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57" r:id="rId4"/>
    <p:sldId id="262" r:id="rId5"/>
    <p:sldId id="258" r:id="rId6"/>
    <p:sldId id="261" r:id="rId7"/>
    <p:sldId id="260" r:id="rId8"/>
    <p:sldId id="259"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C4"/>
    <a:srgbClr val="F9007C"/>
    <a:srgbClr val="DB1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11CF-9670-4A40-8490-E4BD86EDC8D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9AE6A-A51C-411D-AFF1-B74469B8340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5C5A81-A3B6-4AAF-B721-548B103E9ECC}"/>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5" name="Footer Placeholder 4">
            <a:extLst>
              <a:ext uri="{FF2B5EF4-FFF2-40B4-BE49-F238E27FC236}">
                <a16:creationId xmlns:a16="http://schemas.microsoft.com/office/drawing/2014/main" id="{1C491BA1-0D0A-4F0C-B3AE-C95EF6A16B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FE3236-819E-4D10-8612-B552CC77882C}"/>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83125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F869-8E43-466C-B0D8-3518B3186D2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D5AC2-3D77-4190-ACB1-BB876F1D0F8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3C886-BD8D-4F3C-BC54-C3AC4E174030}"/>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5" name="Footer Placeholder 4">
            <a:extLst>
              <a:ext uri="{FF2B5EF4-FFF2-40B4-BE49-F238E27FC236}">
                <a16:creationId xmlns:a16="http://schemas.microsoft.com/office/drawing/2014/main" id="{FF1C0640-93C4-4AAF-8892-E6B3449F90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F0E6D77-484F-454C-A2D3-DBD8B31EB1D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04053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200B0-38E0-49CA-A32C-697456A075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EB7AD-79C0-47F0-ACD0-E2847D41985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896D0-7847-4C04-819E-AE1222175265}"/>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5" name="Footer Placeholder 4">
            <a:extLst>
              <a:ext uri="{FF2B5EF4-FFF2-40B4-BE49-F238E27FC236}">
                <a16:creationId xmlns:a16="http://schemas.microsoft.com/office/drawing/2014/main" id="{19228429-5B0A-4826-A4C3-A598B845C6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8A71536-FE2A-4B36-B76D-62B5B08DEFE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85474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05CFEFE-77FF-4D93-9304-2A4C0700445A}"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80699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CFEFE-77FF-4D93-9304-2A4C0700445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768576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CFEFE-77FF-4D93-9304-2A4C0700445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060138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5CFEFE-77FF-4D93-9304-2A4C0700445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29027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5CFEFE-77FF-4D93-9304-2A4C0700445A}"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50960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5CFEFE-77FF-4D93-9304-2A4C0700445A}"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59711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CFEFE-77FF-4D93-9304-2A4C0700445A}"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035551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5CFEFE-77FF-4D93-9304-2A4C0700445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16208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BDFB-A67F-4CAC-9F6D-8B88D1F1CE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87B38FB-3418-43A6-8264-F4FBBD5AD42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81867-3B85-4376-9C11-E3AAF7FFE370}"/>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5" name="Footer Placeholder 4">
            <a:extLst>
              <a:ext uri="{FF2B5EF4-FFF2-40B4-BE49-F238E27FC236}">
                <a16:creationId xmlns:a16="http://schemas.microsoft.com/office/drawing/2014/main" id="{5047D939-1E0D-4886-BA10-3D088C5A35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5D9302-D912-4F12-8E22-0E4E7D49CDE2}"/>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317500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5CFEFE-77FF-4D93-9304-2A4C0700445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44657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609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52758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03004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67962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7126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11651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CFEFE-77FF-4D93-9304-2A4C0700445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958316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CFEFE-77FF-4D93-9304-2A4C0700445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06903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7500-4F0B-40FF-A72E-CBCCCD3C7C3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E7AE2F-E1A1-4C8C-9D9D-A164C163DC7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2060C-6A25-402E-82CF-63AC83286912}"/>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5" name="Footer Placeholder 4">
            <a:extLst>
              <a:ext uri="{FF2B5EF4-FFF2-40B4-BE49-F238E27FC236}">
                <a16:creationId xmlns:a16="http://schemas.microsoft.com/office/drawing/2014/main" id="{1B27C02A-4E97-4F4D-8194-DC31F4C45EE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029068-2659-4642-ADBD-8C1F38BA29D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47370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2A49-2F04-4FBF-9531-AE5F66568BD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D96F2E7-4EF5-49AD-AE85-4F986D879E2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8CBF6-C47E-47F4-A177-F2B743CFC53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98819-0761-4CAD-B398-E2710D85A609}"/>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6" name="Footer Placeholder 5">
            <a:extLst>
              <a:ext uri="{FF2B5EF4-FFF2-40B4-BE49-F238E27FC236}">
                <a16:creationId xmlns:a16="http://schemas.microsoft.com/office/drawing/2014/main" id="{D4FA9E5C-3509-47AE-B6DB-51D64ECE08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94D6DBA-0701-4D6C-8814-487194CF5B74}"/>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63346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075A-1790-40A9-B2FB-80041A2A2D3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4488C7B-A43A-47B1-8FBE-18663295023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AC709-AB10-4F2D-B1E5-757F45DB65D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9A177-0942-4F55-81D5-EB4CCCE5ABE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AF8B-82ED-47CA-90CD-11F77C62530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7D52D-71B9-42AE-AC42-1093C8B9119B}"/>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8" name="Footer Placeholder 7">
            <a:extLst>
              <a:ext uri="{FF2B5EF4-FFF2-40B4-BE49-F238E27FC236}">
                <a16:creationId xmlns:a16="http://schemas.microsoft.com/office/drawing/2014/main" id="{9E135227-4E5E-4C5B-BD94-4E2898590A7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461976-10FD-4B95-A4CA-FEEC22416FD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3631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F302-8D14-4E69-88F1-E374A5627C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B869C21-BCE6-4F29-9EB0-81EDBA0A5ACF}"/>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4" name="Footer Placeholder 3">
            <a:extLst>
              <a:ext uri="{FF2B5EF4-FFF2-40B4-BE49-F238E27FC236}">
                <a16:creationId xmlns:a16="http://schemas.microsoft.com/office/drawing/2014/main" id="{956F8912-D7B3-4BDF-B809-5C2E67D8F4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A696A7A-46DF-44E6-B8C1-A8FE9E155D9C}"/>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25714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38437-5B1C-409F-BFD3-A77289CF9937}"/>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3" name="Footer Placeholder 2">
            <a:extLst>
              <a:ext uri="{FF2B5EF4-FFF2-40B4-BE49-F238E27FC236}">
                <a16:creationId xmlns:a16="http://schemas.microsoft.com/office/drawing/2014/main" id="{413D1A72-6714-4E49-8DD7-F1B2626A53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898749C-786F-4316-A54E-F023EC33A75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12343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0251-6024-482D-A960-F70DDA77DD8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D7445-E713-474A-B1E6-BB3442D9EB6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48F1A6-2BFC-44EC-A63F-F629C76344C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E9541-AF5F-47CC-853F-414AACAFCA71}"/>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6" name="Footer Placeholder 5">
            <a:extLst>
              <a:ext uri="{FF2B5EF4-FFF2-40B4-BE49-F238E27FC236}">
                <a16:creationId xmlns:a16="http://schemas.microsoft.com/office/drawing/2014/main" id="{9308F47C-1D86-40F0-87F5-01D7528B6F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E414CE-4A88-4DE8-9E44-589AEE3EBAB4}"/>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28940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618B-E44D-457C-BAA2-AF50821A19F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FE9CB-77DF-4211-BD80-A2735E9BDBD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BA5BAA-30E2-4591-B787-A9C3E71F51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FAFB5-4E66-4507-97F6-FE4DA78D17A3}"/>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1/21/2023</a:t>
            </a:fld>
            <a:endParaRPr lang="en-US"/>
          </a:p>
        </p:txBody>
      </p:sp>
      <p:sp>
        <p:nvSpPr>
          <p:cNvPr id="6" name="Footer Placeholder 5">
            <a:extLst>
              <a:ext uri="{FF2B5EF4-FFF2-40B4-BE49-F238E27FC236}">
                <a16:creationId xmlns:a16="http://schemas.microsoft.com/office/drawing/2014/main" id="{28C69D0E-1F76-4BD8-90C7-2101F894A7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148818B-387E-472F-9031-A4D4352BA46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09370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1D04290-45F3-4661-923F-63A8D1CBEA20}"/>
              </a:ext>
            </a:extLst>
          </p:cNvPr>
          <p:cNvPicPr>
            <a:picLocks noChangeAspect="1"/>
          </p:cNvPicPr>
          <p:nvPr userDrawn="1"/>
        </p:nvPicPr>
        <p:blipFill>
          <a:blip r:embed="rId13"/>
          <a:stretch>
            <a:fillRect/>
          </a:stretch>
        </p:blipFill>
        <p:spPr>
          <a:xfrm rot="16200000">
            <a:off x="-1755950" y="1755950"/>
            <a:ext cx="6864700" cy="3352800"/>
          </a:xfrm>
          <a:prstGeom prst="rect">
            <a:avLst/>
          </a:prstGeom>
        </p:spPr>
      </p:pic>
    </p:spTree>
    <p:extLst>
      <p:ext uri="{BB962C8B-B14F-4D97-AF65-F5344CB8AC3E}">
        <p14:creationId xmlns:p14="http://schemas.microsoft.com/office/powerpoint/2010/main" val="6076564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pic>
        <p:nvPicPr>
          <p:cNvPr id="7" name="Picture 6">
            <a:extLst>
              <a:ext uri="{FF2B5EF4-FFF2-40B4-BE49-F238E27FC236}">
                <a16:creationId xmlns:a16="http://schemas.microsoft.com/office/drawing/2014/main" id="{EF97347C-F042-B29A-78D7-6E303BC139DA}"/>
              </a:ext>
            </a:extLst>
          </p:cNvPr>
          <p:cNvPicPr>
            <a:picLocks noChangeAspect="1"/>
          </p:cNvPicPr>
          <p:nvPr userDrawn="1"/>
        </p:nvPicPr>
        <p:blipFill>
          <a:blip r:embed="rId20"/>
          <a:stretch>
            <a:fillRect/>
          </a:stretch>
        </p:blipFill>
        <p:spPr>
          <a:xfrm rot="16200000">
            <a:off x="-1755950" y="1755950"/>
            <a:ext cx="6864700" cy="3352800"/>
          </a:xfrm>
          <a:prstGeom prst="rect">
            <a:avLst/>
          </a:prstGeom>
        </p:spPr>
      </p:pic>
    </p:spTree>
    <p:extLst>
      <p:ext uri="{BB962C8B-B14F-4D97-AF65-F5344CB8AC3E}">
        <p14:creationId xmlns:p14="http://schemas.microsoft.com/office/powerpoint/2010/main" val="162887435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anielfarkashh/IOT_SMART_HOME" TargetMode="External"/><Relationship Id="rId2" Type="http://schemas.openxmlformats.org/officeDocument/2006/relationships/hyperlink" Target="http://www.hivemq.com/demos/websocket-clien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2743200" y="285981"/>
            <a:ext cx="9448800" cy="1507634"/>
          </a:xfrm>
        </p:spPr>
        <p:txBody>
          <a:bodyPr>
            <a:normAutofit/>
          </a:bodyPr>
          <a:lstStyle/>
          <a:p>
            <a:pPr algn="ctr" rtl="1"/>
            <a:r>
              <a:rPr lang="en-US" sz="3600" b="1" dirty="0">
                <a:cs typeface="+mn-cs"/>
              </a:rPr>
              <a:t>TAMI 4plus</a:t>
            </a:r>
            <a:br>
              <a:rPr lang="en-US" sz="3600" b="1" dirty="0">
                <a:cs typeface="+mn-cs"/>
              </a:rPr>
            </a:br>
            <a:r>
              <a:rPr lang="he-IL" sz="3600" b="1" dirty="0">
                <a:cs typeface="+mn-cs"/>
              </a:rPr>
              <a:t>מערכת להתראות על מיכלי גז לסודה בר</a:t>
            </a:r>
            <a:endParaRPr lang="en-US" sz="3600" b="1"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2209799" y="3263900"/>
            <a:ext cx="9144000" cy="1507633"/>
          </a:xfrm>
        </p:spPr>
        <p:txBody>
          <a:bodyPr>
            <a:normAutofit/>
          </a:bodyPr>
          <a:lstStyle/>
          <a:p>
            <a:pPr algn="r" rtl="1"/>
            <a:r>
              <a:rPr lang="he-IL" sz="4000" dirty="0"/>
              <a:t>גילה אווקה –  320430218</a:t>
            </a:r>
          </a:p>
          <a:p>
            <a:pPr algn="r" rtl="1"/>
            <a:r>
              <a:rPr lang="he-IL" sz="4000" dirty="0"/>
              <a:t>דניאל פרקש – 208388496</a:t>
            </a:r>
          </a:p>
        </p:txBody>
      </p:sp>
    </p:spTree>
    <p:extLst>
      <p:ext uri="{BB962C8B-B14F-4D97-AF65-F5344CB8AC3E}">
        <p14:creationId xmlns:p14="http://schemas.microsoft.com/office/powerpoint/2010/main" val="232841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468254" y="-26707"/>
            <a:ext cx="9448800" cy="966429"/>
          </a:xfrm>
        </p:spPr>
        <p:txBody>
          <a:bodyPr>
            <a:normAutofit/>
          </a:bodyPr>
          <a:lstStyle/>
          <a:p>
            <a:pPr algn="ctr" rtl="1"/>
            <a:r>
              <a:rPr lang="he-IL" sz="3600" dirty="0">
                <a:cs typeface="+mn-cs"/>
              </a:rPr>
              <a:t>אבטיפוס</a:t>
            </a:r>
            <a:endParaRPr lang="en-US" sz="3600" dirty="0">
              <a:cs typeface="+mn-cs"/>
            </a:endParaRPr>
          </a:p>
        </p:txBody>
      </p:sp>
      <p:sp>
        <p:nvSpPr>
          <p:cNvPr id="7" name="Rectangle: Rounded Corners 6">
            <a:extLst>
              <a:ext uri="{FF2B5EF4-FFF2-40B4-BE49-F238E27FC236}">
                <a16:creationId xmlns:a16="http://schemas.microsoft.com/office/drawing/2014/main" id="{30D4C83F-F8C3-4F8F-8EB8-6DE21A83F24E}"/>
              </a:ext>
            </a:extLst>
          </p:cNvPr>
          <p:cNvSpPr/>
          <p:nvPr/>
        </p:nvSpPr>
        <p:spPr>
          <a:xfrm>
            <a:off x="3358325" y="1919796"/>
            <a:ext cx="2237172" cy="4367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F94E16E-2654-4453-897D-14D15C8167D6}"/>
              </a:ext>
            </a:extLst>
          </p:cNvPr>
          <p:cNvSpPr/>
          <p:nvPr/>
        </p:nvSpPr>
        <p:spPr>
          <a:xfrm>
            <a:off x="9343356" y="1919796"/>
            <a:ext cx="2237172" cy="4367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a:extLst>
              <a:ext uri="{FF2B5EF4-FFF2-40B4-BE49-F238E27FC236}">
                <a16:creationId xmlns:a16="http://schemas.microsoft.com/office/drawing/2014/main" id="{F6B7641A-FCF7-4779-BDCF-8F40F041A5AC}"/>
              </a:ext>
            </a:extLst>
          </p:cNvPr>
          <p:cNvSpPr/>
          <p:nvPr/>
        </p:nvSpPr>
        <p:spPr>
          <a:xfrm>
            <a:off x="3729708" y="1266178"/>
            <a:ext cx="1713390" cy="47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מסך התחברות למערכת</a:t>
            </a:r>
            <a:endParaRPr lang="en-US" dirty="0"/>
          </a:p>
        </p:txBody>
      </p:sp>
      <p:sp>
        <p:nvSpPr>
          <p:cNvPr id="16" name="Rectangle 15">
            <a:extLst>
              <a:ext uri="{FF2B5EF4-FFF2-40B4-BE49-F238E27FC236}">
                <a16:creationId xmlns:a16="http://schemas.microsoft.com/office/drawing/2014/main" id="{BF6CAB2F-175E-47F0-B220-6C9BAA71DAB7}"/>
              </a:ext>
            </a:extLst>
          </p:cNvPr>
          <p:cNvSpPr/>
          <p:nvPr/>
        </p:nvSpPr>
        <p:spPr>
          <a:xfrm>
            <a:off x="9605247" y="1266178"/>
            <a:ext cx="1713390" cy="47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מסך לקבלת סטטוס רכיבים</a:t>
            </a:r>
            <a:endParaRPr lang="en-US" dirty="0"/>
          </a:p>
        </p:txBody>
      </p:sp>
      <p:pic>
        <p:nvPicPr>
          <p:cNvPr id="6" name="Picture 5">
            <a:extLst>
              <a:ext uri="{FF2B5EF4-FFF2-40B4-BE49-F238E27FC236}">
                <a16:creationId xmlns:a16="http://schemas.microsoft.com/office/drawing/2014/main" id="{F0EA9A27-DF02-4894-AE42-0A0DFCC80DE5}"/>
              </a:ext>
            </a:extLst>
          </p:cNvPr>
          <p:cNvPicPr>
            <a:picLocks noChangeAspect="1"/>
          </p:cNvPicPr>
          <p:nvPr/>
        </p:nvPicPr>
        <p:blipFill>
          <a:blip r:embed="rId2"/>
          <a:stretch>
            <a:fillRect/>
          </a:stretch>
        </p:blipFill>
        <p:spPr>
          <a:xfrm>
            <a:off x="3358325" y="2837949"/>
            <a:ext cx="2274621" cy="34496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476CF0B3-5077-47B7-AE97-31987E2F3F5D}"/>
              </a:ext>
            </a:extLst>
          </p:cNvPr>
          <p:cNvSpPr txBox="1"/>
          <p:nvPr/>
        </p:nvSpPr>
        <p:spPr>
          <a:xfrm>
            <a:off x="3145632" y="2239362"/>
            <a:ext cx="2662557" cy="369332"/>
          </a:xfrm>
          <a:prstGeom prst="rect">
            <a:avLst/>
          </a:prstGeom>
          <a:noFill/>
        </p:spPr>
        <p:txBody>
          <a:bodyPr wrap="square">
            <a:spAutoFit/>
          </a:bodyPr>
          <a:lstStyle/>
          <a:p>
            <a:pPr algn="ctr"/>
            <a:r>
              <a:rPr lang="en-US" dirty="0">
                <a:solidFill>
                  <a:schemeClr val="bg1"/>
                </a:solidFill>
              </a:rPr>
              <a:t>Tami 4_plus</a:t>
            </a:r>
          </a:p>
        </p:txBody>
      </p:sp>
      <p:sp>
        <p:nvSpPr>
          <p:cNvPr id="10" name="Arrow: Right 9">
            <a:extLst>
              <a:ext uri="{FF2B5EF4-FFF2-40B4-BE49-F238E27FC236}">
                <a16:creationId xmlns:a16="http://schemas.microsoft.com/office/drawing/2014/main" id="{AC26C362-39DF-4F79-964A-BEB0BE39A937}"/>
              </a:ext>
            </a:extLst>
          </p:cNvPr>
          <p:cNvSpPr/>
          <p:nvPr/>
        </p:nvSpPr>
        <p:spPr>
          <a:xfrm>
            <a:off x="5967770" y="3706540"/>
            <a:ext cx="3003312" cy="966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559634C-2065-4F38-8F2F-5F7A70BC5CD1}"/>
              </a:ext>
            </a:extLst>
          </p:cNvPr>
          <p:cNvSpPr txBox="1"/>
          <p:nvPr/>
        </p:nvSpPr>
        <p:spPr>
          <a:xfrm>
            <a:off x="9130663" y="2107859"/>
            <a:ext cx="2662557" cy="369332"/>
          </a:xfrm>
          <a:prstGeom prst="rect">
            <a:avLst/>
          </a:prstGeom>
          <a:noFill/>
        </p:spPr>
        <p:txBody>
          <a:bodyPr wrap="square">
            <a:spAutoFit/>
          </a:bodyPr>
          <a:lstStyle/>
          <a:p>
            <a:pPr algn="ctr"/>
            <a:r>
              <a:rPr lang="he-IL" dirty="0">
                <a:solidFill>
                  <a:schemeClr val="bg1"/>
                </a:solidFill>
              </a:rPr>
              <a:t>כמות כוסות נותרות</a:t>
            </a:r>
            <a:endParaRPr lang="en-US" dirty="0">
              <a:solidFill>
                <a:schemeClr val="bg1"/>
              </a:solidFill>
            </a:endParaRPr>
          </a:p>
        </p:txBody>
      </p:sp>
      <p:sp>
        <p:nvSpPr>
          <p:cNvPr id="18" name="TextBox 17">
            <a:extLst>
              <a:ext uri="{FF2B5EF4-FFF2-40B4-BE49-F238E27FC236}">
                <a16:creationId xmlns:a16="http://schemas.microsoft.com/office/drawing/2014/main" id="{B8A04C58-F5E6-4CEB-B299-9D48F8CEC0F3}"/>
              </a:ext>
            </a:extLst>
          </p:cNvPr>
          <p:cNvSpPr txBox="1"/>
          <p:nvPr/>
        </p:nvSpPr>
        <p:spPr>
          <a:xfrm>
            <a:off x="9130663" y="3968777"/>
            <a:ext cx="2662557" cy="369332"/>
          </a:xfrm>
          <a:prstGeom prst="rect">
            <a:avLst/>
          </a:prstGeom>
          <a:noFill/>
        </p:spPr>
        <p:txBody>
          <a:bodyPr wrap="square">
            <a:spAutoFit/>
          </a:bodyPr>
          <a:lstStyle/>
          <a:p>
            <a:pPr algn="ctr"/>
            <a:r>
              <a:rPr lang="he-IL" dirty="0">
                <a:solidFill>
                  <a:schemeClr val="bg1"/>
                </a:solidFill>
              </a:rPr>
              <a:t>כמות מ"ל גז שנותר</a:t>
            </a:r>
            <a:endParaRPr lang="en-US" dirty="0">
              <a:solidFill>
                <a:schemeClr val="bg1"/>
              </a:solidFill>
            </a:endParaRPr>
          </a:p>
        </p:txBody>
      </p:sp>
      <p:sp>
        <p:nvSpPr>
          <p:cNvPr id="11" name="Rectangle 10">
            <a:extLst>
              <a:ext uri="{FF2B5EF4-FFF2-40B4-BE49-F238E27FC236}">
                <a16:creationId xmlns:a16="http://schemas.microsoft.com/office/drawing/2014/main" id="{BC146D35-EE17-4DB3-975A-7CBBD520EA04}"/>
              </a:ext>
            </a:extLst>
          </p:cNvPr>
          <p:cNvSpPr/>
          <p:nvPr/>
        </p:nvSpPr>
        <p:spPr>
          <a:xfrm>
            <a:off x="9764595" y="2509876"/>
            <a:ext cx="1394691" cy="815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25</a:t>
            </a:r>
            <a:endParaRPr lang="en-US" dirty="0"/>
          </a:p>
        </p:txBody>
      </p:sp>
      <p:sp>
        <p:nvSpPr>
          <p:cNvPr id="19" name="Rectangle 18">
            <a:extLst>
              <a:ext uri="{FF2B5EF4-FFF2-40B4-BE49-F238E27FC236}">
                <a16:creationId xmlns:a16="http://schemas.microsoft.com/office/drawing/2014/main" id="{EFF436F6-70B6-4CD7-8867-3F762F5F693A}"/>
              </a:ext>
            </a:extLst>
          </p:cNvPr>
          <p:cNvSpPr/>
          <p:nvPr/>
        </p:nvSpPr>
        <p:spPr>
          <a:xfrm>
            <a:off x="9764595" y="4483993"/>
            <a:ext cx="1394691" cy="815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300ml</a:t>
            </a:r>
          </a:p>
        </p:txBody>
      </p:sp>
      <p:sp>
        <p:nvSpPr>
          <p:cNvPr id="20" name="TextBox 19">
            <a:extLst>
              <a:ext uri="{FF2B5EF4-FFF2-40B4-BE49-F238E27FC236}">
                <a16:creationId xmlns:a16="http://schemas.microsoft.com/office/drawing/2014/main" id="{C3899D4C-99F8-4184-ACB0-E78456E47ED6}"/>
              </a:ext>
            </a:extLst>
          </p:cNvPr>
          <p:cNvSpPr txBox="1"/>
          <p:nvPr/>
        </p:nvSpPr>
        <p:spPr>
          <a:xfrm>
            <a:off x="9130663" y="5591822"/>
            <a:ext cx="2662557" cy="369332"/>
          </a:xfrm>
          <a:prstGeom prst="rect">
            <a:avLst/>
          </a:prstGeom>
          <a:noFill/>
        </p:spPr>
        <p:txBody>
          <a:bodyPr wrap="square">
            <a:spAutoFit/>
          </a:bodyPr>
          <a:lstStyle/>
          <a:p>
            <a:pPr algn="ctr"/>
            <a:r>
              <a:rPr lang="he-IL" dirty="0">
                <a:solidFill>
                  <a:srgbClr val="FF89C4"/>
                </a:solidFill>
              </a:rPr>
              <a:t>יש להזמין בקבוק גז חדש</a:t>
            </a:r>
            <a:endParaRPr lang="en-US" dirty="0">
              <a:solidFill>
                <a:srgbClr val="FF89C4"/>
              </a:solidFill>
            </a:endParaRPr>
          </a:p>
        </p:txBody>
      </p:sp>
    </p:spTree>
    <p:extLst>
      <p:ext uri="{BB962C8B-B14F-4D97-AF65-F5344CB8AC3E}">
        <p14:creationId xmlns:p14="http://schemas.microsoft.com/office/powerpoint/2010/main" val="95763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826275" y="0"/>
            <a:ext cx="8732623" cy="966429"/>
          </a:xfrm>
        </p:spPr>
        <p:txBody>
          <a:bodyPr>
            <a:normAutofit/>
          </a:bodyPr>
          <a:lstStyle/>
          <a:p>
            <a:pPr algn="ctr" rtl="1"/>
            <a:r>
              <a:rPr lang="he-IL" sz="3600" dirty="0">
                <a:cs typeface="+mn-cs"/>
              </a:rPr>
              <a:t>בבליוגרפיה</a:t>
            </a:r>
            <a:endParaRPr lang="en-US" sz="3600" dirty="0">
              <a:cs typeface="+mn-cs"/>
            </a:endParaRPr>
          </a:p>
        </p:txBody>
      </p:sp>
      <p:sp>
        <p:nvSpPr>
          <p:cNvPr id="9" name="Subtitle 2">
            <a:extLst>
              <a:ext uri="{FF2B5EF4-FFF2-40B4-BE49-F238E27FC236}">
                <a16:creationId xmlns:a16="http://schemas.microsoft.com/office/drawing/2014/main" id="{687EEB43-161F-4AD2-987B-113F06AA2C24}"/>
              </a:ext>
            </a:extLst>
          </p:cNvPr>
          <p:cNvSpPr>
            <a:spLocks noGrp="1"/>
          </p:cNvSpPr>
          <p:nvPr>
            <p:ph type="subTitle" idx="1"/>
          </p:nvPr>
        </p:nvSpPr>
        <p:spPr>
          <a:xfrm>
            <a:off x="1371600" y="1237198"/>
            <a:ext cx="9448800" cy="4696287"/>
          </a:xfrm>
        </p:spPr>
        <p:txBody>
          <a:bodyPr>
            <a:normAutofit/>
          </a:bodyPr>
          <a:lstStyle/>
          <a:p>
            <a:pPr algn="r" rtl="1"/>
            <a:r>
              <a:rPr lang="he-IL" b="1" dirty="0"/>
              <a:t>מקורות מידע:</a:t>
            </a:r>
          </a:p>
          <a:p>
            <a:pPr algn="r" rtl="1"/>
            <a:endParaRPr lang="he-IL" b="1" dirty="0"/>
          </a:p>
          <a:p>
            <a:pPr algn="r" rtl="1"/>
            <a:r>
              <a:rPr lang="en-US" dirty="0">
                <a:hlinkClick r:id="rId2"/>
              </a:rPr>
              <a:t>http://www.hivemq.com/demos/websocket-client/</a:t>
            </a:r>
            <a:endParaRPr lang="en-US" dirty="0"/>
          </a:p>
          <a:p>
            <a:pPr algn="r" rtl="1"/>
            <a:endParaRPr lang="en-US" dirty="0"/>
          </a:p>
          <a:p>
            <a:pPr algn="r" rtl="1"/>
            <a:r>
              <a:rPr lang="he-IL" dirty="0"/>
              <a:t>גיטהאב</a:t>
            </a:r>
            <a:r>
              <a:rPr lang="en-US" dirty="0"/>
              <a:t>: </a:t>
            </a:r>
          </a:p>
          <a:p>
            <a:pPr algn="r" rtl="1"/>
            <a:r>
              <a:rPr lang="en-US" dirty="0">
                <a:hlinkClick r:id="rId3"/>
              </a:rPr>
              <a:t>https://github.com/Danielfarkashh/IOT_SMART_HOME</a:t>
            </a:r>
            <a:endParaRPr lang="en-US" dirty="0"/>
          </a:p>
        </p:txBody>
      </p:sp>
    </p:spTree>
    <p:extLst>
      <p:ext uri="{BB962C8B-B14F-4D97-AF65-F5344CB8AC3E}">
        <p14:creationId xmlns:p14="http://schemas.microsoft.com/office/powerpoint/2010/main" val="27519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004126" y="114428"/>
            <a:ext cx="9448800" cy="966429"/>
          </a:xfrm>
        </p:spPr>
        <p:txBody>
          <a:bodyPr>
            <a:normAutofit/>
          </a:bodyPr>
          <a:lstStyle/>
          <a:p>
            <a:pPr algn="ctr" rtl="1"/>
            <a:r>
              <a:rPr lang="he-IL" sz="3600" dirty="0">
                <a:cs typeface="+mn-cs"/>
              </a:rPr>
              <a:t>מבוא</a:t>
            </a:r>
            <a:endParaRPr lang="en-US" sz="3600"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3495963" y="1831222"/>
            <a:ext cx="8696037" cy="4694067"/>
          </a:xfrm>
        </p:spPr>
        <p:txBody>
          <a:bodyPr>
            <a:normAutofit fontScale="77500" lnSpcReduction="20000"/>
          </a:bodyPr>
          <a:lstStyle/>
          <a:p>
            <a:pPr algn="r" rtl="1"/>
            <a:r>
              <a:rPr lang="he-IL" dirty="0"/>
              <a:t>כיום המון משפחות צורכות משקאות נלווים למים.</a:t>
            </a:r>
          </a:p>
          <a:p>
            <a:pPr algn="r" rtl="1"/>
            <a:r>
              <a:rPr lang="he-IL" dirty="0"/>
              <a:t>הסודה מהווה תחליף איכותי,בריא ללא תוספי סוכר וניתן להוסיף גם מעט תרכיז על פי טעם אישי.</a:t>
            </a:r>
          </a:p>
          <a:p>
            <a:pPr algn="r" rtl="1"/>
            <a:r>
              <a:rPr lang="he-IL" dirty="0"/>
              <a:t>מכשיר הסודה ניתן לרכישה באופן חד פעמי אך בלוני הגז איתם הוא מגיע נדרשים במילוי באופן תדיר בהתאם לשימוש הלקוח.</a:t>
            </a:r>
          </a:p>
          <a:p>
            <a:pPr algn="r" rtl="1"/>
            <a:r>
              <a:rPr lang="he-IL" dirty="0"/>
              <a:t>לפי דרישה של מילוי חוזר \ רכישת בקבוקי גז חדשים הגיע הצורך שימנע מהלקוח "להתקע" ללא גז והמערכת תוכל לתת לו אינדיקציה על מצב הגז שנותר במיכל.</a:t>
            </a:r>
          </a:p>
          <a:p>
            <a:pPr algn="r" rtl="1"/>
            <a:r>
              <a:rPr lang="he-IL" dirty="0"/>
              <a:t>במסגרת קורס פיתוח תוכנה למערכת </a:t>
            </a:r>
            <a:r>
              <a:rPr lang="en-US" dirty="0"/>
              <a:t>IOT</a:t>
            </a:r>
            <a:r>
              <a:rPr lang="he-IL" dirty="0"/>
              <a:t> בסביבת עיר חכמה למדנו לפתח מערכות מבוססות רכיבים הנשלטים מרחוק על ידי האינטרנט.</a:t>
            </a:r>
          </a:p>
          <a:p>
            <a:pPr algn="r" rtl="1"/>
            <a:r>
              <a:rPr lang="he-IL" dirty="0"/>
              <a:t>לכן חשבנו על מערכת </a:t>
            </a:r>
            <a:r>
              <a:rPr lang="en-US" dirty="0"/>
              <a:t> "Tami 4 plus”</a:t>
            </a:r>
            <a:r>
              <a:rPr lang="he-IL" dirty="0"/>
              <a:t>המבוססת על שליטה דרך האיטנרט שבה ניתן לקבל אינדיקציה ישירה ממכשיר הסודה שלנו על בלוני הגז ולקבל התראה כאשר נותרו מספר מסויים של כוסות שהוגדר לשתייה או משקל בלון הגז ירד מתחת לסף שהוגדר.</a:t>
            </a:r>
          </a:p>
        </p:txBody>
      </p:sp>
    </p:spTree>
    <p:extLst>
      <p:ext uri="{BB962C8B-B14F-4D97-AF65-F5344CB8AC3E}">
        <p14:creationId xmlns:p14="http://schemas.microsoft.com/office/powerpoint/2010/main" val="217242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2953080" y="249381"/>
            <a:ext cx="9448800" cy="966429"/>
          </a:xfrm>
        </p:spPr>
        <p:txBody>
          <a:bodyPr>
            <a:normAutofit/>
          </a:bodyPr>
          <a:lstStyle/>
          <a:p>
            <a:pPr algn="ctr" rtl="1"/>
            <a:r>
              <a:rPr lang="he-IL" sz="3600" dirty="0">
                <a:cs typeface="+mn-cs"/>
              </a:rPr>
              <a:t>בעלי עניין</a:t>
            </a:r>
            <a:endParaRPr lang="en-US" sz="3600"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3380509" y="1912332"/>
            <a:ext cx="8811491" cy="4696287"/>
          </a:xfrm>
        </p:spPr>
        <p:txBody>
          <a:bodyPr>
            <a:normAutofit/>
          </a:bodyPr>
          <a:lstStyle/>
          <a:p>
            <a:pPr algn="r" rtl="1"/>
            <a:r>
              <a:rPr lang="he-IL" sz="2200" dirty="0"/>
              <a:t>1)אנשים פרטיים</a:t>
            </a:r>
          </a:p>
          <a:p>
            <a:pPr algn="r" rtl="1"/>
            <a:r>
              <a:rPr lang="he-IL" sz="2200" dirty="0"/>
              <a:t>2)חברות שמשווקות את ברי הסודה וכך יוכלו להתקין ולשכלל את המוצר ולהטמיע אותו אצלהן.</a:t>
            </a:r>
          </a:p>
          <a:p>
            <a:pPr algn="r" rtl="1"/>
            <a:r>
              <a:rPr lang="he-IL" sz="2200" dirty="0"/>
              <a:t>3)בעלי עסקים שונים</a:t>
            </a:r>
          </a:p>
          <a:p>
            <a:pPr algn="r" rtl="1"/>
            <a:endParaRPr lang="he-IL" sz="2200" dirty="0"/>
          </a:p>
        </p:txBody>
      </p:sp>
    </p:spTree>
    <p:extLst>
      <p:ext uri="{BB962C8B-B14F-4D97-AF65-F5344CB8AC3E}">
        <p14:creationId xmlns:p14="http://schemas.microsoft.com/office/powerpoint/2010/main" val="272929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026971" y="183588"/>
            <a:ext cx="9448800" cy="966429"/>
          </a:xfrm>
        </p:spPr>
        <p:txBody>
          <a:bodyPr>
            <a:normAutofit/>
          </a:bodyPr>
          <a:lstStyle/>
          <a:p>
            <a:pPr algn="ctr" rtl="1"/>
            <a:r>
              <a:rPr lang="he-IL" sz="3600" dirty="0">
                <a:cs typeface="+mn-cs"/>
              </a:rPr>
              <a:t>דרישות פונקציונליות ולא פונקציונליות</a:t>
            </a:r>
            <a:endParaRPr lang="en-US" sz="3600"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2743200" y="1978125"/>
            <a:ext cx="9448800" cy="4696287"/>
          </a:xfrm>
        </p:spPr>
        <p:txBody>
          <a:bodyPr>
            <a:normAutofit/>
          </a:bodyPr>
          <a:lstStyle/>
          <a:p>
            <a:pPr algn="r" rtl="1"/>
            <a:r>
              <a:rPr lang="he-IL" sz="2200" dirty="0"/>
              <a:t>המשתמש יוכל לצפות בסטטוס הגז בכל רגע נתון מכל מקום.</a:t>
            </a:r>
          </a:p>
          <a:p>
            <a:pPr algn="r" rtl="1"/>
            <a:r>
              <a:rPr lang="he-IL" sz="2200" dirty="0"/>
              <a:t>המשתמש יוכל להתחבר לאפליקציה מכל מכשיר טלפון נייד ולצפות בנתונים.</a:t>
            </a:r>
          </a:p>
          <a:p>
            <a:pPr algn="r" rtl="1"/>
            <a:r>
              <a:rPr lang="he-IL" sz="2200" dirty="0"/>
              <a:t>האפליקציה תהיה נוחה לשימוש ללא צורך בידע מקדים של המשתמש.</a:t>
            </a:r>
          </a:p>
          <a:p>
            <a:pPr algn="r" rtl="1"/>
            <a:r>
              <a:rPr lang="he-IL" sz="2200" dirty="0"/>
              <a:t>נפח האפליקציה לא יהיה כבד כך שתוכל להיות זמינה בטלפון נייד.</a:t>
            </a:r>
          </a:p>
          <a:p>
            <a:pPr algn="r" rtl="1"/>
            <a:r>
              <a:rPr lang="he-IL" sz="2200" dirty="0"/>
              <a:t>עלות – המערכת תהיה נוחה ועלותה תהיה לכל כיס.</a:t>
            </a:r>
            <a:endParaRPr lang="en-US" sz="2200" dirty="0"/>
          </a:p>
          <a:p>
            <a:pPr algn="r" rtl="1"/>
            <a:r>
              <a:rPr lang="he-IL" sz="2200" dirty="0"/>
              <a:t>המערכת תתריע למשתמש כאשר מיכל הגז יגיע ל 350 מ"ל גז בבקבוק או 25. </a:t>
            </a:r>
          </a:p>
          <a:p>
            <a:pPr algn="r" rtl="1"/>
            <a:r>
              <a:rPr lang="he-IL" sz="2200" dirty="0"/>
              <a:t>כוסות סודה נותרות למילוי ,הראשון מבין שניהם.</a:t>
            </a:r>
            <a:endParaRPr lang="en-US" sz="2200" dirty="0"/>
          </a:p>
        </p:txBody>
      </p:sp>
    </p:spTree>
    <p:extLst>
      <p:ext uri="{BB962C8B-B14F-4D97-AF65-F5344CB8AC3E}">
        <p14:creationId xmlns:p14="http://schemas.microsoft.com/office/powerpoint/2010/main" val="35578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066472" y="114427"/>
            <a:ext cx="9448800" cy="966429"/>
          </a:xfrm>
        </p:spPr>
        <p:txBody>
          <a:bodyPr>
            <a:normAutofit/>
          </a:bodyPr>
          <a:lstStyle/>
          <a:p>
            <a:pPr algn="ctr" rtl="1"/>
            <a:r>
              <a:rPr lang="he-IL" sz="3600">
                <a:cs typeface="+mn-cs"/>
              </a:rPr>
              <a:t>מטרות והשיגים</a:t>
            </a:r>
            <a:endParaRPr lang="en-US" sz="3600"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3066472" y="1579619"/>
            <a:ext cx="9125527" cy="4696287"/>
          </a:xfrm>
        </p:spPr>
        <p:txBody>
          <a:bodyPr>
            <a:normAutofit/>
          </a:bodyPr>
          <a:lstStyle/>
          <a:p>
            <a:pPr algn="r" rtl="1"/>
            <a:r>
              <a:rPr lang="he-IL" sz="2200" b="1"/>
              <a:t>התאמה לכל סוגי הצרכנים-</a:t>
            </a:r>
          </a:p>
          <a:p>
            <a:pPr algn="r" rtl="1"/>
            <a:r>
              <a:rPr lang="he-IL" sz="2200"/>
              <a:t>המערכת תתאים לכל לקוח שירצה בה, תוכל להיות מותקנת בכל בית ובכל טלפון נייד.</a:t>
            </a:r>
          </a:p>
          <a:p>
            <a:pPr algn="r" rtl="1"/>
            <a:r>
              <a:rPr lang="he-IL" sz="2200" b="1"/>
              <a:t>צריכה חכמה-</a:t>
            </a:r>
          </a:p>
          <a:p>
            <a:pPr algn="r" rtl="1"/>
            <a:r>
              <a:rPr lang="he-IL" sz="2200"/>
              <a:t>הלקוח ידע בדיוק מתי יצטרך לרכוש את בלוני הגז \ למלא אותם.</a:t>
            </a:r>
          </a:p>
          <a:p>
            <a:pPr algn="r" rtl="1"/>
            <a:r>
              <a:rPr lang="he-IL" sz="2200" b="1"/>
              <a:t>נוחות ופשטות-</a:t>
            </a:r>
          </a:p>
          <a:p>
            <a:pPr algn="r" rtl="1"/>
            <a:r>
              <a:rPr lang="he-IL" sz="2200"/>
              <a:t>המערכת תהיה נוחה ופשוטה לכלל המשתמשים בה.</a:t>
            </a:r>
          </a:p>
          <a:p>
            <a:pPr algn="r" rtl="1"/>
            <a:r>
              <a:rPr lang="he-IL" sz="2200"/>
              <a:t>מערכת חכמה להתראה ללקוחות על מילוי בלוני גז הסודה.</a:t>
            </a:r>
            <a:endParaRPr lang="he-IL" sz="2200" dirty="0"/>
          </a:p>
        </p:txBody>
      </p:sp>
    </p:spTree>
    <p:extLst>
      <p:ext uri="{BB962C8B-B14F-4D97-AF65-F5344CB8AC3E}">
        <p14:creationId xmlns:p14="http://schemas.microsoft.com/office/powerpoint/2010/main" val="287610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2927632" y="-6041"/>
            <a:ext cx="9448800" cy="966429"/>
          </a:xfrm>
        </p:spPr>
        <p:txBody>
          <a:bodyPr>
            <a:normAutofit/>
          </a:bodyPr>
          <a:lstStyle/>
          <a:p>
            <a:pPr algn="ctr" rtl="1"/>
            <a:r>
              <a:rPr lang="he-IL" sz="3600" dirty="0">
                <a:cs typeface="+mn-cs"/>
              </a:rPr>
              <a:t>תכנון המערכת</a:t>
            </a:r>
            <a:endParaRPr lang="en-US" sz="3600" dirty="0">
              <a:cs typeface="+mn-cs"/>
            </a:endParaRPr>
          </a:p>
        </p:txBody>
      </p:sp>
      <p:sp>
        <p:nvSpPr>
          <p:cNvPr id="7" name="Oval 6">
            <a:extLst>
              <a:ext uri="{FF2B5EF4-FFF2-40B4-BE49-F238E27FC236}">
                <a16:creationId xmlns:a16="http://schemas.microsoft.com/office/drawing/2014/main" id="{9E603913-9DBA-4D0A-AC9F-20200ACD94BE}"/>
              </a:ext>
            </a:extLst>
          </p:cNvPr>
          <p:cNvSpPr/>
          <p:nvPr/>
        </p:nvSpPr>
        <p:spPr>
          <a:xfrm>
            <a:off x="5285562" y="1124767"/>
            <a:ext cx="2405848" cy="125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MQTT</a:t>
            </a:r>
          </a:p>
        </p:txBody>
      </p:sp>
      <p:pic>
        <p:nvPicPr>
          <p:cNvPr id="13" name="Picture 12">
            <a:extLst>
              <a:ext uri="{FF2B5EF4-FFF2-40B4-BE49-F238E27FC236}">
                <a16:creationId xmlns:a16="http://schemas.microsoft.com/office/drawing/2014/main" id="{DA9D644C-BA9D-4073-9255-00731070EBF9}"/>
              </a:ext>
            </a:extLst>
          </p:cNvPr>
          <p:cNvPicPr>
            <a:picLocks noChangeAspect="1"/>
          </p:cNvPicPr>
          <p:nvPr/>
        </p:nvPicPr>
        <p:blipFill>
          <a:blip r:embed="rId2"/>
          <a:stretch>
            <a:fillRect/>
          </a:stretch>
        </p:blipFill>
        <p:spPr>
          <a:xfrm>
            <a:off x="4671422" y="2689003"/>
            <a:ext cx="945314" cy="1387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Straight Arrow Connector 15">
            <a:extLst>
              <a:ext uri="{FF2B5EF4-FFF2-40B4-BE49-F238E27FC236}">
                <a16:creationId xmlns:a16="http://schemas.microsoft.com/office/drawing/2014/main" id="{451273E6-588A-461F-979F-DF010E336DB4}"/>
              </a:ext>
            </a:extLst>
          </p:cNvPr>
          <p:cNvCxnSpPr>
            <a:cxnSpLocks/>
          </p:cNvCxnSpPr>
          <p:nvPr/>
        </p:nvCxnSpPr>
        <p:spPr>
          <a:xfrm flipV="1">
            <a:off x="5032798" y="2212461"/>
            <a:ext cx="647294" cy="706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EEFA32-8D24-4BAF-935C-49303E7A19F1}"/>
              </a:ext>
            </a:extLst>
          </p:cNvPr>
          <p:cNvCxnSpPr>
            <a:cxnSpLocks/>
          </p:cNvCxnSpPr>
          <p:nvPr/>
        </p:nvCxnSpPr>
        <p:spPr>
          <a:xfrm>
            <a:off x="5362928" y="4017413"/>
            <a:ext cx="816199" cy="1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C79617-197B-42D7-880F-FC885255E529}"/>
              </a:ext>
            </a:extLst>
          </p:cNvPr>
          <p:cNvCxnSpPr>
            <a:cxnSpLocks/>
          </p:cNvCxnSpPr>
          <p:nvPr/>
        </p:nvCxnSpPr>
        <p:spPr>
          <a:xfrm flipH="1">
            <a:off x="4202545" y="4076643"/>
            <a:ext cx="591284" cy="112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B715CD-F401-482A-AEFC-B4EFAC03910A}"/>
              </a:ext>
            </a:extLst>
          </p:cNvPr>
          <p:cNvSpPr/>
          <p:nvPr/>
        </p:nvSpPr>
        <p:spPr>
          <a:xfrm>
            <a:off x="5756157" y="5197695"/>
            <a:ext cx="1344967" cy="662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סטטוס בלוני גז</a:t>
            </a:r>
            <a:endParaRPr lang="en-US" dirty="0"/>
          </a:p>
        </p:txBody>
      </p:sp>
      <p:sp>
        <p:nvSpPr>
          <p:cNvPr id="38" name="Rectangle 37">
            <a:extLst>
              <a:ext uri="{FF2B5EF4-FFF2-40B4-BE49-F238E27FC236}">
                <a16:creationId xmlns:a16="http://schemas.microsoft.com/office/drawing/2014/main" id="{C98D9598-9DEC-4CA3-83BD-B6BDFE10E12A}"/>
              </a:ext>
            </a:extLst>
          </p:cNvPr>
          <p:cNvSpPr/>
          <p:nvPr/>
        </p:nvSpPr>
        <p:spPr>
          <a:xfrm>
            <a:off x="3573578" y="5197695"/>
            <a:ext cx="1782867" cy="115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קבלת התראה על כמות גז נמוכה\יתרת כוסות </a:t>
            </a:r>
            <a:endParaRPr lang="en-US" dirty="0"/>
          </a:p>
        </p:txBody>
      </p:sp>
      <p:cxnSp>
        <p:nvCxnSpPr>
          <p:cNvPr id="39" name="Straight Arrow Connector 38">
            <a:extLst>
              <a:ext uri="{FF2B5EF4-FFF2-40B4-BE49-F238E27FC236}">
                <a16:creationId xmlns:a16="http://schemas.microsoft.com/office/drawing/2014/main" id="{546AFAE2-9AF9-4FFC-AEB7-A3A56E589491}"/>
              </a:ext>
            </a:extLst>
          </p:cNvPr>
          <p:cNvCxnSpPr>
            <a:cxnSpLocks/>
          </p:cNvCxnSpPr>
          <p:nvPr/>
        </p:nvCxnSpPr>
        <p:spPr>
          <a:xfrm flipH="1">
            <a:off x="4867564" y="2171815"/>
            <a:ext cx="695058" cy="74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20F0560-0D26-4869-B494-5E5C21981704}"/>
              </a:ext>
            </a:extLst>
          </p:cNvPr>
          <p:cNvCxnSpPr>
            <a:cxnSpLocks/>
          </p:cNvCxnSpPr>
          <p:nvPr/>
        </p:nvCxnSpPr>
        <p:spPr>
          <a:xfrm>
            <a:off x="7652032" y="1823811"/>
            <a:ext cx="787649" cy="106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E8BD2A5-FDAF-4964-B3C1-B3A3EAAB5BB1}"/>
              </a:ext>
            </a:extLst>
          </p:cNvPr>
          <p:cNvCxnSpPr>
            <a:cxnSpLocks/>
          </p:cNvCxnSpPr>
          <p:nvPr/>
        </p:nvCxnSpPr>
        <p:spPr>
          <a:xfrm flipV="1">
            <a:off x="9180945" y="1983896"/>
            <a:ext cx="961053" cy="92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6F3C777-0241-4ECF-8EDC-6E667C82C1A7}"/>
              </a:ext>
            </a:extLst>
          </p:cNvPr>
          <p:cNvSpPr/>
          <p:nvPr/>
        </p:nvSpPr>
        <p:spPr>
          <a:xfrm>
            <a:off x="10141998" y="979414"/>
            <a:ext cx="1711910" cy="10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חיישן לכמות סודה</a:t>
            </a:r>
            <a:endParaRPr lang="en-US" dirty="0"/>
          </a:p>
        </p:txBody>
      </p:sp>
      <p:pic>
        <p:nvPicPr>
          <p:cNvPr id="67" name="Picture 66">
            <a:extLst>
              <a:ext uri="{FF2B5EF4-FFF2-40B4-BE49-F238E27FC236}">
                <a16:creationId xmlns:a16="http://schemas.microsoft.com/office/drawing/2014/main" id="{FEEE79AD-B5F8-4AE1-A84B-AEC5E65E0C7C}"/>
              </a:ext>
            </a:extLst>
          </p:cNvPr>
          <p:cNvPicPr>
            <a:picLocks noChangeAspect="1"/>
          </p:cNvPicPr>
          <p:nvPr/>
        </p:nvPicPr>
        <p:blipFill>
          <a:blip r:embed="rId3"/>
          <a:stretch>
            <a:fillRect/>
          </a:stretch>
        </p:blipFill>
        <p:spPr>
          <a:xfrm>
            <a:off x="8350462" y="2890762"/>
            <a:ext cx="952633" cy="1076475"/>
          </a:xfrm>
          <a:prstGeom prst="rect">
            <a:avLst/>
          </a:prstGeom>
        </p:spPr>
      </p:pic>
      <p:sp>
        <p:nvSpPr>
          <p:cNvPr id="71" name="TextBox 70">
            <a:extLst>
              <a:ext uri="{FF2B5EF4-FFF2-40B4-BE49-F238E27FC236}">
                <a16:creationId xmlns:a16="http://schemas.microsoft.com/office/drawing/2014/main" id="{AA04D9DC-E75B-4C20-A6F7-A8EB08CFE5B2}"/>
              </a:ext>
            </a:extLst>
          </p:cNvPr>
          <p:cNvSpPr txBox="1"/>
          <p:nvPr/>
        </p:nvSpPr>
        <p:spPr>
          <a:xfrm rot="18811952">
            <a:off x="3627407" y="2446947"/>
            <a:ext cx="2236337" cy="369332"/>
          </a:xfrm>
          <a:prstGeom prst="rect">
            <a:avLst/>
          </a:prstGeom>
          <a:noFill/>
        </p:spPr>
        <p:txBody>
          <a:bodyPr wrap="square">
            <a:spAutoFit/>
          </a:bodyPr>
          <a:lstStyle/>
          <a:p>
            <a:pPr algn="ctr"/>
            <a:r>
              <a:rPr lang="en-US" dirty="0"/>
              <a:t>Subscribe events</a:t>
            </a:r>
          </a:p>
        </p:txBody>
      </p:sp>
      <p:sp>
        <p:nvSpPr>
          <p:cNvPr id="72" name="TextBox 71">
            <a:extLst>
              <a:ext uri="{FF2B5EF4-FFF2-40B4-BE49-F238E27FC236}">
                <a16:creationId xmlns:a16="http://schemas.microsoft.com/office/drawing/2014/main" id="{30672626-F62E-4584-9D9D-496BBAE64795}"/>
              </a:ext>
            </a:extLst>
          </p:cNvPr>
          <p:cNvSpPr txBox="1"/>
          <p:nvPr/>
        </p:nvSpPr>
        <p:spPr>
          <a:xfrm rot="18811952">
            <a:off x="5102195" y="2453476"/>
            <a:ext cx="1657228" cy="646331"/>
          </a:xfrm>
          <a:prstGeom prst="rect">
            <a:avLst/>
          </a:prstGeom>
          <a:noFill/>
        </p:spPr>
        <p:txBody>
          <a:bodyPr wrap="square">
            <a:spAutoFit/>
          </a:bodyPr>
          <a:lstStyle/>
          <a:p>
            <a:pPr algn="ctr"/>
            <a:r>
              <a:rPr lang="en-US" dirty="0"/>
              <a:t>Publish commands</a:t>
            </a:r>
          </a:p>
        </p:txBody>
      </p:sp>
      <p:sp>
        <p:nvSpPr>
          <p:cNvPr id="73" name="TextBox 72">
            <a:extLst>
              <a:ext uri="{FF2B5EF4-FFF2-40B4-BE49-F238E27FC236}">
                <a16:creationId xmlns:a16="http://schemas.microsoft.com/office/drawing/2014/main" id="{C95A04C6-C922-4DCE-8836-8DD5D4249579}"/>
              </a:ext>
            </a:extLst>
          </p:cNvPr>
          <p:cNvSpPr txBox="1"/>
          <p:nvPr/>
        </p:nvSpPr>
        <p:spPr>
          <a:xfrm rot="3280711">
            <a:off x="7377192" y="1848649"/>
            <a:ext cx="1756228" cy="646331"/>
          </a:xfrm>
          <a:prstGeom prst="rect">
            <a:avLst/>
          </a:prstGeom>
          <a:noFill/>
        </p:spPr>
        <p:txBody>
          <a:bodyPr wrap="square">
            <a:spAutoFit/>
          </a:bodyPr>
          <a:lstStyle/>
          <a:p>
            <a:pPr algn="ctr"/>
            <a:r>
              <a:rPr lang="en-US" dirty="0"/>
              <a:t>Subscribe commands</a:t>
            </a:r>
          </a:p>
        </p:txBody>
      </p:sp>
      <p:cxnSp>
        <p:nvCxnSpPr>
          <p:cNvPr id="74" name="Straight Arrow Connector 73">
            <a:extLst>
              <a:ext uri="{FF2B5EF4-FFF2-40B4-BE49-F238E27FC236}">
                <a16:creationId xmlns:a16="http://schemas.microsoft.com/office/drawing/2014/main" id="{B52CC591-52EC-4D0C-AEC9-CDFCE1106B85}"/>
              </a:ext>
            </a:extLst>
          </p:cNvPr>
          <p:cNvCxnSpPr>
            <a:cxnSpLocks/>
          </p:cNvCxnSpPr>
          <p:nvPr/>
        </p:nvCxnSpPr>
        <p:spPr>
          <a:xfrm flipH="1" flipV="1">
            <a:off x="7550243" y="2003784"/>
            <a:ext cx="849850" cy="114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E045415-F72E-4654-A86B-68D357B700DC}"/>
              </a:ext>
            </a:extLst>
          </p:cNvPr>
          <p:cNvSpPr txBox="1"/>
          <p:nvPr/>
        </p:nvSpPr>
        <p:spPr>
          <a:xfrm rot="2968665">
            <a:off x="4785203" y="2576095"/>
            <a:ext cx="6096000" cy="369332"/>
          </a:xfrm>
          <a:prstGeom prst="rect">
            <a:avLst/>
          </a:prstGeom>
          <a:noFill/>
        </p:spPr>
        <p:txBody>
          <a:bodyPr wrap="square">
            <a:spAutoFit/>
          </a:bodyPr>
          <a:lstStyle/>
          <a:p>
            <a:pPr algn="ctr"/>
            <a:r>
              <a:rPr lang="en-US" dirty="0"/>
              <a:t>Publish events</a:t>
            </a:r>
          </a:p>
        </p:txBody>
      </p:sp>
    </p:spTree>
    <p:extLst>
      <p:ext uri="{BB962C8B-B14F-4D97-AF65-F5344CB8AC3E}">
        <p14:creationId xmlns:p14="http://schemas.microsoft.com/office/powerpoint/2010/main" val="411359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249227" y="169136"/>
            <a:ext cx="9448800" cy="966429"/>
          </a:xfrm>
        </p:spPr>
        <p:txBody>
          <a:bodyPr>
            <a:normAutofit/>
          </a:bodyPr>
          <a:lstStyle/>
          <a:p>
            <a:pPr algn="ctr" rtl="1"/>
            <a:r>
              <a:rPr lang="he-IL" sz="3600" dirty="0">
                <a:cs typeface="+mn-cs"/>
              </a:rPr>
              <a:t>תכנון המערכת</a:t>
            </a:r>
            <a:endParaRPr lang="en-US" sz="3600" dirty="0">
              <a:cs typeface="+mn-cs"/>
            </a:endParaRPr>
          </a:p>
        </p:txBody>
      </p:sp>
      <p:sp>
        <p:nvSpPr>
          <p:cNvPr id="6" name="Subtitle 5">
            <a:extLst>
              <a:ext uri="{FF2B5EF4-FFF2-40B4-BE49-F238E27FC236}">
                <a16:creationId xmlns:a16="http://schemas.microsoft.com/office/drawing/2014/main" id="{46709A1C-0304-4754-825C-E513F2167D97}"/>
              </a:ext>
            </a:extLst>
          </p:cNvPr>
          <p:cNvSpPr>
            <a:spLocks noGrp="1"/>
          </p:cNvSpPr>
          <p:nvPr>
            <p:ph type="subTitle" idx="1"/>
          </p:nvPr>
        </p:nvSpPr>
        <p:spPr>
          <a:xfrm>
            <a:off x="8336131" y="1695804"/>
            <a:ext cx="2539013" cy="718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dirty="0"/>
              <a:t>Use Case Diagram</a:t>
            </a:r>
          </a:p>
        </p:txBody>
      </p:sp>
      <p:sp>
        <p:nvSpPr>
          <p:cNvPr id="4" name="Rectangle: Rounded Corners 3">
            <a:extLst>
              <a:ext uri="{FF2B5EF4-FFF2-40B4-BE49-F238E27FC236}">
                <a16:creationId xmlns:a16="http://schemas.microsoft.com/office/drawing/2014/main" id="{F2BB7539-5900-4869-A5AD-D0E43A1C34A6}"/>
              </a:ext>
            </a:extLst>
          </p:cNvPr>
          <p:cNvSpPr/>
          <p:nvPr/>
        </p:nvSpPr>
        <p:spPr>
          <a:xfrm>
            <a:off x="3777046" y="1710062"/>
            <a:ext cx="3266982" cy="710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 Diagram</a:t>
            </a:r>
          </a:p>
        </p:txBody>
      </p:sp>
      <p:pic>
        <p:nvPicPr>
          <p:cNvPr id="8" name="Picture 7">
            <a:extLst>
              <a:ext uri="{FF2B5EF4-FFF2-40B4-BE49-F238E27FC236}">
                <a16:creationId xmlns:a16="http://schemas.microsoft.com/office/drawing/2014/main" id="{140D3CE9-04F2-4574-B759-DAFD837B2438}"/>
              </a:ext>
            </a:extLst>
          </p:cNvPr>
          <p:cNvPicPr>
            <a:picLocks noChangeAspect="1"/>
          </p:cNvPicPr>
          <p:nvPr/>
        </p:nvPicPr>
        <p:blipFill>
          <a:blip r:embed="rId2"/>
          <a:stretch>
            <a:fillRect/>
          </a:stretch>
        </p:blipFill>
        <p:spPr>
          <a:xfrm>
            <a:off x="3249227" y="2680901"/>
            <a:ext cx="4593729" cy="3524748"/>
          </a:xfrm>
          <a:prstGeom prst="rect">
            <a:avLst/>
          </a:prstGeom>
        </p:spPr>
      </p:pic>
      <p:pic>
        <p:nvPicPr>
          <p:cNvPr id="10" name="Picture 9">
            <a:extLst>
              <a:ext uri="{FF2B5EF4-FFF2-40B4-BE49-F238E27FC236}">
                <a16:creationId xmlns:a16="http://schemas.microsoft.com/office/drawing/2014/main" id="{2D96F15B-500E-4F7E-BA07-D7F428D45B66}"/>
              </a:ext>
            </a:extLst>
          </p:cNvPr>
          <p:cNvPicPr>
            <a:picLocks noChangeAspect="1"/>
          </p:cNvPicPr>
          <p:nvPr/>
        </p:nvPicPr>
        <p:blipFill>
          <a:blip r:embed="rId3"/>
          <a:stretch>
            <a:fillRect/>
          </a:stretch>
        </p:blipFill>
        <p:spPr>
          <a:xfrm>
            <a:off x="7216198" y="3422742"/>
            <a:ext cx="4778877" cy="1898709"/>
          </a:xfrm>
          <a:prstGeom prst="rect">
            <a:avLst/>
          </a:prstGeom>
        </p:spPr>
      </p:pic>
    </p:spTree>
    <p:extLst>
      <p:ext uri="{BB962C8B-B14F-4D97-AF65-F5344CB8AC3E}">
        <p14:creationId xmlns:p14="http://schemas.microsoft.com/office/powerpoint/2010/main" val="324336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498549" y="84333"/>
            <a:ext cx="9448800" cy="966429"/>
          </a:xfrm>
        </p:spPr>
        <p:txBody>
          <a:bodyPr>
            <a:normAutofit/>
          </a:bodyPr>
          <a:lstStyle/>
          <a:p>
            <a:pPr algn="ctr" rtl="1"/>
            <a:r>
              <a:rPr lang="he-IL" sz="3600" dirty="0">
                <a:cs typeface="+mn-cs"/>
              </a:rPr>
              <a:t>שלבי פיתוח</a:t>
            </a:r>
            <a:endParaRPr lang="en-US" sz="3600" dirty="0">
              <a:cs typeface="+mn-cs"/>
            </a:endParaRPr>
          </a:p>
        </p:txBody>
      </p:sp>
      <p:pic>
        <p:nvPicPr>
          <p:cNvPr id="9" name="Picture 8">
            <a:extLst>
              <a:ext uri="{FF2B5EF4-FFF2-40B4-BE49-F238E27FC236}">
                <a16:creationId xmlns:a16="http://schemas.microsoft.com/office/drawing/2014/main" id="{4EA8D69D-2745-4B35-8995-BB2933EE563F}"/>
              </a:ext>
            </a:extLst>
          </p:cNvPr>
          <p:cNvPicPr>
            <a:picLocks noChangeAspect="1"/>
          </p:cNvPicPr>
          <p:nvPr/>
        </p:nvPicPr>
        <p:blipFill>
          <a:blip r:embed="rId2"/>
          <a:stretch>
            <a:fillRect/>
          </a:stretch>
        </p:blipFill>
        <p:spPr>
          <a:xfrm>
            <a:off x="5224548" y="3715376"/>
            <a:ext cx="1407256" cy="966429"/>
          </a:xfrm>
          <a:prstGeom prst="rect">
            <a:avLst/>
          </a:prstGeom>
        </p:spPr>
      </p:pic>
      <p:sp>
        <p:nvSpPr>
          <p:cNvPr id="11" name="Rectangle 10">
            <a:extLst>
              <a:ext uri="{FF2B5EF4-FFF2-40B4-BE49-F238E27FC236}">
                <a16:creationId xmlns:a16="http://schemas.microsoft.com/office/drawing/2014/main" id="{E2EAB471-526B-4671-B9D7-0B2B4D5C1D06}"/>
              </a:ext>
            </a:extLst>
          </p:cNvPr>
          <p:cNvSpPr/>
          <p:nvPr/>
        </p:nvSpPr>
        <p:spPr>
          <a:xfrm>
            <a:off x="3306971" y="2304403"/>
            <a:ext cx="1917577" cy="96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התקנת חיישן חכם על גבי מערכות הסודה</a:t>
            </a:r>
            <a:endParaRPr lang="en-US" dirty="0"/>
          </a:p>
        </p:txBody>
      </p:sp>
      <p:sp>
        <p:nvSpPr>
          <p:cNvPr id="12" name="Rectangle 11">
            <a:extLst>
              <a:ext uri="{FF2B5EF4-FFF2-40B4-BE49-F238E27FC236}">
                <a16:creationId xmlns:a16="http://schemas.microsoft.com/office/drawing/2014/main" id="{C5945DEE-68DF-462A-8DA9-3982B78665FB}"/>
              </a:ext>
            </a:extLst>
          </p:cNvPr>
          <p:cNvSpPr/>
          <p:nvPr/>
        </p:nvSpPr>
        <p:spPr>
          <a:xfrm>
            <a:off x="4969387" y="4643134"/>
            <a:ext cx="1917577" cy="109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רכישת תכנית ל</a:t>
            </a:r>
            <a:r>
              <a:rPr lang="en-US" dirty="0"/>
              <a:t> MQTT </a:t>
            </a:r>
            <a:endParaRPr lang="he-IL" dirty="0"/>
          </a:p>
          <a:p>
            <a:pPr algn="ctr"/>
            <a:r>
              <a:rPr lang="he-IL" dirty="0"/>
              <a:t>בהתאם לצרכים והגדרת פרמטרים</a:t>
            </a:r>
            <a:endParaRPr lang="en-US" dirty="0"/>
          </a:p>
        </p:txBody>
      </p:sp>
      <p:sp>
        <p:nvSpPr>
          <p:cNvPr id="13" name="Rectangle 12">
            <a:extLst>
              <a:ext uri="{FF2B5EF4-FFF2-40B4-BE49-F238E27FC236}">
                <a16:creationId xmlns:a16="http://schemas.microsoft.com/office/drawing/2014/main" id="{EA261103-BADD-48E2-A30D-E8C15AFA11F6}"/>
              </a:ext>
            </a:extLst>
          </p:cNvPr>
          <p:cNvSpPr/>
          <p:nvPr/>
        </p:nvSpPr>
        <p:spPr>
          <a:xfrm>
            <a:off x="6770255" y="2332525"/>
            <a:ext cx="1916500" cy="93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פיתוח התוכנה</a:t>
            </a:r>
            <a:endParaRPr lang="en-US" dirty="0"/>
          </a:p>
        </p:txBody>
      </p:sp>
      <p:sp>
        <p:nvSpPr>
          <p:cNvPr id="14" name="Rectangle 13">
            <a:extLst>
              <a:ext uri="{FF2B5EF4-FFF2-40B4-BE49-F238E27FC236}">
                <a16:creationId xmlns:a16="http://schemas.microsoft.com/office/drawing/2014/main" id="{A9127497-11A6-40AB-9E02-FF7352235F0D}"/>
              </a:ext>
            </a:extLst>
          </p:cNvPr>
          <p:cNvSpPr/>
          <p:nvPr/>
        </p:nvSpPr>
        <p:spPr>
          <a:xfrm>
            <a:off x="8686755" y="4643133"/>
            <a:ext cx="1917577" cy="96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בדיקות יחידה</a:t>
            </a:r>
            <a:endParaRPr lang="en-US" dirty="0"/>
          </a:p>
        </p:txBody>
      </p:sp>
      <p:sp>
        <p:nvSpPr>
          <p:cNvPr id="15" name="Rectangle 14">
            <a:extLst>
              <a:ext uri="{FF2B5EF4-FFF2-40B4-BE49-F238E27FC236}">
                <a16:creationId xmlns:a16="http://schemas.microsoft.com/office/drawing/2014/main" id="{DFE01CD5-42FF-4286-A08B-9468F04665AD}"/>
              </a:ext>
            </a:extLst>
          </p:cNvPr>
          <p:cNvSpPr/>
          <p:nvPr/>
        </p:nvSpPr>
        <p:spPr>
          <a:xfrm>
            <a:off x="10140764" y="2304403"/>
            <a:ext cx="1917577" cy="96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בדיקות אינטגרציה עם האפליקציה</a:t>
            </a:r>
            <a:endParaRPr lang="en-US" dirty="0"/>
          </a:p>
        </p:txBody>
      </p:sp>
      <p:cxnSp>
        <p:nvCxnSpPr>
          <p:cNvPr id="18" name="Connector: Curved 17">
            <a:extLst>
              <a:ext uri="{FF2B5EF4-FFF2-40B4-BE49-F238E27FC236}">
                <a16:creationId xmlns:a16="http://schemas.microsoft.com/office/drawing/2014/main" id="{6939EFA4-01D5-4559-AEBB-7784107D07EC}"/>
              </a:ext>
            </a:extLst>
          </p:cNvPr>
          <p:cNvCxnSpPr>
            <a:cxnSpLocks/>
            <a:stCxn id="11" idx="2"/>
            <a:endCxn id="12" idx="1"/>
          </p:cNvCxnSpPr>
          <p:nvPr/>
        </p:nvCxnSpPr>
        <p:spPr>
          <a:xfrm rot="16200000" flipH="1">
            <a:off x="3658260" y="3878331"/>
            <a:ext cx="1918626" cy="7036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55F6808-B2D4-45A9-BF46-10593EACC763}"/>
              </a:ext>
            </a:extLst>
          </p:cNvPr>
          <p:cNvCxnSpPr>
            <a:cxnSpLocks/>
            <a:stCxn id="12" idx="3"/>
            <a:endCxn id="13" idx="2"/>
          </p:cNvCxnSpPr>
          <p:nvPr/>
        </p:nvCxnSpPr>
        <p:spPr>
          <a:xfrm flipV="1">
            <a:off x="6886964" y="3270833"/>
            <a:ext cx="841541" cy="19186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7AD06B48-AE22-4396-A5EC-F27EBD2F0063}"/>
              </a:ext>
            </a:extLst>
          </p:cNvPr>
          <p:cNvCxnSpPr>
            <a:cxnSpLocks/>
            <a:endCxn id="14" idx="1"/>
          </p:cNvCxnSpPr>
          <p:nvPr/>
        </p:nvCxnSpPr>
        <p:spPr>
          <a:xfrm rot="16200000" flipH="1">
            <a:off x="7289325" y="3728918"/>
            <a:ext cx="1867248" cy="9276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438833E-E3F4-41A8-AAB5-ACDA6203D908}"/>
              </a:ext>
            </a:extLst>
          </p:cNvPr>
          <p:cNvCxnSpPr>
            <a:cxnSpLocks/>
          </p:cNvCxnSpPr>
          <p:nvPr/>
        </p:nvCxnSpPr>
        <p:spPr>
          <a:xfrm flipV="1">
            <a:off x="10577182" y="3270831"/>
            <a:ext cx="841541" cy="18555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0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357418" y="0"/>
            <a:ext cx="9448800" cy="966429"/>
          </a:xfrm>
        </p:spPr>
        <p:txBody>
          <a:bodyPr>
            <a:normAutofit/>
          </a:bodyPr>
          <a:lstStyle/>
          <a:p>
            <a:pPr algn="ctr" rtl="1"/>
            <a:r>
              <a:rPr lang="he-IL" sz="3600" dirty="0">
                <a:cs typeface="+mn-cs"/>
              </a:rPr>
              <a:t>נושאים  נוספים</a:t>
            </a:r>
            <a:endParaRPr lang="en-US" sz="3600" dirty="0">
              <a:cs typeface="+mn-cs"/>
            </a:endParaRPr>
          </a:p>
        </p:txBody>
      </p:sp>
      <p:sp>
        <p:nvSpPr>
          <p:cNvPr id="18" name="Subtitle 2">
            <a:extLst>
              <a:ext uri="{FF2B5EF4-FFF2-40B4-BE49-F238E27FC236}">
                <a16:creationId xmlns:a16="http://schemas.microsoft.com/office/drawing/2014/main" id="{B747671A-4A09-4BA6-8345-C12085D23D8D}"/>
              </a:ext>
            </a:extLst>
          </p:cNvPr>
          <p:cNvSpPr>
            <a:spLocks noGrp="1"/>
          </p:cNvSpPr>
          <p:nvPr>
            <p:ph type="subTitle" idx="1"/>
          </p:nvPr>
        </p:nvSpPr>
        <p:spPr>
          <a:xfrm>
            <a:off x="3357418" y="821561"/>
            <a:ext cx="8834582" cy="4696287"/>
          </a:xfrm>
        </p:spPr>
        <p:txBody>
          <a:bodyPr>
            <a:normAutofit/>
          </a:bodyPr>
          <a:lstStyle/>
          <a:p>
            <a:pPr algn="r" rtl="1"/>
            <a:endParaRPr lang="en-US" sz="2200" dirty="0"/>
          </a:p>
          <a:p>
            <a:pPr algn="r" rtl="1"/>
            <a:r>
              <a:rPr lang="he-IL" sz="2200" b="1" dirty="0"/>
              <a:t>בדיקת התקנה</a:t>
            </a:r>
          </a:p>
          <a:p>
            <a:pPr algn="r" rtl="1"/>
            <a:endParaRPr lang="he-IL" sz="2200" dirty="0"/>
          </a:p>
          <a:p>
            <a:pPr algn="r" rtl="1"/>
            <a:r>
              <a:rPr lang="he-IL" sz="2200" dirty="0"/>
              <a:t>נדרש לבחון את נושא התקנת המערכת על ידי המשתמש בבית ולא על ידי חברה חיצונית \טכנאי על מנת להוזיל את העלויות עבור הלקוח.</a:t>
            </a:r>
          </a:p>
          <a:p>
            <a:pPr algn="r" rtl="1"/>
            <a:endParaRPr lang="he-IL" sz="2200" dirty="0"/>
          </a:p>
          <a:p>
            <a:pPr algn="r" rtl="1"/>
            <a:r>
              <a:rPr lang="he-IL" sz="2200" b="1" dirty="0"/>
              <a:t>בדיקת תקשורת</a:t>
            </a:r>
          </a:p>
          <a:p>
            <a:pPr algn="r" rtl="1"/>
            <a:endParaRPr lang="he-IL" sz="2200" dirty="0"/>
          </a:p>
          <a:p>
            <a:pPr algn="r" rtl="1"/>
            <a:r>
              <a:rPr lang="he-IL" sz="2200" dirty="0"/>
              <a:t>נדרש לבחון את המערכת עבור מערכות בעלי מיכלי גז קטנים מ 1 קילו כמונגש ברוב המקומות בשוק היום.</a:t>
            </a:r>
          </a:p>
        </p:txBody>
      </p:sp>
    </p:spTree>
    <p:extLst>
      <p:ext uri="{BB962C8B-B14F-4D97-AF65-F5344CB8AC3E}">
        <p14:creationId xmlns:p14="http://schemas.microsoft.com/office/powerpoint/2010/main" val="42894754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
  <TotalTime>519</TotalTime>
  <Words>495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Corbel</vt:lpstr>
      <vt:lpstr>Custom Design</vt:lpstr>
      <vt:lpstr>Depth</vt:lpstr>
      <vt:lpstr>TAMI 4plus מערכת להתראות על מיכלי גז לסודה בר</vt:lpstr>
      <vt:lpstr>מבוא</vt:lpstr>
      <vt:lpstr>בעלי עניין</vt:lpstr>
      <vt:lpstr>דרישות פונקציונליות ולא פונקציונליות</vt:lpstr>
      <vt:lpstr>מטרות והשיגים</vt:lpstr>
      <vt:lpstr>תכנון המערכת</vt:lpstr>
      <vt:lpstr>תכנון המערכת</vt:lpstr>
      <vt:lpstr>שלבי פיתוח</vt:lpstr>
      <vt:lpstr>נושאים  נוספים</vt:lpstr>
      <vt:lpstr>אבטיפוס</vt:lpstr>
      <vt:lpstr>בבליוגרפיה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 5 מערכת להתראות על מיכלי גז לסודה בר</dc:title>
  <dc:creator>Adi Levy</dc:creator>
  <cp:lastModifiedBy>Gila Aweke</cp:lastModifiedBy>
  <cp:revision>12</cp:revision>
  <dcterms:created xsi:type="dcterms:W3CDTF">2022-01-03T10:35:06Z</dcterms:created>
  <dcterms:modified xsi:type="dcterms:W3CDTF">2023-01-21T19:08:42Z</dcterms:modified>
</cp:coreProperties>
</file>