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2" r:id="rId1"/>
  </p:sldMasterIdLst>
  <p:notesMasterIdLst>
    <p:notesMasterId r:id="rId18"/>
  </p:notesMasterIdLst>
  <p:sldIdLst>
    <p:sldId id="259" r:id="rId2"/>
    <p:sldId id="302" r:id="rId3"/>
    <p:sldId id="288" r:id="rId4"/>
    <p:sldId id="344" r:id="rId5"/>
    <p:sldId id="313" r:id="rId6"/>
    <p:sldId id="315" r:id="rId7"/>
    <p:sldId id="303" r:id="rId8"/>
    <p:sldId id="343" r:id="rId9"/>
    <p:sldId id="320" r:id="rId10"/>
    <p:sldId id="316" r:id="rId11"/>
    <p:sldId id="321" r:id="rId12"/>
    <p:sldId id="338" r:id="rId13"/>
    <p:sldId id="339" r:id="rId14"/>
    <p:sldId id="322" r:id="rId15"/>
    <p:sldId id="325" r:id="rId16"/>
    <p:sldId id="337" r:id="rId17"/>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4">
          <p15:clr>
            <a:srgbClr val="A4A3A4"/>
          </p15:clr>
        </p15:guide>
        <p15:guide id="2" pos="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E5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780" y="20"/>
      </p:cViewPr>
      <p:guideLst>
        <p:guide orient="horz" pos="2894"/>
        <p:guide pos="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5/22/2022</a:t>
            </a:fld>
            <a:endParaRPr lang="en-US"/>
          </a:p>
        </p:txBody>
      </p:sp>
      <p:sp>
        <p:nvSpPr>
          <p:cNvPr id="4" name="Slide Image Placeholder 3"/>
          <p:cNvSpPr>
            <a:spLocks noGrp="1" noRot="1" noChangeAspect="1"/>
          </p:cNvSpPr>
          <p:nvPr>
            <p:ph type="sldImg" idx="2"/>
          </p:nvPr>
        </p:nvSpPr>
        <p:spPr>
          <a:xfrm>
            <a:off x="20912138" y="1446213"/>
            <a:ext cx="6943725" cy="39068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1766661887"/>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6" algn="l" defTabSz="914364" rtl="0" eaLnBrk="1" latinLnBrk="0" hangingPunct="1">
      <a:defRPr sz="1200" kern="1200">
        <a:solidFill>
          <a:schemeClr val="tx1"/>
        </a:solidFill>
        <a:latin typeface="+mn-lt"/>
        <a:ea typeface="+mn-ea"/>
        <a:cs typeface="+mn-cs"/>
      </a:defRPr>
    </a:lvl4pPr>
    <a:lvl5pPr marL="1828728" algn="l" defTabSz="914364" rtl="0" eaLnBrk="1" latinLnBrk="0" hangingPunct="1">
      <a:defRPr sz="1200" kern="1200">
        <a:solidFill>
          <a:schemeClr val="tx1"/>
        </a:solidFill>
        <a:latin typeface="+mn-lt"/>
        <a:ea typeface="+mn-ea"/>
        <a:cs typeface="+mn-cs"/>
      </a:defRPr>
    </a:lvl5pPr>
    <a:lvl6pPr marL="2285910" algn="l" defTabSz="914364" rtl="0" eaLnBrk="1" latinLnBrk="0" hangingPunct="1">
      <a:defRPr sz="1200" kern="1200">
        <a:solidFill>
          <a:schemeClr val="tx1"/>
        </a:solidFill>
        <a:latin typeface="+mn-lt"/>
        <a:ea typeface="+mn-ea"/>
        <a:cs typeface="+mn-cs"/>
      </a:defRPr>
    </a:lvl6pPr>
    <a:lvl7pPr marL="2743092" algn="l" defTabSz="914364" rtl="0" eaLnBrk="1" latinLnBrk="0" hangingPunct="1">
      <a:defRPr sz="1200" kern="1200">
        <a:solidFill>
          <a:schemeClr val="tx1"/>
        </a:solidFill>
        <a:latin typeface="+mn-lt"/>
        <a:ea typeface="+mn-ea"/>
        <a:cs typeface="+mn-cs"/>
      </a:defRPr>
    </a:lvl7pPr>
    <a:lvl8pPr marL="3200273" algn="l" defTabSz="914364" rtl="0" eaLnBrk="1" latinLnBrk="0" hangingPunct="1">
      <a:defRPr sz="1200" kern="1200">
        <a:solidFill>
          <a:schemeClr val="tx1"/>
        </a:solidFill>
        <a:latin typeface="+mn-lt"/>
        <a:ea typeface="+mn-ea"/>
        <a:cs typeface="+mn-cs"/>
      </a:defRPr>
    </a:lvl8pPr>
    <a:lvl9pPr marL="3657456"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163915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15</a:t>
            </a:fld>
            <a:endParaRPr lang="en-US"/>
          </a:p>
        </p:txBody>
      </p:sp>
    </p:spTree>
    <p:extLst>
      <p:ext uri="{BB962C8B-B14F-4D97-AF65-F5344CB8AC3E}">
        <p14:creationId xmlns:p14="http://schemas.microsoft.com/office/powerpoint/2010/main" val="373095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16</a:t>
            </a:fld>
            <a:endParaRPr lang="en-US"/>
          </a:p>
        </p:txBody>
      </p:sp>
    </p:spTree>
    <p:extLst>
      <p:ext uri="{BB962C8B-B14F-4D97-AF65-F5344CB8AC3E}">
        <p14:creationId xmlns:p14="http://schemas.microsoft.com/office/powerpoint/2010/main" val="4248299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43029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21272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6805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3919194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48259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D8BD707-D9CF-40AE-B4C6-C98DA3205C09}"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134889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1D8BD707-D9CF-40AE-B4C6-C98DA3205C09}"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25728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53912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348573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2285998" y="1097279"/>
            <a:ext cx="6693408"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9290304" y="1097280"/>
            <a:ext cx="6693408" cy="5212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433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9476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1D8BD707-D9CF-40AE-B4C6-C98DA3205C09}"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84341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292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370693" y="4368348"/>
            <a:ext cx="7660812" cy="431845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9258300" y="4368348"/>
            <a:ext cx="7643036" cy="431845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978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00550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80160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4729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1D8BD707-D9CF-40AE-B4C6-C98DA3205C09}"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0898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t>5/22/2022</a:t>
            </a:fld>
            <a:endParaRPr lang="en-US"/>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266225863"/>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Lst>
  <p:txStyles>
    <p:titleStyle>
      <a:lvl1pPr algn="ctr" defTabSz="1371600" rtl="1" eaLnBrk="1" latinLnBrk="0" hangingPunct="1">
        <a:lnSpc>
          <a:spcPct val="90000"/>
        </a:lnSpc>
        <a:spcBef>
          <a:spcPct val="0"/>
        </a:spcBef>
        <a:buNone/>
        <a:defRPr sz="51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42900" indent="-342900" algn="r" defTabSz="1371600" rtl="1" eaLnBrk="1" latinLnBrk="0" hangingPunct="1">
        <a:lnSpc>
          <a:spcPct val="120000"/>
        </a:lnSpc>
        <a:spcBef>
          <a:spcPts val="1500"/>
        </a:spcBef>
        <a:buFont typeface="Arial" panose="020B0604020202020204" pitchFamily="34" charset="0"/>
        <a:buChar char="•"/>
        <a:defRPr sz="3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28700" indent="-342900" algn="r" defTabSz="1371600" rtl="1" eaLnBrk="1" latinLnBrk="0" hangingPunct="1">
        <a:lnSpc>
          <a:spcPct val="120000"/>
        </a:lnSpc>
        <a:spcBef>
          <a:spcPts val="750"/>
        </a:spcBef>
        <a:buFont typeface="Arial" panose="020B0604020202020204" pitchFamily="34" charset="0"/>
        <a:buChar char="•"/>
        <a:defRPr sz="27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14500" indent="-342900" algn="r" defTabSz="1371600" rtl="1" eaLnBrk="1" latinLnBrk="0" hangingPunct="1">
        <a:lnSpc>
          <a:spcPct val="120000"/>
        </a:lnSpc>
        <a:spcBef>
          <a:spcPts val="75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3pPr>
      <a:lvl4pPr marL="2400300" indent="-342900" algn="r" defTabSz="1371600" rtl="1" eaLnBrk="1" latinLnBrk="0" hangingPunct="1">
        <a:lnSpc>
          <a:spcPct val="120000"/>
        </a:lnSpc>
        <a:spcBef>
          <a:spcPts val="750"/>
        </a:spcBef>
        <a:buFont typeface="Arial" panose="020B0604020202020204" pitchFamily="34" charset="0"/>
        <a:buChar char="•"/>
        <a:defRPr sz="2100" kern="1200">
          <a:solidFill>
            <a:schemeClr val="tx1"/>
          </a:solidFill>
          <a:effectLst>
            <a:outerShdw blurRad="50800" dist="38100" dir="2700000" algn="tl" rotWithShape="0">
              <a:srgbClr val="000000">
                <a:alpha val="48000"/>
              </a:srgbClr>
            </a:outerShdw>
          </a:effectLst>
          <a:latin typeface="+mn-lt"/>
          <a:ea typeface="+mn-ea"/>
          <a:cs typeface="+mn-cs"/>
        </a:defRPr>
      </a:lvl4pPr>
      <a:lvl5pPr marL="3086100" indent="-342900" algn="r" defTabSz="1371600" rtl="1"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5pPr>
      <a:lvl6pPr marL="3771900" indent="-342900" algn="r" defTabSz="1371600" rtl="1"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6pPr>
      <a:lvl7pPr marL="4457700" indent="-342900" algn="r" defTabSz="1371600" rtl="1"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7pPr>
      <a:lvl8pPr marL="5143500" indent="-342900" algn="r" defTabSz="1371600" rtl="1"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8pPr>
      <a:lvl9pPr marL="5829300" indent="-342900" algn="r" defTabSz="1371600" rtl="1"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r" defTabSz="1371600" rtl="1" eaLnBrk="1" latinLnBrk="0" hangingPunct="1">
        <a:defRPr sz="2700" kern="1200">
          <a:solidFill>
            <a:schemeClr val="tx1"/>
          </a:solidFill>
          <a:latin typeface="+mn-lt"/>
          <a:ea typeface="+mn-ea"/>
          <a:cs typeface="+mn-cs"/>
        </a:defRPr>
      </a:lvl1pPr>
      <a:lvl2pPr marL="685800" algn="r" defTabSz="1371600" rtl="1" eaLnBrk="1" latinLnBrk="0" hangingPunct="1">
        <a:defRPr sz="2700" kern="1200">
          <a:solidFill>
            <a:schemeClr val="tx1"/>
          </a:solidFill>
          <a:latin typeface="+mn-lt"/>
          <a:ea typeface="+mn-ea"/>
          <a:cs typeface="+mn-cs"/>
        </a:defRPr>
      </a:lvl2pPr>
      <a:lvl3pPr marL="1371600" algn="r" defTabSz="1371600" rtl="1" eaLnBrk="1" latinLnBrk="0" hangingPunct="1">
        <a:defRPr sz="2700" kern="1200">
          <a:solidFill>
            <a:schemeClr val="tx1"/>
          </a:solidFill>
          <a:latin typeface="+mn-lt"/>
          <a:ea typeface="+mn-ea"/>
          <a:cs typeface="+mn-cs"/>
        </a:defRPr>
      </a:lvl3pPr>
      <a:lvl4pPr marL="2057400" algn="r" defTabSz="1371600" rtl="1" eaLnBrk="1" latinLnBrk="0" hangingPunct="1">
        <a:defRPr sz="2700" kern="1200">
          <a:solidFill>
            <a:schemeClr val="tx1"/>
          </a:solidFill>
          <a:latin typeface="+mn-lt"/>
          <a:ea typeface="+mn-ea"/>
          <a:cs typeface="+mn-cs"/>
        </a:defRPr>
      </a:lvl4pPr>
      <a:lvl5pPr marL="2743200" algn="r" defTabSz="1371600" rtl="1" eaLnBrk="1" latinLnBrk="0" hangingPunct="1">
        <a:defRPr sz="2700" kern="1200">
          <a:solidFill>
            <a:schemeClr val="tx1"/>
          </a:solidFill>
          <a:latin typeface="+mn-lt"/>
          <a:ea typeface="+mn-ea"/>
          <a:cs typeface="+mn-cs"/>
        </a:defRPr>
      </a:lvl5pPr>
      <a:lvl6pPr marL="3429000" algn="r" defTabSz="1371600" rtl="1" eaLnBrk="1" latinLnBrk="0" hangingPunct="1">
        <a:defRPr sz="2700" kern="1200">
          <a:solidFill>
            <a:schemeClr val="tx1"/>
          </a:solidFill>
          <a:latin typeface="+mn-lt"/>
          <a:ea typeface="+mn-ea"/>
          <a:cs typeface="+mn-cs"/>
        </a:defRPr>
      </a:lvl6pPr>
      <a:lvl7pPr marL="4114800" algn="r" defTabSz="1371600" rtl="1" eaLnBrk="1" latinLnBrk="0" hangingPunct="1">
        <a:defRPr sz="2700" kern="1200">
          <a:solidFill>
            <a:schemeClr val="tx1"/>
          </a:solidFill>
          <a:latin typeface="+mn-lt"/>
          <a:ea typeface="+mn-ea"/>
          <a:cs typeface="+mn-cs"/>
        </a:defRPr>
      </a:lvl7pPr>
      <a:lvl8pPr marL="4800600" algn="r" defTabSz="1371600" rtl="1" eaLnBrk="1" latinLnBrk="0" hangingPunct="1">
        <a:defRPr sz="2700" kern="1200">
          <a:solidFill>
            <a:schemeClr val="tx1"/>
          </a:solidFill>
          <a:latin typeface="+mn-lt"/>
          <a:ea typeface="+mn-ea"/>
          <a:cs typeface="+mn-cs"/>
        </a:defRPr>
      </a:lvl8pPr>
      <a:lvl9pPr marL="5486400" algn="r" defTabSz="1371600" rtl="1"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9"/>
          <p:cNvSpPr txBox="1"/>
          <p:nvPr/>
        </p:nvSpPr>
        <p:spPr>
          <a:xfrm>
            <a:off x="723900" y="2705106"/>
            <a:ext cx="16916400" cy="1551707"/>
          </a:xfrm>
          <a:prstGeom prst="rect">
            <a:avLst/>
          </a:prstGeom>
        </p:spPr>
        <p:txBody>
          <a:bodyPr vert="horz" wrap="square" lIns="0" tIns="12700" rIns="0" bIns="0" rtlCol="0">
            <a:spAutoFit/>
          </a:bodyPr>
          <a:lstStyle/>
          <a:p>
            <a:pPr marL="12700" algn="ctr">
              <a:spcBef>
                <a:spcPts val="100"/>
              </a:spcBef>
            </a:pPr>
            <a:r>
              <a:rPr lang="en-US" sz="10000" b="1" spc="-14" dirty="0">
                <a:solidFill>
                  <a:schemeClr val="accent5">
                    <a:lumMod val="60000"/>
                    <a:lumOff val="40000"/>
                  </a:schemeClr>
                </a:solidFill>
                <a:latin typeface="Times New Roman" panose="02020603050405020304" pitchFamily="18" charset="0"/>
                <a:cs typeface="Times New Roman" panose="02020603050405020304" pitchFamily="18" charset="0"/>
              </a:rPr>
              <a:t>Data</a:t>
            </a:r>
            <a:r>
              <a:rPr lang="en-US" sz="10000" b="1" spc="-14" dirty="0">
                <a:solidFill>
                  <a:srgbClr val="00B0F0"/>
                </a:solidFill>
                <a:latin typeface="Times New Roman" panose="02020603050405020304" pitchFamily="18" charset="0"/>
                <a:cs typeface="Times New Roman" panose="02020603050405020304" pitchFamily="18" charset="0"/>
              </a:rPr>
              <a:t> </a:t>
            </a:r>
            <a:r>
              <a:rPr lang="en-US" sz="10000" b="1" spc="-14" dirty="0">
                <a:solidFill>
                  <a:schemeClr val="accent5">
                    <a:lumMod val="60000"/>
                    <a:lumOff val="40000"/>
                  </a:schemeClr>
                </a:solidFill>
                <a:latin typeface="Times New Roman" panose="02020603050405020304" pitchFamily="18" charset="0"/>
                <a:cs typeface="Times New Roman" panose="02020603050405020304" pitchFamily="18" charset="0"/>
              </a:rPr>
              <a:t>Science</a:t>
            </a:r>
            <a:r>
              <a:rPr lang="en-US" sz="10000" b="1" spc="-14" dirty="0">
                <a:solidFill>
                  <a:srgbClr val="00B0F0"/>
                </a:solidFill>
                <a:latin typeface="Times New Roman" panose="02020603050405020304" pitchFamily="18" charset="0"/>
                <a:cs typeface="Times New Roman" panose="02020603050405020304" pitchFamily="18" charset="0"/>
              </a:rPr>
              <a:t> </a:t>
            </a:r>
            <a:r>
              <a:rPr lang="en-US" sz="10000" b="1" spc="-14" dirty="0">
                <a:solidFill>
                  <a:schemeClr val="accent5">
                    <a:lumMod val="60000"/>
                    <a:lumOff val="40000"/>
                  </a:schemeClr>
                </a:solidFill>
                <a:latin typeface="Times New Roman" panose="02020603050405020304" pitchFamily="18" charset="0"/>
                <a:cs typeface="Times New Roman" panose="02020603050405020304" pitchFamily="18" charset="0"/>
              </a:rPr>
              <a:t>Final</a:t>
            </a:r>
            <a:r>
              <a:rPr lang="en-US" sz="10000" b="1" spc="-14" dirty="0">
                <a:solidFill>
                  <a:srgbClr val="00B0F0"/>
                </a:solidFill>
                <a:latin typeface="Times New Roman" panose="02020603050405020304" pitchFamily="18" charset="0"/>
                <a:cs typeface="Times New Roman" panose="02020603050405020304" pitchFamily="18" charset="0"/>
              </a:rPr>
              <a:t> </a:t>
            </a:r>
            <a:r>
              <a:rPr lang="en-US" sz="10000" b="1" spc="-14" dirty="0">
                <a:solidFill>
                  <a:schemeClr val="accent5">
                    <a:lumMod val="60000"/>
                    <a:lumOff val="40000"/>
                  </a:schemeClr>
                </a:solidFill>
                <a:latin typeface="Times New Roman" panose="02020603050405020304" pitchFamily="18" charset="0"/>
                <a:cs typeface="Times New Roman" panose="02020603050405020304" pitchFamily="18" charset="0"/>
              </a:rPr>
              <a:t>Project</a:t>
            </a:r>
            <a:endParaRPr sz="10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7" name="object 3"/>
          <p:cNvSpPr txBox="1"/>
          <p:nvPr/>
        </p:nvSpPr>
        <p:spPr>
          <a:xfrm>
            <a:off x="5715000" y="5600705"/>
            <a:ext cx="5821680" cy="1577355"/>
          </a:xfrm>
          <a:prstGeom prst="rect">
            <a:avLst/>
          </a:prstGeom>
        </p:spPr>
        <p:txBody>
          <a:bodyPr vert="horz" wrap="square" lIns="0" tIns="12700" rIns="0" bIns="0" rtlCol="0">
            <a:spAutoFit/>
          </a:bodyPr>
          <a:lstStyle/>
          <a:p>
            <a:pPr marL="12700" algn="ctr">
              <a:spcBef>
                <a:spcPts val="100"/>
              </a:spcBef>
            </a:pPr>
            <a:r>
              <a:rPr lang="en-US" sz="3600" spc="36" dirty="0">
                <a:solidFill>
                  <a:schemeClr val="accent5">
                    <a:lumMod val="60000"/>
                    <a:lumOff val="40000"/>
                  </a:schemeClr>
                </a:solidFill>
                <a:latin typeface="Times New Roman" panose="02020603050405020304" pitchFamily="18" charset="0"/>
                <a:cs typeface="Times New Roman" panose="02020603050405020304" pitchFamily="18" charset="0"/>
              </a:rPr>
              <a:t>Presented</a:t>
            </a:r>
            <a:r>
              <a:rPr lang="en-US" sz="3600" spc="36" dirty="0">
                <a:solidFill>
                  <a:schemeClr val="tx2">
                    <a:lumMod val="90000"/>
                  </a:schemeClr>
                </a:solidFill>
                <a:latin typeface="Times New Roman" panose="02020603050405020304" pitchFamily="18" charset="0"/>
                <a:cs typeface="Times New Roman" panose="02020603050405020304" pitchFamily="18" charset="0"/>
              </a:rPr>
              <a:t> </a:t>
            </a:r>
            <a:r>
              <a:rPr lang="en-US" sz="3600" spc="36" dirty="0">
                <a:solidFill>
                  <a:schemeClr val="accent5">
                    <a:lumMod val="60000"/>
                    <a:lumOff val="40000"/>
                  </a:schemeClr>
                </a:solidFill>
                <a:latin typeface="Times New Roman" panose="02020603050405020304" pitchFamily="18" charset="0"/>
                <a:cs typeface="Times New Roman" panose="02020603050405020304" pitchFamily="18" charset="0"/>
              </a:rPr>
              <a:t>by</a:t>
            </a:r>
            <a:r>
              <a:rPr lang="en-US" sz="3600" spc="36" dirty="0">
                <a:solidFill>
                  <a:schemeClr val="tx2">
                    <a:lumMod val="90000"/>
                  </a:schemeClr>
                </a:solidFill>
                <a:latin typeface="Times New Roman" panose="02020603050405020304" pitchFamily="18" charset="0"/>
                <a:cs typeface="Times New Roman" panose="02020603050405020304" pitchFamily="18" charset="0"/>
              </a:rPr>
              <a:t>:</a:t>
            </a:r>
          </a:p>
          <a:p>
            <a:pPr marL="12700" algn="ctr">
              <a:spcBef>
                <a:spcPts val="100"/>
              </a:spcBef>
            </a:pPr>
            <a:r>
              <a:rPr lang="en-US" sz="3200" b="1" spc="36" dirty="0">
                <a:solidFill>
                  <a:schemeClr val="accent5">
                    <a:lumMod val="60000"/>
                    <a:lumOff val="40000"/>
                  </a:schemeClr>
                </a:solidFill>
                <a:latin typeface="Times New Roman" panose="02020603050405020304" pitchFamily="18" charset="0"/>
                <a:cs typeface="Times New Roman" panose="02020603050405020304" pitchFamily="18" charset="0"/>
              </a:rPr>
              <a:t>Gila</a:t>
            </a:r>
            <a:r>
              <a:rPr lang="en-US" sz="3200" b="1" spc="36" dirty="0">
                <a:solidFill>
                  <a:schemeClr val="tx2">
                    <a:lumMod val="90000"/>
                  </a:schemeClr>
                </a:solidFill>
                <a:latin typeface="Times New Roman" panose="02020603050405020304" pitchFamily="18" charset="0"/>
                <a:cs typeface="Times New Roman" panose="02020603050405020304" pitchFamily="18" charset="0"/>
              </a:rPr>
              <a:t> </a:t>
            </a:r>
            <a:r>
              <a:rPr lang="en-US" sz="3200" b="1" spc="36" dirty="0">
                <a:solidFill>
                  <a:schemeClr val="accent5">
                    <a:lumMod val="60000"/>
                    <a:lumOff val="40000"/>
                  </a:schemeClr>
                </a:solidFill>
                <a:latin typeface="Times New Roman" panose="02020603050405020304" pitchFamily="18" charset="0"/>
                <a:cs typeface="Times New Roman" panose="02020603050405020304" pitchFamily="18" charset="0"/>
              </a:rPr>
              <a:t>Aweke</a:t>
            </a:r>
          </a:p>
          <a:p>
            <a:pPr marL="12700" algn="ctr">
              <a:spcBef>
                <a:spcPts val="100"/>
              </a:spcBef>
            </a:pPr>
            <a:r>
              <a:rPr lang="en-US" sz="3200" b="1" spc="36" dirty="0">
                <a:solidFill>
                  <a:schemeClr val="accent5">
                    <a:lumMod val="60000"/>
                    <a:lumOff val="40000"/>
                  </a:schemeClr>
                </a:solidFill>
                <a:latin typeface="Times New Roman" panose="02020603050405020304" pitchFamily="18" charset="0"/>
                <a:cs typeface="Times New Roman" panose="02020603050405020304" pitchFamily="18" charset="0"/>
              </a:rPr>
              <a:t>Adar</a:t>
            </a:r>
            <a:r>
              <a:rPr lang="en-US" sz="3200" b="1" spc="36" dirty="0">
                <a:solidFill>
                  <a:schemeClr val="tx2">
                    <a:lumMod val="90000"/>
                  </a:schemeClr>
                </a:solidFill>
                <a:latin typeface="Times New Roman" panose="02020603050405020304" pitchFamily="18" charset="0"/>
                <a:cs typeface="Times New Roman" panose="02020603050405020304" pitchFamily="18" charset="0"/>
              </a:rPr>
              <a:t> </a:t>
            </a:r>
            <a:r>
              <a:rPr lang="en-US" sz="3200" b="1" spc="36" dirty="0">
                <a:solidFill>
                  <a:schemeClr val="accent5">
                    <a:lumMod val="60000"/>
                    <a:lumOff val="40000"/>
                  </a:schemeClr>
                </a:solidFill>
                <a:latin typeface="Times New Roman" panose="02020603050405020304" pitchFamily="18" charset="0"/>
                <a:cs typeface="Times New Roman" panose="02020603050405020304" pitchFamily="18" charset="0"/>
              </a:rPr>
              <a:t>Kabada</a:t>
            </a:r>
            <a:endParaRPr lang="en-US" sz="3200" b="1"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7"/>
          <p:cNvSpPr txBox="1">
            <a:spLocks noGrp="1"/>
          </p:cNvSpPr>
          <p:nvPr>
            <p:ph type="title"/>
          </p:nvPr>
        </p:nvSpPr>
        <p:spPr>
          <a:xfrm>
            <a:off x="1295400" y="424642"/>
            <a:ext cx="14950440" cy="1191406"/>
          </a:xfrm>
          <a:prstGeom prst="rect">
            <a:avLst/>
          </a:prstGeom>
        </p:spPr>
        <p:txBody>
          <a:bodyPr vert="horz" wrap="square" lIns="0" tIns="227955" rIns="0" bIns="0" rtlCol="0">
            <a:spAutoFit/>
          </a:bodyPr>
          <a:lstStyle/>
          <a:p>
            <a:pPr marL="12700" marR="5080" indent="1635698">
              <a:lnSpc>
                <a:spcPts val="8400"/>
              </a:lnSpc>
              <a:spcBef>
                <a:spcPts val="1795"/>
              </a:spcBef>
            </a:pPr>
            <a:r>
              <a:rPr lang="en-US" spc="305" dirty="0">
                <a:solidFill>
                  <a:schemeClr val="accent5">
                    <a:lumMod val="60000"/>
                    <a:lumOff val="40000"/>
                  </a:schemeClr>
                </a:solidFill>
                <a:latin typeface="Times New Roman" panose="02020603050405020304" pitchFamily="18" charset="0"/>
                <a:cs typeface="Times New Roman" panose="02020603050405020304" pitchFamily="18" charset="0"/>
              </a:rPr>
              <a:t>Create Regression Model</a:t>
            </a:r>
            <a:endParaRPr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7" name="object 29"/>
          <p:cNvSpPr txBox="1"/>
          <p:nvPr/>
        </p:nvSpPr>
        <p:spPr>
          <a:xfrm>
            <a:off x="10134600" y="3771899"/>
            <a:ext cx="7620000" cy="4841056"/>
          </a:xfrm>
          <a:prstGeom prst="rect">
            <a:avLst/>
          </a:prstGeom>
        </p:spPr>
        <p:txBody>
          <a:bodyPr vert="horz" wrap="square" lIns="0" tIns="323837" rIns="0" bIns="0" rtlCol="0">
            <a:spAutoFit/>
          </a:bodyPr>
          <a:lstStyle/>
          <a:p>
            <a:pPr marL="472421" marR="425432" algn="l">
              <a:spcBef>
                <a:spcPts val="1336"/>
              </a:spcBef>
            </a:pPr>
            <a:r>
              <a:rPr lang="en-US" sz="4500" dirty="0">
                <a:solidFill>
                  <a:schemeClr val="tx1">
                    <a:lumMod val="95000"/>
                  </a:schemeClr>
                </a:solidFill>
                <a:latin typeface="Times New Roman" panose="02020603050405020304" pitchFamily="18" charset="0"/>
                <a:cs typeface="Times New Roman" panose="02020603050405020304" pitchFamily="18" charset="0"/>
              </a:rPr>
              <a:t>In this project, we implement four regression models:</a:t>
            </a:r>
          </a:p>
          <a:p>
            <a:pPr marL="1843967" marR="425432" lvl="3" algn="l">
              <a:spcBef>
                <a:spcPts val="1336"/>
              </a:spcBef>
            </a:pPr>
            <a:r>
              <a:rPr lang="en-US" sz="4000" dirty="0">
                <a:solidFill>
                  <a:schemeClr val="tx1">
                    <a:lumMod val="95000"/>
                  </a:schemeClr>
                </a:solidFill>
                <a:latin typeface="Times New Roman" panose="02020603050405020304" pitchFamily="18" charset="0"/>
                <a:cs typeface="Times New Roman" panose="02020603050405020304" pitchFamily="18" charset="0"/>
              </a:rPr>
              <a:t>Gradient Boost Regressor</a:t>
            </a:r>
          </a:p>
          <a:p>
            <a:pPr marL="1843967" marR="425432" lvl="3" algn="l">
              <a:spcBef>
                <a:spcPts val="1336"/>
              </a:spcBef>
            </a:pPr>
            <a:r>
              <a:rPr lang="en-US" sz="4000" dirty="0">
                <a:solidFill>
                  <a:schemeClr val="tx1">
                    <a:lumMod val="95000"/>
                  </a:schemeClr>
                </a:solidFill>
                <a:latin typeface="Times New Roman" panose="02020603050405020304" pitchFamily="18" charset="0"/>
                <a:cs typeface="Times New Roman" panose="02020603050405020304" pitchFamily="18" charset="0"/>
              </a:rPr>
              <a:t>Random Forest Regressor</a:t>
            </a:r>
          </a:p>
          <a:p>
            <a:pPr marL="1843967" marR="425432" lvl="3" algn="l">
              <a:spcBef>
                <a:spcPts val="1336"/>
              </a:spcBef>
            </a:pPr>
            <a:r>
              <a:rPr lang="en-US" sz="4000" dirty="0">
                <a:solidFill>
                  <a:schemeClr val="tx1">
                    <a:lumMod val="95000"/>
                  </a:schemeClr>
                </a:solidFill>
                <a:latin typeface="Times New Roman" panose="02020603050405020304" pitchFamily="18" charset="0"/>
                <a:cs typeface="Times New Roman" panose="02020603050405020304" pitchFamily="18" charset="0"/>
              </a:rPr>
              <a:t>Linear Regressor</a:t>
            </a:r>
          </a:p>
          <a:p>
            <a:pPr marL="1843967" marR="425432" lvl="3" algn="l">
              <a:spcBef>
                <a:spcPts val="1336"/>
              </a:spcBef>
            </a:pPr>
            <a:r>
              <a:rPr lang="en-US" sz="4000" dirty="0">
                <a:solidFill>
                  <a:schemeClr val="tx1">
                    <a:lumMod val="95000"/>
                  </a:schemeClr>
                </a:solidFill>
                <a:latin typeface="Times New Roman" panose="02020603050405020304" pitchFamily="18" charset="0"/>
                <a:cs typeface="Times New Roman" panose="02020603050405020304" pitchFamily="18" charset="0"/>
              </a:rPr>
              <a:t>Voting Regressor</a:t>
            </a:r>
            <a:endParaRPr sz="4000" dirty="0">
              <a:solidFill>
                <a:schemeClr val="tx1">
                  <a:lumMod val="9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142C918-1DA8-2FC0-796B-040925B35AAA}"/>
              </a:ext>
            </a:extLst>
          </p:cNvPr>
          <p:cNvPicPr>
            <a:picLocks noChangeAspect="1"/>
          </p:cNvPicPr>
          <p:nvPr/>
        </p:nvPicPr>
        <p:blipFill>
          <a:blip r:embed="rId2"/>
          <a:stretch>
            <a:fillRect/>
          </a:stretch>
        </p:blipFill>
        <p:spPr>
          <a:xfrm>
            <a:off x="304799" y="3086100"/>
            <a:ext cx="9339943" cy="5943600"/>
          </a:xfrm>
          <a:prstGeom prst="rect">
            <a:avLst/>
          </a:prstGeom>
        </p:spPr>
      </p:pic>
    </p:spTree>
    <p:extLst>
      <p:ext uri="{BB962C8B-B14F-4D97-AF65-F5344CB8AC3E}">
        <p14:creationId xmlns:p14="http://schemas.microsoft.com/office/powerpoint/2010/main" val="169020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723900" y="674204"/>
            <a:ext cx="16992600" cy="1962076"/>
          </a:xfrm>
          <a:prstGeom prst="rect">
            <a:avLst/>
          </a:prstGeom>
        </p:spPr>
        <p:txBody>
          <a:bodyPr vert="horz" wrap="square" lIns="0" tIns="12700" rIns="0" bIns="0" rtlCol="0">
            <a:spAutoFit/>
          </a:bodyPr>
          <a:lstStyle/>
          <a:p>
            <a:pPr marL="12700" algn="ctr">
              <a:lnSpc>
                <a:spcPts val="7614"/>
              </a:lnSpc>
              <a:spcBef>
                <a:spcPts val="100"/>
              </a:spcBef>
            </a:pPr>
            <a:r>
              <a:rPr lang="en-US" sz="8000" spc="61" dirty="0">
                <a:solidFill>
                  <a:schemeClr val="accent5">
                    <a:lumMod val="60000"/>
                    <a:lumOff val="40000"/>
                  </a:schemeClr>
                </a:solidFill>
                <a:latin typeface="Times New Roman" panose="02020603050405020304" pitchFamily="18" charset="0"/>
                <a:cs typeface="Times New Roman" panose="02020603050405020304" pitchFamily="18" charset="0"/>
              </a:rPr>
              <a:t>Regressor Predictions and </a:t>
            </a:r>
            <a:br>
              <a:rPr lang="en-US" sz="8000" spc="61" dirty="0">
                <a:solidFill>
                  <a:schemeClr val="accent5">
                    <a:lumMod val="60000"/>
                    <a:lumOff val="40000"/>
                  </a:schemeClr>
                </a:solidFill>
                <a:latin typeface="Times New Roman" panose="02020603050405020304" pitchFamily="18" charset="0"/>
                <a:cs typeface="Times New Roman" panose="02020603050405020304" pitchFamily="18" charset="0"/>
              </a:rPr>
            </a:br>
            <a:r>
              <a:rPr lang="en-US" sz="8000" spc="61" dirty="0">
                <a:solidFill>
                  <a:schemeClr val="accent5">
                    <a:lumMod val="60000"/>
                    <a:lumOff val="40000"/>
                  </a:schemeClr>
                </a:solidFill>
                <a:latin typeface="Times New Roman" panose="02020603050405020304" pitchFamily="18" charset="0"/>
                <a:cs typeface="Times New Roman" panose="02020603050405020304" pitchFamily="18" charset="0"/>
              </a:rPr>
              <a:t>their Average</a:t>
            </a:r>
            <a:endParaRPr lang="en-US" sz="8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EA1ACBA-D338-2FA4-0DF7-612C13114BE4}"/>
              </a:ext>
            </a:extLst>
          </p:cNvPr>
          <p:cNvPicPr>
            <a:picLocks noChangeAspect="1"/>
          </p:cNvPicPr>
          <p:nvPr/>
        </p:nvPicPr>
        <p:blipFill>
          <a:blip r:embed="rId2"/>
          <a:stretch>
            <a:fillRect/>
          </a:stretch>
        </p:blipFill>
        <p:spPr>
          <a:xfrm>
            <a:off x="3771900" y="2857500"/>
            <a:ext cx="10744200" cy="6152564"/>
          </a:xfrm>
          <a:prstGeom prst="rect">
            <a:avLst/>
          </a:prstGeom>
        </p:spPr>
      </p:pic>
    </p:spTree>
    <p:extLst>
      <p:ext uri="{BB962C8B-B14F-4D97-AF65-F5344CB8AC3E}">
        <p14:creationId xmlns:p14="http://schemas.microsoft.com/office/powerpoint/2010/main" val="347475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1333500" y="342900"/>
            <a:ext cx="15621000" cy="1962076"/>
          </a:xfrm>
          <a:prstGeom prst="rect">
            <a:avLst/>
          </a:prstGeom>
        </p:spPr>
        <p:txBody>
          <a:bodyPr vert="horz" wrap="square" lIns="0" tIns="12700" rIns="0" bIns="0" rtlCol="0">
            <a:spAutoFit/>
          </a:bodyPr>
          <a:lstStyle/>
          <a:p>
            <a:pPr marL="12700">
              <a:lnSpc>
                <a:spcPts val="7614"/>
              </a:lnSpc>
              <a:spcBef>
                <a:spcPts val="100"/>
              </a:spcBef>
            </a:pPr>
            <a:r>
              <a:rPr lang="en-US" sz="8000" spc="61" dirty="0">
                <a:solidFill>
                  <a:schemeClr val="accent5">
                    <a:lumMod val="60000"/>
                    <a:lumOff val="40000"/>
                  </a:schemeClr>
                </a:solidFill>
                <a:latin typeface="Times New Roman" panose="02020603050405020304" pitchFamily="18" charset="0"/>
                <a:cs typeface="Times New Roman" panose="02020603050405020304" pitchFamily="18" charset="0"/>
              </a:rPr>
              <a:t>Predicted Gross for Each Model</a:t>
            </a:r>
            <a:endParaRPr lang="en-US" sz="8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pic>
        <p:nvPicPr>
          <p:cNvPr id="3" name="תמונה 2">
            <a:extLst>
              <a:ext uri="{FF2B5EF4-FFF2-40B4-BE49-F238E27FC236}">
                <a16:creationId xmlns:a16="http://schemas.microsoft.com/office/drawing/2014/main" id="{3F51D5A4-9B48-3679-0928-6FA39440FE2E}"/>
              </a:ext>
            </a:extLst>
          </p:cNvPr>
          <p:cNvPicPr>
            <a:picLocks noChangeAspect="1"/>
          </p:cNvPicPr>
          <p:nvPr/>
        </p:nvPicPr>
        <p:blipFill>
          <a:blip r:embed="rId2"/>
          <a:stretch>
            <a:fillRect/>
          </a:stretch>
        </p:blipFill>
        <p:spPr>
          <a:xfrm>
            <a:off x="481957" y="3659504"/>
            <a:ext cx="17568466" cy="6162676"/>
          </a:xfrm>
          <a:prstGeom prst="rect">
            <a:avLst/>
          </a:prstGeom>
        </p:spPr>
      </p:pic>
    </p:spTree>
    <p:extLst>
      <p:ext uri="{BB962C8B-B14F-4D97-AF65-F5344CB8AC3E}">
        <p14:creationId xmlns:p14="http://schemas.microsoft.com/office/powerpoint/2010/main" val="2213005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2438400" y="-22126"/>
            <a:ext cx="12728708" cy="1962076"/>
          </a:xfrm>
          <a:prstGeom prst="rect">
            <a:avLst/>
          </a:prstGeom>
        </p:spPr>
        <p:txBody>
          <a:bodyPr vert="horz" wrap="square" lIns="0" tIns="12700" rIns="0" bIns="0" rtlCol="0">
            <a:spAutoFit/>
          </a:bodyPr>
          <a:lstStyle/>
          <a:p>
            <a:pPr marL="12700" algn="ctr">
              <a:lnSpc>
                <a:spcPts val="7614"/>
              </a:lnSpc>
              <a:spcBef>
                <a:spcPts val="100"/>
              </a:spcBef>
            </a:pPr>
            <a:r>
              <a:rPr lang="en-US" sz="8000" spc="61" dirty="0">
                <a:solidFill>
                  <a:schemeClr val="accent5">
                    <a:lumMod val="60000"/>
                    <a:lumOff val="40000"/>
                  </a:schemeClr>
                </a:solidFill>
                <a:latin typeface="Times New Roman" panose="02020603050405020304" pitchFamily="18" charset="0"/>
                <a:cs typeface="Times New Roman" panose="02020603050405020304" pitchFamily="18" charset="0"/>
              </a:rPr>
              <a:t>RMSE for Each Model</a:t>
            </a:r>
            <a:endParaRPr lang="en-US" sz="8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pic>
        <p:nvPicPr>
          <p:cNvPr id="4" name="תמונה 3">
            <a:extLst>
              <a:ext uri="{FF2B5EF4-FFF2-40B4-BE49-F238E27FC236}">
                <a16:creationId xmlns:a16="http://schemas.microsoft.com/office/drawing/2014/main" id="{5DBC8877-837F-9B1D-CF61-C0C00C0B8364}"/>
              </a:ext>
            </a:extLst>
          </p:cNvPr>
          <p:cNvPicPr>
            <a:picLocks noChangeAspect="1"/>
          </p:cNvPicPr>
          <p:nvPr/>
        </p:nvPicPr>
        <p:blipFill>
          <a:blip r:embed="rId2"/>
          <a:stretch>
            <a:fillRect/>
          </a:stretch>
        </p:blipFill>
        <p:spPr>
          <a:xfrm>
            <a:off x="914400" y="2933700"/>
            <a:ext cx="16652213" cy="6400800"/>
          </a:xfrm>
          <a:prstGeom prst="rect">
            <a:avLst/>
          </a:prstGeom>
        </p:spPr>
      </p:pic>
    </p:spTree>
    <p:extLst>
      <p:ext uri="{BB962C8B-B14F-4D97-AF65-F5344CB8AC3E}">
        <p14:creationId xmlns:p14="http://schemas.microsoft.com/office/powerpoint/2010/main" val="221300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47">
            <a:extLst>
              <a:ext uri="{FF2B5EF4-FFF2-40B4-BE49-F238E27FC236}">
                <a16:creationId xmlns:a16="http://schemas.microsoft.com/office/drawing/2014/main" id="{F0D7CF12-49DC-5F8B-8D1B-D7551104A34C}"/>
              </a:ext>
            </a:extLst>
          </p:cNvPr>
          <p:cNvSpPr txBox="1">
            <a:spLocks/>
          </p:cNvSpPr>
          <p:nvPr/>
        </p:nvSpPr>
        <p:spPr>
          <a:xfrm>
            <a:off x="2438400" y="952500"/>
            <a:ext cx="12728708" cy="987450"/>
          </a:xfrm>
          <a:prstGeom prst="rect">
            <a:avLst/>
          </a:prstGeom>
          <a:effectLst/>
        </p:spPr>
        <p:txBody>
          <a:bodyPr vert="horz" wrap="square" lIns="0" tIns="12700" rIns="0" bIns="0" rtlCol="0" anchor="t" anchorCtr="0">
            <a:spAutoFit/>
          </a:bodyPr>
          <a:lstStyle>
            <a:lvl1pPr marL="1142991" indent="-816422" algn="l" defTabSz="1632844" rtl="0" eaLnBrk="1" latinLnBrk="0" hangingPunct="1">
              <a:spcBef>
                <a:spcPct val="0"/>
              </a:spcBef>
              <a:buClr>
                <a:schemeClr val="accent6">
                  <a:lumMod val="75000"/>
                </a:schemeClr>
              </a:buClr>
              <a:buSzPct val="128000"/>
              <a:buFont typeface="Georgia" pitchFamily="18" charset="0"/>
              <a:buChar char="*"/>
              <a:defRPr sz="9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lgn="ctr">
              <a:lnSpc>
                <a:spcPts val="7614"/>
              </a:lnSpc>
              <a:spcBef>
                <a:spcPts val="100"/>
              </a:spcBef>
            </a:pPr>
            <a:r>
              <a:rPr lang="en-US" sz="8000" spc="61" dirty="0">
                <a:solidFill>
                  <a:schemeClr val="accent5">
                    <a:lumMod val="60000"/>
                    <a:lumOff val="40000"/>
                  </a:schemeClr>
                </a:solidFill>
                <a:latin typeface="Times New Roman" panose="02020603050405020304" pitchFamily="18" charset="0"/>
                <a:cs typeface="Times New Roman" panose="02020603050405020304" pitchFamily="18" charset="0"/>
              </a:rPr>
              <a:t>RMSE for Each Model</a:t>
            </a:r>
            <a:endParaRPr lang="en-US" sz="80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1B2AFA-AE2D-F348-D2BD-697E92410924}"/>
              </a:ext>
            </a:extLst>
          </p:cNvPr>
          <p:cNvPicPr>
            <a:picLocks noChangeAspect="1"/>
          </p:cNvPicPr>
          <p:nvPr/>
        </p:nvPicPr>
        <p:blipFill>
          <a:blip r:embed="rId2"/>
          <a:stretch>
            <a:fillRect/>
          </a:stretch>
        </p:blipFill>
        <p:spPr>
          <a:xfrm>
            <a:off x="1143000" y="2171700"/>
            <a:ext cx="10439400" cy="6700638"/>
          </a:xfrm>
          <a:prstGeom prst="rect">
            <a:avLst/>
          </a:prstGeom>
        </p:spPr>
      </p:pic>
      <p:sp>
        <p:nvSpPr>
          <p:cNvPr id="10" name="object 29">
            <a:extLst>
              <a:ext uri="{FF2B5EF4-FFF2-40B4-BE49-F238E27FC236}">
                <a16:creationId xmlns:a16="http://schemas.microsoft.com/office/drawing/2014/main" id="{75A2CF24-A7E5-9E92-5338-923F17E8E61C}"/>
              </a:ext>
            </a:extLst>
          </p:cNvPr>
          <p:cNvSpPr txBox="1"/>
          <p:nvPr/>
        </p:nvSpPr>
        <p:spPr>
          <a:xfrm>
            <a:off x="11887200" y="2588530"/>
            <a:ext cx="6172200" cy="5866978"/>
          </a:xfrm>
          <a:prstGeom prst="rect">
            <a:avLst/>
          </a:prstGeom>
        </p:spPr>
        <p:txBody>
          <a:bodyPr vert="horz" wrap="square" lIns="0" tIns="323837" rIns="0" bIns="0" rtlCol="0">
            <a:spAutoFit/>
          </a:bodyPr>
          <a:lstStyle/>
          <a:p>
            <a:pPr marL="472421" marR="425432" algn="l">
              <a:spcBef>
                <a:spcPts val="1336"/>
              </a:spcBef>
            </a:pPr>
            <a:r>
              <a:rPr lang="en-US" sz="4500" dirty="0">
                <a:solidFill>
                  <a:schemeClr val="tx1">
                    <a:lumMod val="95000"/>
                  </a:schemeClr>
                </a:solidFill>
                <a:latin typeface="Times New Roman" panose="02020603050405020304" pitchFamily="18" charset="0"/>
                <a:cs typeface="Times New Roman" panose="02020603050405020304" pitchFamily="18" charset="0"/>
              </a:rPr>
              <a:t>As we can see, the Random Forest Regressor gives the lowest RMSE. Hence, in this project we will use this regression model to predict the gross.</a:t>
            </a:r>
            <a:endParaRPr sz="4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75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1763486" y="1075612"/>
            <a:ext cx="15544800" cy="1120820"/>
          </a:xfrm>
          <a:prstGeom prst="rect">
            <a:avLst/>
          </a:prstGeom>
        </p:spPr>
        <p:txBody>
          <a:bodyPr vert="horz" wrap="square" lIns="0" tIns="12700" rIns="0" bIns="0" rtlCol="0">
            <a:spAutoFit/>
          </a:bodyPr>
          <a:lstStyle/>
          <a:p>
            <a:pPr marL="12700" algn="ctr">
              <a:spcBef>
                <a:spcPts val="100"/>
              </a:spcBef>
            </a:pPr>
            <a:r>
              <a:rPr lang="en-US" sz="8000" dirty="0">
                <a:solidFill>
                  <a:schemeClr val="accent5">
                    <a:lumMod val="60000"/>
                    <a:lumOff val="40000"/>
                  </a:schemeClr>
                </a:solidFill>
                <a:latin typeface="Times New Roman" panose="02020603050405020304" pitchFamily="18" charset="0"/>
                <a:cs typeface="Times New Roman" panose="02020603050405020304" pitchFamily="18" charset="0"/>
              </a:rPr>
              <a:t>Research question</a:t>
            </a:r>
            <a:endParaRPr lang="en-US" sz="8000" spc="75" dirty="0">
              <a:solidFill>
                <a:schemeClr val="accent5">
                  <a:lumMod val="60000"/>
                  <a:lumOff val="40000"/>
                </a:schemeClr>
              </a:solidFill>
              <a:latin typeface="Times New Roman" panose="02020603050405020304" pitchFamily="18" charset="0"/>
              <a:cs typeface="Times New Roman" panose="02020603050405020304" pitchFamily="18" charset="0"/>
              <a:sym typeface="+mn-ea"/>
            </a:endParaRPr>
          </a:p>
        </p:txBody>
      </p:sp>
      <p:sp>
        <p:nvSpPr>
          <p:cNvPr id="4" name="object 48"/>
          <p:cNvSpPr txBox="1"/>
          <p:nvPr/>
        </p:nvSpPr>
        <p:spPr>
          <a:xfrm>
            <a:off x="914400" y="2705100"/>
            <a:ext cx="16764000" cy="1249060"/>
          </a:xfrm>
          <a:prstGeom prst="rect">
            <a:avLst/>
          </a:prstGeom>
        </p:spPr>
        <p:txBody>
          <a:bodyPr vert="horz" wrap="square" lIns="0" tIns="17780" rIns="0" bIns="0" rtlCol="0">
            <a:spAutoFit/>
          </a:bodyPr>
          <a:lstStyle/>
          <a:p>
            <a:pPr marL="12700" marR="156842" algn="l">
              <a:spcBef>
                <a:spcPts val="189"/>
              </a:spcBef>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Can we predict a movie gross based on other features(rating, m_score, runtime, votes) using historical data? </a:t>
            </a:r>
            <a:endParaRPr lang="en-US" sz="4000" b="1"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793FD8-499A-0BEE-6A4C-CAA5E6717595}"/>
              </a:ext>
            </a:extLst>
          </p:cNvPr>
          <p:cNvSpPr txBox="1"/>
          <p:nvPr/>
        </p:nvSpPr>
        <p:spPr>
          <a:xfrm>
            <a:off x="12268201" y="3987181"/>
            <a:ext cx="5638800" cy="6247864"/>
          </a:xfrm>
          <a:prstGeom prst="rect">
            <a:avLst/>
          </a:prstGeom>
          <a:noFill/>
        </p:spPr>
        <p:txBody>
          <a:bodyPr wrap="square">
            <a:spAutoFit/>
          </a:bodyPr>
          <a:lstStyle/>
          <a:p>
            <a:pPr marL="12700" algn="l" rtl="0">
              <a:spcBef>
                <a:spcPts val="139"/>
              </a:spcBef>
            </a:pPr>
            <a:r>
              <a:rPr lang="en-US" sz="4000" u="sng" dirty="0">
                <a:solidFill>
                  <a:schemeClr val="tx1">
                    <a:lumMod val="95000"/>
                  </a:schemeClr>
                </a:solidFill>
                <a:latin typeface="Times New Roman" pitchFamily="18" charset="0"/>
                <a:cs typeface="Times New Roman" pitchFamily="18" charset="0"/>
              </a:rPr>
              <a:t>Yes, we can predict the gross based other features and historical data using Random Forest Regressor  which we used in this project, we can see that the model has less than 10% error rate on some results which is very high accuracy.</a:t>
            </a:r>
          </a:p>
        </p:txBody>
      </p:sp>
      <p:pic>
        <p:nvPicPr>
          <p:cNvPr id="10" name="תמונה 9">
            <a:extLst>
              <a:ext uri="{FF2B5EF4-FFF2-40B4-BE49-F238E27FC236}">
                <a16:creationId xmlns:a16="http://schemas.microsoft.com/office/drawing/2014/main" id="{2AB09844-CF54-9798-5F81-9EA64EA91A95}"/>
              </a:ext>
            </a:extLst>
          </p:cNvPr>
          <p:cNvPicPr>
            <a:picLocks noChangeAspect="1"/>
          </p:cNvPicPr>
          <p:nvPr/>
        </p:nvPicPr>
        <p:blipFill>
          <a:blip r:embed="rId3"/>
          <a:stretch>
            <a:fillRect/>
          </a:stretch>
        </p:blipFill>
        <p:spPr>
          <a:xfrm>
            <a:off x="380999" y="3917350"/>
            <a:ext cx="11201401" cy="6387526"/>
          </a:xfrm>
          <a:prstGeom prst="rect">
            <a:avLst/>
          </a:prstGeom>
        </p:spPr>
      </p:pic>
    </p:spTree>
    <p:extLst>
      <p:ext uri="{BB962C8B-B14F-4D97-AF65-F5344CB8AC3E}">
        <p14:creationId xmlns:p14="http://schemas.microsoft.com/office/powerpoint/2010/main" val="113566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6362700" y="1685210"/>
            <a:ext cx="5562600" cy="1120820"/>
          </a:xfrm>
          <a:prstGeom prst="rect">
            <a:avLst/>
          </a:prstGeom>
        </p:spPr>
        <p:txBody>
          <a:bodyPr vert="horz" wrap="square" lIns="0" tIns="12700" rIns="0" bIns="0" rtlCol="0">
            <a:spAutoFit/>
          </a:bodyPr>
          <a:lstStyle/>
          <a:p>
            <a:pPr marL="12700" algn="ctr">
              <a:spcBef>
                <a:spcPts val="100"/>
              </a:spcBef>
            </a:pPr>
            <a:r>
              <a:rPr lang="en-US" sz="8000" dirty="0">
                <a:solidFill>
                  <a:schemeClr val="accent5">
                    <a:lumMod val="60000"/>
                    <a:lumOff val="40000"/>
                  </a:schemeClr>
                </a:solidFill>
                <a:latin typeface="Times New Roman" panose="02020603050405020304" pitchFamily="18" charset="0"/>
                <a:cs typeface="Times New Roman" panose="02020603050405020304" pitchFamily="18" charset="0"/>
              </a:rPr>
              <a:t>Summary</a:t>
            </a:r>
            <a:endParaRPr lang="en-US" sz="8000" spc="75" dirty="0">
              <a:solidFill>
                <a:schemeClr val="accent5">
                  <a:lumMod val="60000"/>
                  <a:lumOff val="40000"/>
                </a:schemeClr>
              </a:solidFill>
              <a:latin typeface="Times New Roman" panose="02020603050405020304" pitchFamily="18" charset="0"/>
              <a:cs typeface="Times New Roman" panose="02020603050405020304" pitchFamily="18" charset="0"/>
              <a:sym typeface="+mn-ea"/>
            </a:endParaRPr>
          </a:p>
        </p:txBody>
      </p:sp>
      <p:sp>
        <p:nvSpPr>
          <p:cNvPr id="2" name="Rectangle 1"/>
          <p:cNvSpPr/>
          <p:nvPr/>
        </p:nvSpPr>
        <p:spPr>
          <a:xfrm>
            <a:off x="533400" y="3924300"/>
            <a:ext cx="17221200" cy="5632309"/>
          </a:xfrm>
          <a:prstGeom prst="rect">
            <a:avLst/>
          </a:prstGeom>
        </p:spPr>
        <p:txBody>
          <a:bodyPr wrap="square" lIns="91439" tIns="45719" rIns="91439" bIns="45719">
            <a:spAutoFit/>
          </a:bodyPr>
          <a:lstStyle/>
          <a:p>
            <a:pPr marL="12700" algn="l">
              <a:spcBef>
                <a:spcPts val="589"/>
              </a:spcBef>
            </a:pPr>
            <a:r>
              <a:rPr lang="en-US" sz="6000" spc="130" dirty="0">
                <a:solidFill>
                  <a:schemeClr val="tx1">
                    <a:lumMod val="95000"/>
                  </a:schemeClr>
                </a:solidFill>
                <a:latin typeface="Times New Roman" panose="02020603050405020304" pitchFamily="18" charset="0"/>
                <a:cs typeface="Times New Roman" panose="02020603050405020304" pitchFamily="18" charset="0"/>
              </a:rPr>
              <a:t>We have successfully answered the research question by crawling the relevant data about the question, cleaning it, exploring it and finally using Random Forest Regressor to get the prediction. We predicted the gross based other features and historical data. </a:t>
            </a:r>
            <a:endParaRPr lang="en-US" sz="60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94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47"/>
          <p:cNvSpPr txBox="1">
            <a:spLocks noGrp="1"/>
          </p:cNvSpPr>
          <p:nvPr>
            <p:ph type="ctrTitle"/>
          </p:nvPr>
        </p:nvSpPr>
        <p:spPr>
          <a:xfrm>
            <a:off x="3810000" y="1585036"/>
            <a:ext cx="11049000" cy="1010020"/>
          </a:xfrm>
          <a:prstGeom prst="rect">
            <a:avLst/>
          </a:prstGeom>
        </p:spPr>
        <p:txBody>
          <a:bodyPr vert="horz" wrap="square" lIns="0" tIns="12700" rIns="0" bIns="0" rtlCol="0">
            <a:spAutoFit/>
          </a:bodyPr>
          <a:lstStyle/>
          <a:p>
            <a:pPr marL="12700" algn="ctr">
              <a:spcBef>
                <a:spcPts val="100"/>
              </a:spcBef>
            </a:pPr>
            <a:r>
              <a:rPr spc="355" dirty="0">
                <a:solidFill>
                  <a:schemeClr val="accent5">
                    <a:lumMod val="40000"/>
                    <a:lumOff val="60000"/>
                  </a:schemeClr>
                </a:solidFill>
              </a:rPr>
              <a:t>Data</a:t>
            </a:r>
            <a:r>
              <a:rPr lang="en-US" spc="355" dirty="0">
                <a:solidFill>
                  <a:srgbClr val="0070C0"/>
                </a:solidFill>
              </a:rPr>
              <a:t> </a:t>
            </a:r>
            <a:r>
              <a:rPr spc="186" dirty="0">
                <a:solidFill>
                  <a:schemeClr val="accent5">
                    <a:lumMod val="40000"/>
                    <a:lumOff val="60000"/>
                  </a:schemeClr>
                </a:solidFill>
              </a:rPr>
              <a:t>Acquisti</a:t>
            </a:r>
            <a:r>
              <a:rPr lang="en-US" spc="186" dirty="0">
                <a:solidFill>
                  <a:schemeClr val="accent5">
                    <a:lumMod val="40000"/>
                    <a:lumOff val="60000"/>
                  </a:schemeClr>
                </a:solidFill>
              </a:rPr>
              <a:t>o</a:t>
            </a:r>
            <a:r>
              <a:rPr spc="186" dirty="0">
                <a:solidFill>
                  <a:schemeClr val="accent5">
                    <a:lumMod val="40000"/>
                    <a:lumOff val="60000"/>
                  </a:schemeClr>
                </a:solidFill>
              </a:rPr>
              <a:t>n</a:t>
            </a:r>
          </a:p>
        </p:txBody>
      </p:sp>
      <p:sp>
        <p:nvSpPr>
          <p:cNvPr id="51" name="object 51"/>
          <p:cNvSpPr txBox="1"/>
          <p:nvPr/>
        </p:nvSpPr>
        <p:spPr>
          <a:xfrm>
            <a:off x="1371600" y="2781304"/>
            <a:ext cx="15697200" cy="6264535"/>
          </a:xfrm>
          <a:prstGeom prst="rect">
            <a:avLst/>
          </a:prstGeom>
        </p:spPr>
        <p:txBody>
          <a:bodyPr vert="horz" wrap="square" lIns="0" tIns="6350" rIns="0" bIns="0" rtlCol="0">
            <a:spAutoFit/>
          </a:bodyPr>
          <a:lstStyle/>
          <a:p>
            <a:pPr marL="755626" marR="489568" indent="-742926" algn="l" rtl="0">
              <a:lnSpc>
                <a:spcPct val="150000"/>
              </a:lnSpc>
              <a:spcBef>
                <a:spcPts val="50"/>
              </a:spcBef>
              <a:buFont typeface="+mj-lt"/>
              <a:buAutoNum type="arabicPeriod"/>
            </a:pPr>
            <a:r>
              <a:rPr lang="en-US" sz="4500" b="1" spc="30" dirty="0">
                <a:latin typeface="Trebuchet MS" panose="020B0603020202020204"/>
                <a:cs typeface="Trebuchet MS" panose="020B0603020202020204"/>
              </a:rPr>
              <a:t>Crawled the movies data using </a:t>
            </a:r>
            <a:r>
              <a:rPr lang="en-US" sz="4500" b="1" spc="30" dirty="0" err="1">
                <a:latin typeface="Trebuchet MS" panose="020B0603020202020204"/>
                <a:cs typeface="Trebuchet MS" panose="020B0603020202020204"/>
              </a:rPr>
              <a:t>BeautifulSoup</a:t>
            </a:r>
            <a:r>
              <a:rPr lang="en-US" sz="4500" b="1" spc="30" dirty="0">
                <a:latin typeface="Trebuchet MS" panose="020B0603020202020204"/>
                <a:cs typeface="Trebuchet MS" panose="020B0603020202020204"/>
              </a:rPr>
              <a:t>.</a:t>
            </a:r>
          </a:p>
          <a:p>
            <a:pPr marL="527035" marR="489568" indent="-514335" algn="l" rtl="0">
              <a:lnSpc>
                <a:spcPct val="150000"/>
              </a:lnSpc>
              <a:spcBef>
                <a:spcPts val="50"/>
              </a:spcBef>
              <a:buFont typeface="+mj-lt"/>
              <a:buAutoNum type="arabicPeriod"/>
            </a:pPr>
            <a:r>
              <a:rPr lang="en-US" sz="4500" b="1" spc="30" dirty="0">
                <a:latin typeface="Trebuchet MS" panose="020B0603020202020204"/>
                <a:cs typeface="Trebuchet MS" panose="020B0603020202020204"/>
              </a:rPr>
              <a:t> Filtered the data to be relevant to the movies which produced by year</a:t>
            </a:r>
            <a:endParaRPr lang="he-IL" sz="4500" b="1" spc="30" dirty="0">
              <a:latin typeface="Trebuchet MS" panose="020B0603020202020204"/>
              <a:cs typeface="Trebuchet MS" panose="020B0603020202020204"/>
            </a:endParaRPr>
          </a:p>
          <a:p>
            <a:pPr marL="527035" marR="489568" indent="-514335" algn="l" rtl="0">
              <a:lnSpc>
                <a:spcPct val="150000"/>
              </a:lnSpc>
              <a:spcBef>
                <a:spcPts val="50"/>
              </a:spcBef>
              <a:buFont typeface="+mj-lt"/>
              <a:buAutoNum type="arabicPeriod"/>
            </a:pPr>
            <a:r>
              <a:rPr sz="4500" b="1" spc="30" dirty="0">
                <a:latin typeface="Trebuchet MS" panose="020B0603020202020204"/>
                <a:cs typeface="Trebuchet MS" panose="020B0603020202020204"/>
              </a:rPr>
              <a:t>Carried</a:t>
            </a:r>
            <a:r>
              <a:rPr sz="4500" b="1" spc="-229" dirty="0">
                <a:latin typeface="Trebuchet MS" panose="020B0603020202020204"/>
                <a:cs typeface="Trebuchet MS" panose="020B0603020202020204"/>
              </a:rPr>
              <a:t> </a:t>
            </a:r>
            <a:r>
              <a:rPr sz="4500" b="1" spc="55" dirty="0">
                <a:latin typeface="Trebuchet MS" panose="020B0603020202020204"/>
                <a:cs typeface="Trebuchet MS" panose="020B0603020202020204"/>
              </a:rPr>
              <a:t>out</a:t>
            </a:r>
            <a:r>
              <a:rPr sz="4500" b="1" spc="-220" dirty="0">
                <a:latin typeface="Trebuchet MS" panose="020B0603020202020204"/>
                <a:cs typeface="Trebuchet MS" panose="020B0603020202020204"/>
              </a:rPr>
              <a:t> </a:t>
            </a:r>
            <a:r>
              <a:rPr sz="4500" b="1" spc="111" dirty="0">
                <a:latin typeface="Trebuchet MS" panose="020B0603020202020204"/>
                <a:cs typeface="Trebuchet MS" panose="020B0603020202020204"/>
              </a:rPr>
              <a:t>by</a:t>
            </a:r>
            <a:r>
              <a:rPr sz="4500" b="1" spc="-225" dirty="0">
                <a:latin typeface="Trebuchet MS" panose="020B0603020202020204"/>
                <a:cs typeface="Trebuchet MS" panose="020B0603020202020204"/>
              </a:rPr>
              <a:t> </a:t>
            </a:r>
            <a:r>
              <a:rPr sz="4500" b="1" spc="20" dirty="0">
                <a:latin typeface="Trebuchet MS" panose="020B0603020202020204"/>
                <a:cs typeface="Trebuchet MS" panose="020B0603020202020204"/>
              </a:rPr>
              <a:t>the</a:t>
            </a:r>
            <a:r>
              <a:rPr sz="4500" b="1" spc="-225" dirty="0">
                <a:latin typeface="Trebuchet MS" panose="020B0603020202020204"/>
                <a:cs typeface="Trebuchet MS" panose="020B0603020202020204"/>
              </a:rPr>
              <a:t> </a:t>
            </a:r>
            <a:r>
              <a:rPr sz="4500" b="1" spc="125" dirty="0">
                <a:latin typeface="Trebuchet MS" panose="020B0603020202020204"/>
                <a:cs typeface="Trebuchet MS" panose="020B0603020202020204"/>
              </a:rPr>
              <a:t>use</a:t>
            </a:r>
            <a:r>
              <a:rPr sz="4500" b="1" spc="-225" dirty="0">
                <a:latin typeface="Trebuchet MS" panose="020B0603020202020204"/>
                <a:cs typeface="Trebuchet MS" panose="020B0603020202020204"/>
              </a:rPr>
              <a:t> </a:t>
            </a:r>
            <a:r>
              <a:rPr sz="4500" b="1" spc="61" dirty="0">
                <a:latin typeface="Trebuchet MS" panose="020B0603020202020204"/>
                <a:cs typeface="Trebuchet MS" panose="020B0603020202020204"/>
              </a:rPr>
              <a:t>of </a:t>
            </a:r>
            <a:r>
              <a:rPr sz="4500" b="1" spc="-1011" dirty="0">
                <a:latin typeface="Trebuchet MS" panose="020B0603020202020204"/>
                <a:cs typeface="Trebuchet MS" panose="020B0603020202020204"/>
              </a:rPr>
              <a:t> </a:t>
            </a:r>
            <a:r>
              <a:rPr sz="4500" b="1" spc="50" dirty="0">
                <a:latin typeface="Trebuchet MS" panose="020B0603020202020204"/>
                <a:cs typeface="Trebuchet MS" panose="020B0603020202020204"/>
              </a:rPr>
              <a:t>Python</a:t>
            </a:r>
            <a:r>
              <a:rPr sz="4500" b="1" spc="-220" dirty="0">
                <a:latin typeface="Trebuchet MS" panose="020B0603020202020204"/>
                <a:cs typeface="Trebuchet MS" panose="020B0603020202020204"/>
              </a:rPr>
              <a:t> </a:t>
            </a:r>
            <a:r>
              <a:rPr sz="4500" b="1" spc="25" dirty="0">
                <a:latin typeface="Trebuchet MS" panose="020B0603020202020204"/>
                <a:cs typeface="Trebuchet MS" panose="020B0603020202020204"/>
              </a:rPr>
              <a:t>lib</a:t>
            </a:r>
            <a:r>
              <a:rPr lang="en-US" sz="4500" b="1" spc="25" dirty="0">
                <a:latin typeface="Trebuchet MS" panose="020B0603020202020204"/>
                <a:cs typeface="Trebuchet MS" panose="020B0603020202020204"/>
              </a:rPr>
              <a:t>r</a:t>
            </a:r>
            <a:r>
              <a:rPr sz="4500" b="1" spc="25" dirty="0">
                <a:latin typeface="Trebuchet MS" panose="020B0603020202020204"/>
                <a:cs typeface="Trebuchet MS" panose="020B0603020202020204"/>
              </a:rPr>
              <a:t>aries</a:t>
            </a:r>
            <a:r>
              <a:rPr lang="en-US" sz="4500" b="1" spc="25" dirty="0">
                <a:latin typeface="Trebuchet MS" panose="020B0603020202020204"/>
                <a:cs typeface="Trebuchet MS" panose="020B0603020202020204"/>
              </a:rPr>
              <a:t>.</a:t>
            </a:r>
            <a:endParaRPr sz="4500" b="1" dirty="0">
              <a:latin typeface="Trebuchet MS" panose="020B0603020202020204"/>
              <a:cs typeface="Trebuchet MS" panose="020B0603020202020204"/>
            </a:endParaRPr>
          </a:p>
          <a:p>
            <a:pPr marL="527035" marR="5080" indent="-514335" algn="l" rtl="0">
              <a:lnSpc>
                <a:spcPct val="150000"/>
              </a:lnSpc>
              <a:buFont typeface="+mj-lt"/>
              <a:buAutoNum type="arabicPeriod"/>
            </a:pPr>
            <a:r>
              <a:rPr sz="4500" b="1" spc="336" dirty="0">
                <a:latin typeface="Trebuchet MS" panose="020B0603020202020204"/>
                <a:cs typeface="Trebuchet MS" panose="020B0603020202020204"/>
              </a:rPr>
              <a:t>S</a:t>
            </a:r>
            <a:r>
              <a:rPr sz="4500" b="1" spc="-50" dirty="0">
                <a:latin typeface="Trebuchet MS" panose="020B0603020202020204"/>
                <a:cs typeface="Trebuchet MS" panose="020B0603020202020204"/>
              </a:rPr>
              <a:t>t</a:t>
            </a:r>
            <a:r>
              <a:rPr sz="4500" b="1" spc="125" dirty="0">
                <a:latin typeface="Trebuchet MS" panose="020B0603020202020204"/>
                <a:cs typeface="Trebuchet MS" panose="020B0603020202020204"/>
              </a:rPr>
              <a:t>o</a:t>
            </a:r>
            <a:r>
              <a:rPr sz="4500" b="1" spc="-145" dirty="0">
                <a:latin typeface="Trebuchet MS" panose="020B0603020202020204"/>
                <a:cs typeface="Trebuchet MS" panose="020B0603020202020204"/>
              </a:rPr>
              <a:t>r</a:t>
            </a:r>
            <a:r>
              <a:rPr sz="4500" b="1" spc="75" dirty="0">
                <a:latin typeface="Trebuchet MS" panose="020B0603020202020204"/>
                <a:cs typeface="Trebuchet MS" panose="020B0603020202020204"/>
              </a:rPr>
              <a:t>e</a:t>
            </a:r>
            <a:r>
              <a:rPr sz="4500" b="1" spc="214" dirty="0">
                <a:latin typeface="Trebuchet MS" panose="020B0603020202020204"/>
                <a:cs typeface="Trebuchet MS" panose="020B0603020202020204"/>
              </a:rPr>
              <a:t>d</a:t>
            </a:r>
            <a:r>
              <a:rPr sz="4500" b="1" spc="-214" dirty="0">
                <a:latin typeface="Trebuchet MS" panose="020B0603020202020204"/>
                <a:cs typeface="Trebuchet MS" panose="020B0603020202020204"/>
              </a:rPr>
              <a:t> </a:t>
            </a:r>
            <a:r>
              <a:rPr sz="4500" b="1" spc="-50" dirty="0">
                <a:latin typeface="Trebuchet MS" panose="020B0603020202020204"/>
                <a:cs typeface="Trebuchet MS" panose="020B0603020202020204"/>
              </a:rPr>
              <a:t>t</a:t>
            </a:r>
            <a:r>
              <a:rPr sz="4500" b="1" spc="30" dirty="0">
                <a:latin typeface="Trebuchet MS" panose="020B0603020202020204"/>
                <a:cs typeface="Trebuchet MS" panose="020B0603020202020204"/>
              </a:rPr>
              <a:t>h</a:t>
            </a:r>
            <a:r>
              <a:rPr sz="4500" b="1" spc="80" dirty="0">
                <a:latin typeface="Trebuchet MS" panose="020B0603020202020204"/>
                <a:cs typeface="Trebuchet MS" panose="020B0603020202020204"/>
              </a:rPr>
              <a:t>e</a:t>
            </a:r>
            <a:r>
              <a:rPr sz="4500" b="1" spc="-214" dirty="0">
                <a:latin typeface="Trebuchet MS" panose="020B0603020202020204"/>
                <a:cs typeface="Trebuchet MS" panose="020B0603020202020204"/>
              </a:rPr>
              <a:t> </a:t>
            </a:r>
            <a:r>
              <a:rPr sz="4500" b="1" spc="211" dirty="0">
                <a:latin typeface="Trebuchet MS" panose="020B0603020202020204"/>
                <a:cs typeface="Trebuchet MS" panose="020B0603020202020204"/>
              </a:rPr>
              <a:t>d</a:t>
            </a:r>
            <a:r>
              <a:rPr sz="4500" b="1" spc="130" dirty="0">
                <a:latin typeface="Trebuchet MS" panose="020B0603020202020204"/>
                <a:cs typeface="Trebuchet MS" panose="020B0603020202020204"/>
              </a:rPr>
              <a:t>a</a:t>
            </a:r>
            <a:r>
              <a:rPr sz="4500" b="1" spc="-50" dirty="0">
                <a:latin typeface="Trebuchet MS" panose="020B0603020202020204"/>
                <a:cs typeface="Trebuchet MS" panose="020B0603020202020204"/>
              </a:rPr>
              <a:t>t</a:t>
            </a:r>
            <a:r>
              <a:rPr sz="4500" b="1" spc="136" dirty="0">
                <a:latin typeface="Trebuchet MS" panose="020B0603020202020204"/>
                <a:cs typeface="Trebuchet MS" panose="020B0603020202020204"/>
              </a:rPr>
              <a:t>a</a:t>
            </a:r>
            <a:r>
              <a:rPr sz="4500" b="1" spc="-214" dirty="0">
                <a:latin typeface="Trebuchet MS" panose="020B0603020202020204"/>
                <a:cs typeface="Trebuchet MS" panose="020B0603020202020204"/>
              </a:rPr>
              <a:t> </a:t>
            </a:r>
            <a:r>
              <a:rPr sz="4500" b="1" spc="-155" dirty="0">
                <a:latin typeface="Trebuchet MS" panose="020B0603020202020204"/>
                <a:cs typeface="Trebuchet MS" panose="020B0603020202020204"/>
              </a:rPr>
              <a:t>i</a:t>
            </a:r>
            <a:r>
              <a:rPr sz="4500" b="1" spc="39" dirty="0">
                <a:latin typeface="Trebuchet MS" panose="020B0603020202020204"/>
                <a:cs typeface="Trebuchet MS" panose="020B0603020202020204"/>
              </a:rPr>
              <a:t>n</a:t>
            </a:r>
            <a:r>
              <a:rPr sz="4500" b="1" spc="-214" dirty="0">
                <a:latin typeface="Trebuchet MS" panose="020B0603020202020204"/>
                <a:cs typeface="Trebuchet MS" panose="020B0603020202020204"/>
              </a:rPr>
              <a:t> </a:t>
            </a:r>
            <a:r>
              <a:rPr sz="4500" b="1" spc="64" dirty="0">
                <a:latin typeface="Trebuchet MS" panose="020B0603020202020204"/>
                <a:cs typeface="Trebuchet MS" panose="020B0603020202020204"/>
              </a:rPr>
              <a:t>l</a:t>
            </a:r>
            <a:r>
              <a:rPr sz="4500" b="1" spc="-155" dirty="0">
                <a:latin typeface="Trebuchet MS" panose="020B0603020202020204"/>
                <a:cs typeface="Trebuchet MS" panose="020B0603020202020204"/>
              </a:rPr>
              <a:t>i</a:t>
            </a:r>
            <a:r>
              <a:rPr sz="4500" b="1" spc="214" dirty="0">
                <a:latin typeface="Trebuchet MS" panose="020B0603020202020204"/>
                <a:cs typeface="Trebuchet MS" panose="020B0603020202020204"/>
              </a:rPr>
              <a:t>s</a:t>
            </a:r>
            <a:r>
              <a:rPr sz="4500" b="1" spc="-50" dirty="0">
                <a:latin typeface="Trebuchet MS" panose="020B0603020202020204"/>
                <a:cs typeface="Trebuchet MS" panose="020B0603020202020204"/>
              </a:rPr>
              <a:t>t</a:t>
            </a:r>
            <a:r>
              <a:rPr sz="4500" b="1" spc="175" dirty="0">
                <a:latin typeface="Trebuchet MS" panose="020B0603020202020204"/>
                <a:cs typeface="Trebuchet MS" panose="020B0603020202020204"/>
              </a:rPr>
              <a:t>s</a:t>
            </a:r>
            <a:r>
              <a:rPr lang="en-US" sz="4500" b="1" spc="175" dirty="0">
                <a:latin typeface="Trebuchet MS" panose="020B0603020202020204"/>
                <a:cs typeface="Trebuchet MS" panose="020B0603020202020204"/>
              </a:rPr>
              <a:t> and</a:t>
            </a:r>
            <a:r>
              <a:rPr sz="4500" b="1" spc="175" dirty="0">
                <a:latin typeface="Trebuchet MS" panose="020B0603020202020204"/>
                <a:cs typeface="Trebuchet MS" panose="020B0603020202020204"/>
              </a:rPr>
              <a:t> </a:t>
            </a:r>
            <a:r>
              <a:rPr lang="en-US" sz="4500" b="1" spc="75" dirty="0">
                <a:latin typeface="Trebuchet MS" panose="020B0603020202020204"/>
                <a:cs typeface="Trebuchet MS" panose="020B0603020202020204"/>
              </a:rPr>
              <a:t>c</a:t>
            </a:r>
            <a:r>
              <a:rPr sz="4500" b="1" spc="75" dirty="0">
                <a:latin typeface="Trebuchet MS" panose="020B0603020202020204"/>
                <a:cs typeface="Trebuchet MS" panose="020B0603020202020204"/>
              </a:rPr>
              <a:t>reated</a:t>
            </a:r>
            <a:r>
              <a:rPr sz="4500" b="1" spc="-225" dirty="0">
                <a:latin typeface="Trebuchet MS" panose="020B0603020202020204"/>
                <a:cs typeface="Trebuchet MS" panose="020B0603020202020204"/>
              </a:rPr>
              <a:t> </a:t>
            </a:r>
            <a:r>
              <a:rPr sz="4500" b="1" spc="20" dirty="0">
                <a:latin typeface="Trebuchet MS" panose="020B0603020202020204"/>
                <a:cs typeface="Trebuchet MS" panose="020B0603020202020204"/>
              </a:rPr>
              <a:t>the</a:t>
            </a:r>
            <a:r>
              <a:rPr sz="4500" b="1" spc="-220" dirty="0">
                <a:latin typeface="Trebuchet MS" panose="020B0603020202020204"/>
                <a:cs typeface="Trebuchet MS" panose="020B0603020202020204"/>
              </a:rPr>
              <a:t> </a:t>
            </a:r>
            <a:r>
              <a:rPr sz="4500" b="1" spc="89" dirty="0">
                <a:latin typeface="Trebuchet MS" panose="020B0603020202020204"/>
                <a:cs typeface="Trebuchet MS" panose="020B0603020202020204"/>
              </a:rPr>
              <a:t>dataframes</a:t>
            </a:r>
            <a:r>
              <a:rPr sz="4500" b="1" spc="-225" dirty="0">
                <a:latin typeface="Trebuchet MS" panose="020B0603020202020204"/>
                <a:cs typeface="Trebuchet MS" panose="020B0603020202020204"/>
              </a:rPr>
              <a:t> </a:t>
            </a:r>
            <a:r>
              <a:rPr sz="4500" b="1" spc="86" dirty="0">
                <a:latin typeface="Trebuchet MS" panose="020B0603020202020204"/>
                <a:cs typeface="Trebuchet MS" panose="020B0603020202020204"/>
              </a:rPr>
              <a:t>on </a:t>
            </a:r>
            <a:r>
              <a:rPr sz="4500" b="1" spc="-1005" dirty="0">
                <a:latin typeface="Trebuchet MS" panose="020B0603020202020204"/>
                <a:cs typeface="Trebuchet MS" panose="020B0603020202020204"/>
              </a:rPr>
              <a:t> </a:t>
            </a:r>
            <a:r>
              <a:rPr sz="4500" b="1" spc="20" dirty="0">
                <a:latin typeface="Trebuchet MS" panose="020B0603020202020204"/>
                <a:cs typeface="Trebuchet MS" panose="020B0603020202020204"/>
              </a:rPr>
              <a:t>the</a:t>
            </a:r>
            <a:r>
              <a:rPr sz="4500" b="1" spc="-220" dirty="0">
                <a:latin typeface="Trebuchet MS" panose="020B0603020202020204"/>
                <a:cs typeface="Trebuchet MS" panose="020B0603020202020204"/>
              </a:rPr>
              <a:t> </a:t>
            </a:r>
            <a:r>
              <a:rPr sz="4500" b="1" spc="150" dirty="0">
                <a:latin typeface="Trebuchet MS" panose="020B0603020202020204"/>
                <a:cs typeface="Trebuchet MS" panose="020B0603020202020204"/>
              </a:rPr>
              <a:t>base</a:t>
            </a:r>
            <a:r>
              <a:rPr sz="4500" b="1" spc="-220" dirty="0">
                <a:latin typeface="Trebuchet MS" panose="020B0603020202020204"/>
                <a:cs typeface="Trebuchet MS" panose="020B0603020202020204"/>
              </a:rPr>
              <a:t> </a:t>
            </a:r>
            <a:r>
              <a:rPr sz="4500" b="1" spc="61" dirty="0">
                <a:latin typeface="Trebuchet MS" panose="020B0603020202020204"/>
                <a:cs typeface="Trebuchet MS" panose="020B0603020202020204"/>
              </a:rPr>
              <a:t>of</a:t>
            </a:r>
            <a:r>
              <a:rPr sz="4500" b="1" spc="-214" dirty="0">
                <a:latin typeface="Trebuchet MS" panose="020B0603020202020204"/>
                <a:cs typeface="Trebuchet MS" panose="020B0603020202020204"/>
              </a:rPr>
              <a:t> </a:t>
            </a:r>
            <a:r>
              <a:rPr sz="4500" b="1" spc="20" dirty="0">
                <a:latin typeface="Trebuchet MS" panose="020B0603020202020204"/>
                <a:cs typeface="Trebuchet MS" panose="020B0603020202020204"/>
              </a:rPr>
              <a:t>the</a:t>
            </a:r>
            <a:r>
              <a:rPr sz="4500" b="1" spc="-220" dirty="0">
                <a:latin typeface="Trebuchet MS" panose="020B0603020202020204"/>
                <a:cs typeface="Trebuchet MS" panose="020B0603020202020204"/>
              </a:rPr>
              <a:t> </a:t>
            </a:r>
            <a:r>
              <a:rPr sz="4500" b="1" spc="61" dirty="0">
                <a:latin typeface="Trebuchet MS" panose="020B0603020202020204"/>
                <a:cs typeface="Trebuchet MS" panose="020B0603020202020204"/>
              </a:rPr>
              <a:t>lists</a:t>
            </a:r>
            <a:r>
              <a:rPr lang="en-US" sz="4500" b="1" spc="61" dirty="0">
                <a:latin typeface="Trebuchet MS" panose="020B0603020202020204"/>
                <a:cs typeface="Trebuchet MS" panose="020B0603020202020204"/>
              </a:rPr>
              <a:t>.</a:t>
            </a:r>
            <a:endParaRPr sz="4500" b="1" dirty="0">
              <a:latin typeface="Trebuchet MS" panose="020B0603020202020204"/>
              <a:cs typeface="Trebuchet MS" panose="020B0603020202020204"/>
            </a:endParaRPr>
          </a:p>
        </p:txBody>
      </p:sp>
    </p:spTree>
    <p:extLst>
      <p:ext uri="{BB962C8B-B14F-4D97-AF65-F5344CB8AC3E}">
        <p14:creationId xmlns:p14="http://schemas.microsoft.com/office/powerpoint/2010/main" val="2190892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1066800" y="1097899"/>
            <a:ext cx="15544800" cy="2007216"/>
          </a:xfrm>
          <a:prstGeom prst="rect">
            <a:avLst/>
          </a:prstGeom>
        </p:spPr>
        <p:txBody>
          <a:bodyPr vert="horz" wrap="square" lIns="0" tIns="12700" rIns="0" bIns="0" rtlCol="0">
            <a:spAutoFit/>
          </a:bodyPr>
          <a:lstStyle/>
          <a:p>
            <a:pPr marL="12700" algn="ctr">
              <a:spcBef>
                <a:spcPts val="100"/>
              </a:spcBef>
            </a:pPr>
            <a:r>
              <a:rPr lang="en-US" sz="7200" spc="30" dirty="0">
                <a:solidFill>
                  <a:schemeClr val="accent5">
                    <a:lumMod val="60000"/>
                    <a:lumOff val="40000"/>
                  </a:schemeClr>
                </a:solidFill>
                <a:latin typeface="Times New Roman" panose="02020603050405020304" pitchFamily="18" charset="0"/>
                <a:cs typeface="Times New Roman" panose="02020603050405020304" pitchFamily="18" charset="0"/>
              </a:rPr>
              <a:t>Crawled the IMDB Data and Stored as DataFrame</a:t>
            </a:r>
            <a:endParaRPr lang="en-US" sz="7200" spc="75" dirty="0">
              <a:solidFill>
                <a:schemeClr val="accent5">
                  <a:lumMod val="60000"/>
                  <a:lumOff val="40000"/>
                </a:schemeClr>
              </a:solidFill>
              <a:latin typeface="Times New Roman" panose="02020603050405020304" pitchFamily="18" charset="0"/>
              <a:cs typeface="Times New Roman" panose="02020603050405020304" pitchFamily="18" charset="0"/>
              <a:sym typeface="+mn-ea"/>
            </a:endParaRPr>
          </a:p>
        </p:txBody>
      </p:sp>
      <p:pic>
        <p:nvPicPr>
          <p:cNvPr id="3" name="Picture 2">
            <a:extLst>
              <a:ext uri="{FF2B5EF4-FFF2-40B4-BE49-F238E27FC236}">
                <a16:creationId xmlns:a16="http://schemas.microsoft.com/office/drawing/2014/main" id="{27F76204-6958-F277-7CE3-5C64809A4206}"/>
              </a:ext>
            </a:extLst>
          </p:cNvPr>
          <p:cNvPicPr>
            <a:picLocks noChangeAspect="1"/>
          </p:cNvPicPr>
          <p:nvPr/>
        </p:nvPicPr>
        <p:blipFill>
          <a:blip r:embed="rId2"/>
          <a:stretch>
            <a:fillRect/>
          </a:stretch>
        </p:blipFill>
        <p:spPr>
          <a:xfrm>
            <a:off x="495300" y="4000500"/>
            <a:ext cx="17297400" cy="5181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4535C5-4873-1F46-6B97-A79DE623A732}"/>
              </a:ext>
            </a:extLst>
          </p:cNvPr>
          <p:cNvPicPr>
            <a:picLocks noChangeAspect="1"/>
          </p:cNvPicPr>
          <p:nvPr/>
        </p:nvPicPr>
        <p:blipFill>
          <a:blip r:embed="rId2"/>
          <a:stretch>
            <a:fillRect/>
          </a:stretch>
        </p:blipFill>
        <p:spPr>
          <a:xfrm>
            <a:off x="990600" y="357091"/>
            <a:ext cx="16306800" cy="9572818"/>
          </a:xfrm>
          <a:prstGeom prst="rect">
            <a:avLst/>
          </a:prstGeom>
        </p:spPr>
      </p:pic>
    </p:spTree>
    <p:extLst>
      <p:ext uri="{BB962C8B-B14F-4D97-AF65-F5344CB8AC3E}">
        <p14:creationId xmlns:p14="http://schemas.microsoft.com/office/powerpoint/2010/main" val="142042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1676400" y="618412"/>
            <a:ext cx="15544800" cy="1120820"/>
          </a:xfrm>
          <a:prstGeom prst="rect">
            <a:avLst/>
          </a:prstGeom>
        </p:spPr>
        <p:txBody>
          <a:bodyPr vert="horz" wrap="square" lIns="0" tIns="12700" rIns="0" bIns="0" rtlCol="0">
            <a:spAutoFit/>
          </a:bodyPr>
          <a:lstStyle/>
          <a:p>
            <a:pPr marL="12700" algn="ctr">
              <a:spcBef>
                <a:spcPts val="100"/>
              </a:spcBef>
            </a:pPr>
            <a:r>
              <a:rPr lang="en-US" sz="8000" spc="305" dirty="0">
                <a:solidFill>
                  <a:schemeClr val="accent5">
                    <a:lumMod val="60000"/>
                    <a:lumOff val="40000"/>
                  </a:schemeClr>
                </a:solidFill>
                <a:latin typeface="Times New Roman" panose="02020603050405020304" pitchFamily="18" charset="0"/>
                <a:cs typeface="Times New Roman" panose="02020603050405020304" pitchFamily="18" charset="0"/>
              </a:rPr>
              <a:t>Data Pre-processing</a:t>
            </a:r>
            <a:endParaRPr lang="en-US" sz="8000" spc="75" dirty="0">
              <a:solidFill>
                <a:schemeClr val="accent5">
                  <a:lumMod val="60000"/>
                  <a:lumOff val="40000"/>
                </a:schemeClr>
              </a:solidFill>
              <a:latin typeface="Times New Roman" panose="02020603050405020304" pitchFamily="18" charset="0"/>
              <a:cs typeface="Times New Roman" panose="02020603050405020304" pitchFamily="18" charset="0"/>
              <a:sym typeface="+mn-ea"/>
            </a:endParaRPr>
          </a:p>
        </p:txBody>
      </p:sp>
      <p:sp>
        <p:nvSpPr>
          <p:cNvPr id="4" name="object 50"/>
          <p:cNvSpPr txBox="1"/>
          <p:nvPr/>
        </p:nvSpPr>
        <p:spPr>
          <a:xfrm>
            <a:off x="914400" y="2487398"/>
            <a:ext cx="8719457" cy="473719"/>
          </a:xfrm>
          <a:prstGeom prst="rect">
            <a:avLst/>
          </a:prstGeom>
        </p:spPr>
        <p:txBody>
          <a:bodyPr vert="horz" wrap="square" lIns="0" tIns="6350" rIns="0" bIns="0" rtlCol="0">
            <a:spAutoFit/>
          </a:bodyPr>
          <a:lstStyle/>
          <a:p>
            <a:pPr marL="12700" marR="5080" algn="l" rtl="0">
              <a:lnSpc>
                <a:spcPct val="101000"/>
              </a:lnSpc>
              <a:spcBef>
                <a:spcPts val="50"/>
              </a:spcBef>
            </a:pPr>
            <a:r>
              <a:rPr sz="3200" b="1" spc="120" dirty="0">
                <a:solidFill>
                  <a:schemeClr val="tx2">
                    <a:lumMod val="90000"/>
                  </a:schemeClr>
                </a:solidFill>
                <a:latin typeface="Trebuchet MS" panose="020B0603020202020204"/>
                <a:cs typeface="Trebuchet MS" panose="020B0603020202020204"/>
              </a:rPr>
              <a:t>Checked</a:t>
            </a:r>
            <a:r>
              <a:rPr sz="3200" b="1" spc="120" dirty="0">
                <a:latin typeface="Trebuchet MS" panose="020B0603020202020204"/>
                <a:cs typeface="Trebuchet MS" panose="020B0603020202020204"/>
              </a:rPr>
              <a:t> </a:t>
            </a:r>
            <a:r>
              <a:rPr sz="3200" b="1" spc="-5" dirty="0">
                <a:solidFill>
                  <a:schemeClr val="tx2">
                    <a:lumMod val="90000"/>
                  </a:schemeClr>
                </a:solidFill>
                <a:latin typeface="Trebuchet MS" panose="020B0603020202020204"/>
                <a:cs typeface="Trebuchet MS" panose="020B0603020202020204"/>
              </a:rPr>
              <a:t>for </a:t>
            </a:r>
            <a:r>
              <a:rPr sz="3200" b="1" spc="64" dirty="0">
                <a:solidFill>
                  <a:schemeClr val="tx2">
                    <a:lumMod val="90000"/>
                  </a:schemeClr>
                </a:solidFill>
                <a:latin typeface="Trebuchet MS" panose="020B0603020202020204"/>
                <a:cs typeface="Trebuchet MS" panose="020B0603020202020204"/>
              </a:rPr>
              <a:t>null </a:t>
            </a:r>
            <a:r>
              <a:rPr sz="3200" b="1" spc="105" dirty="0">
                <a:solidFill>
                  <a:schemeClr val="tx2">
                    <a:lumMod val="90000"/>
                  </a:schemeClr>
                </a:solidFill>
                <a:latin typeface="Trebuchet MS" panose="020B0603020202020204"/>
                <a:cs typeface="Trebuchet MS" panose="020B0603020202020204"/>
              </a:rPr>
              <a:t>valu</a:t>
            </a:r>
            <a:r>
              <a:rPr lang="en-US" sz="3200" b="1" spc="105" dirty="0">
                <a:solidFill>
                  <a:schemeClr val="tx2">
                    <a:lumMod val="90000"/>
                  </a:schemeClr>
                </a:solidFill>
                <a:latin typeface="Trebuchet MS" panose="020B0603020202020204"/>
                <a:cs typeface="Trebuchet MS" panose="020B0603020202020204"/>
              </a:rPr>
              <a:t>es and drop them..</a:t>
            </a:r>
          </a:p>
        </p:txBody>
      </p:sp>
      <p:pic>
        <p:nvPicPr>
          <p:cNvPr id="5" name="Picture 4">
            <a:extLst>
              <a:ext uri="{FF2B5EF4-FFF2-40B4-BE49-F238E27FC236}">
                <a16:creationId xmlns:a16="http://schemas.microsoft.com/office/drawing/2014/main" id="{E4322081-F416-25C8-EBF6-53881C86714C}"/>
              </a:ext>
            </a:extLst>
          </p:cNvPr>
          <p:cNvPicPr>
            <a:picLocks noChangeAspect="1"/>
          </p:cNvPicPr>
          <p:nvPr/>
        </p:nvPicPr>
        <p:blipFill>
          <a:blip r:embed="rId2"/>
          <a:stretch>
            <a:fillRect/>
          </a:stretch>
        </p:blipFill>
        <p:spPr>
          <a:xfrm>
            <a:off x="411481" y="2983569"/>
            <a:ext cx="9971635" cy="5729257"/>
          </a:xfrm>
          <a:prstGeom prst="rect">
            <a:avLst/>
          </a:prstGeom>
        </p:spPr>
      </p:pic>
      <p:pic>
        <p:nvPicPr>
          <p:cNvPr id="7" name="Picture 6">
            <a:extLst>
              <a:ext uri="{FF2B5EF4-FFF2-40B4-BE49-F238E27FC236}">
                <a16:creationId xmlns:a16="http://schemas.microsoft.com/office/drawing/2014/main" id="{769D9ED3-6E1C-A72F-12D9-A3F64A08D534}"/>
              </a:ext>
            </a:extLst>
          </p:cNvPr>
          <p:cNvPicPr>
            <a:picLocks noChangeAspect="1"/>
          </p:cNvPicPr>
          <p:nvPr/>
        </p:nvPicPr>
        <p:blipFill>
          <a:blip r:embed="rId3"/>
          <a:stretch>
            <a:fillRect/>
          </a:stretch>
        </p:blipFill>
        <p:spPr>
          <a:xfrm>
            <a:off x="10744200" y="3018954"/>
            <a:ext cx="7086600" cy="5701492"/>
          </a:xfrm>
          <a:prstGeom prst="rect">
            <a:avLst/>
          </a:prstGeom>
        </p:spPr>
      </p:pic>
    </p:spTree>
    <p:extLst>
      <p:ext uri="{BB962C8B-B14F-4D97-AF65-F5344CB8AC3E}">
        <p14:creationId xmlns:p14="http://schemas.microsoft.com/office/powerpoint/2010/main" val="286739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1749294" y="424815"/>
            <a:ext cx="15544800" cy="2228815"/>
          </a:xfrm>
          <a:prstGeom prst="rect">
            <a:avLst/>
          </a:prstGeom>
        </p:spPr>
        <p:txBody>
          <a:bodyPr vert="horz" wrap="square" lIns="0" tIns="12700" rIns="0" bIns="0" rtlCol="0">
            <a:spAutoFit/>
          </a:bodyPr>
          <a:lstStyle/>
          <a:p>
            <a:pPr marL="12700" algn="ctr">
              <a:spcBef>
                <a:spcPts val="100"/>
              </a:spcBef>
            </a:pPr>
            <a:r>
              <a:rPr lang="en-US" sz="8000" dirty="0">
                <a:solidFill>
                  <a:schemeClr val="accent5">
                    <a:lumMod val="60000"/>
                    <a:lumOff val="40000"/>
                  </a:schemeClr>
                </a:solidFill>
                <a:latin typeface="Times New Roman" panose="02020603050405020304" pitchFamily="18" charset="0"/>
                <a:cs typeface="Times New Roman" panose="02020603050405020304" pitchFamily="18" charset="0"/>
              </a:rPr>
              <a:t>Exploratory</a:t>
            </a:r>
            <a:r>
              <a:rPr lang="en-US" sz="8000" dirty="0">
                <a:solidFill>
                  <a:srgbClr val="0070C0"/>
                </a:solidFill>
                <a:latin typeface="Times New Roman" panose="02020603050405020304" pitchFamily="18" charset="0"/>
                <a:cs typeface="Times New Roman" panose="02020603050405020304" pitchFamily="18" charset="0"/>
              </a:rPr>
              <a:t> </a:t>
            </a:r>
            <a:r>
              <a:rPr lang="en-US" sz="8000" dirty="0">
                <a:solidFill>
                  <a:schemeClr val="accent5">
                    <a:lumMod val="60000"/>
                    <a:lumOff val="40000"/>
                  </a:schemeClr>
                </a:solidFill>
                <a:latin typeface="Times New Roman" panose="02020603050405020304" pitchFamily="18" charset="0"/>
                <a:cs typeface="Times New Roman" panose="02020603050405020304" pitchFamily="18" charset="0"/>
              </a:rPr>
              <a:t>data</a:t>
            </a:r>
            <a:r>
              <a:rPr lang="en-US" sz="8000" dirty="0">
                <a:solidFill>
                  <a:srgbClr val="0070C0"/>
                </a:solidFill>
                <a:latin typeface="Times New Roman" panose="02020603050405020304" pitchFamily="18" charset="0"/>
                <a:cs typeface="Times New Roman" panose="02020603050405020304" pitchFamily="18" charset="0"/>
              </a:rPr>
              <a:t> </a:t>
            </a:r>
            <a:r>
              <a:rPr lang="en-US" sz="8000" dirty="0">
                <a:solidFill>
                  <a:schemeClr val="accent5">
                    <a:lumMod val="60000"/>
                    <a:lumOff val="40000"/>
                  </a:schemeClr>
                </a:solidFill>
                <a:latin typeface="Times New Roman" panose="02020603050405020304" pitchFamily="18" charset="0"/>
                <a:cs typeface="Times New Roman" panose="02020603050405020304" pitchFamily="18" charset="0"/>
              </a:rPr>
              <a:t>analysis</a:t>
            </a:r>
            <a:endParaRPr lang="en-US" sz="8000" spc="75" dirty="0">
              <a:solidFill>
                <a:schemeClr val="accent5">
                  <a:lumMod val="60000"/>
                  <a:lumOff val="40000"/>
                </a:schemeClr>
              </a:solidFill>
              <a:latin typeface="Times New Roman" panose="02020603050405020304" pitchFamily="18" charset="0"/>
              <a:cs typeface="Times New Roman" panose="02020603050405020304" pitchFamily="18" charset="0"/>
              <a:sym typeface="+mn-ea"/>
            </a:endParaRPr>
          </a:p>
        </p:txBody>
      </p:sp>
      <p:pic>
        <p:nvPicPr>
          <p:cNvPr id="4" name="Picture 3">
            <a:extLst>
              <a:ext uri="{FF2B5EF4-FFF2-40B4-BE49-F238E27FC236}">
                <a16:creationId xmlns:a16="http://schemas.microsoft.com/office/drawing/2014/main" id="{9C0C4EC1-2F36-1113-5386-5A43A60F216E}"/>
              </a:ext>
            </a:extLst>
          </p:cNvPr>
          <p:cNvPicPr>
            <a:picLocks noChangeAspect="1"/>
          </p:cNvPicPr>
          <p:nvPr/>
        </p:nvPicPr>
        <p:blipFill>
          <a:blip r:embed="rId2"/>
          <a:stretch>
            <a:fillRect/>
          </a:stretch>
        </p:blipFill>
        <p:spPr>
          <a:xfrm>
            <a:off x="2514600" y="3314700"/>
            <a:ext cx="13258800" cy="6471085"/>
          </a:xfrm>
          <a:prstGeom prst="rect">
            <a:avLst/>
          </a:prstGeom>
        </p:spPr>
      </p:pic>
    </p:spTree>
    <p:extLst>
      <p:ext uri="{BB962C8B-B14F-4D97-AF65-F5344CB8AC3E}">
        <p14:creationId xmlns:p14="http://schemas.microsoft.com/office/powerpoint/2010/main" val="221874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7"/>
          <p:cNvSpPr txBox="1">
            <a:spLocks noGrp="1"/>
          </p:cNvSpPr>
          <p:nvPr>
            <p:ph type="title"/>
          </p:nvPr>
        </p:nvSpPr>
        <p:spPr>
          <a:xfrm>
            <a:off x="1371600" y="1028700"/>
            <a:ext cx="14950440" cy="2384617"/>
          </a:xfrm>
          <a:prstGeom prst="rect">
            <a:avLst/>
          </a:prstGeom>
        </p:spPr>
        <p:txBody>
          <a:bodyPr vert="horz" wrap="square" lIns="0" tIns="227955" rIns="0" bIns="0" rtlCol="0">
            <a:spAutoFit/>
          </a:bodyPr>
          <a:lstStyle/>
          <a:p>
            <a:pPr marL="12700" marR="5080" indent="1635698" algn="ctr">
              <a:lnSpc>
                <a:spcPts val="8400"/>
              </a:lnSpc>
              <a:spcBef>
                <a:spcPts val="1795"/>
              </a:spcBef>
            </a:pPr>
            <a:r>
              <a:rPr lang="en-US" sz="7200" spc="305" dirty="0">
                <a:solidFill>
                  <a:schemeClr val="accent5">
                    <a:lumMod val="60000"/>
                    <a:lumOff val="40000"/>
                  </a:schemeClr>
                </a:solidFill>
                <a:latin typeface="Times New Roman" panose="02020603050405020304" pitchFamily="18" charset="0"/>
                <a:cs typeface="Times New Roman" panose="02020603050405020304" pitchFamily="18" charset="0"/>
              </a:rPr>
              <a:t>Average gross, rating, votes per year analysis</a:t>
            </a:r>
            <a:endParaRPr sz="7200" dirty="0">
              <a:solidFill>
                <a:schemeClr val="accent5">
                  <a:lumMod val="60000"/>
                  <a:lumOff val="4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A69BE02-9744-B833-820C-46F956825285}"/>
              </a:ext>
            </a:extLst>
          </p:cNvPr>
          <p:cNvPicPr>
            <a:picLocks noChangeAspect="1"/>
          </p:cNvPicPr>
          <p:nvPr/>
        </p:nvPicPr>
        <p:blipFill>
          <a:blip r:embed="rId2"/>
          <a:stretch>
            <a:fillRect/>
          </a:stretch>
        </p:blipFill>
        <p:spPr>
          <a:xfrm>
            <a:off x="195299" y="3545328"/>
            <a:ext cx="5843394" cy="4493466"/>
          </a:xfrm>
          <a:prstGeom prst="rect">
            <a:avLst/>
          </a:prstGeom>
        </p:spPr>
      </p:pic>
      <p:pic>
        <p:nvPicPr>
          <p:cNvPr id="7" name="Picture 6">
            <a:extLst>
              <a:ext uri="{FF2B5EF4-FFF2-40B4-BE49-F238E27FC236}">
                <a16:creationId xmlns:a16="http://schemas.microsoft.com/office/drawing/2014/main" id="{3AFACF08-B774-FAB1-2788-CB1B49BFEC64}"/>
              </a:ext>
            </a:extLst>
          </p:cNvPr>
          <p:cNvPicPr>
            <a:picLocks noChangeAspect="1"/>
          </p:cNvPicPr>
          <p:nvPr/>
        </p:nvPicPr>
        <p:blipFill>
          <a:blip r:embed="rId3"/>
          <a:stretch>
            <a:fillRect/>
          </a:stretch>
        </p:blipFill>
        <p:spPr>
          <a:xfrm>
            <a:off x="6172200" y="3545327"/>
            <a:ext cx="5721549" cy="4469961"/>
          </a:xfrm>
          <a:prstGeom prst="rect">
            <a:avLst/>
          </a:prstGeom>
        </p:spPr>
      </p:pic>
      <p:pic>
        <p:nvPicPr>
          <p:cNvPr id="8" name="Picture 7">
            <a:extLst>
              <a:ext uri="{FF2B5EF4-FFF2-40B4-BE49-F238E27FC236}">
                <a16:creationId xmlns:a16="http://schemas.microsoft.com/office/drawing/2014/main" id="{1A07F0F5-FC2F-B136-5DF5-BC78D1E5EB39}"/>
              </a:ext>
            </a:extLst>
          </p:cNvPr>
          <p:cNvPicPr>
            <a:picLocks noChangeAspect="1"/>
          </p:cNvPicPr>
          <p:nvPr/>
        </p:nvPicPr>
        <p:blipFill>
          <a:blip r:embed="rId4"/>
          <a:stretch>
            <a:fillRect/>
          </a:stretch>
        </p:blipFill>
        <p:spPr>
          <a:xfrm>
            <a:off x="12039600" y="3545327"/>
            <a:ext cx="6019800" cy="4469961"/>
          </a:xfrm>
          <a:prstGeom prst="rect">
            <a:avLst/>
          </a:prstGeom>
        </p:spPr>
      </p:pic>
    </p:spTree>
    <p:extLst>
      <p:ext uri="{BB962C8B-B14F-4D97-AF65-F5344CB8AC3E}">
        <p14:creationId xmlns:p14="http://schemas.microsoft.com/office/powerpoint/2010/main" val="169183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3619500" y="54074"/>
            <a:ext cx="11049000" cy="1962076"/>
          </a:xfrm>
          <a:prstGeom prst="rect">
            <a:avLst/>
          </a:prstGeom>
        </p:spPr>
        <p:txBody>
          <a:bodyPr vert="horz" wrap="square" lIns="0" tIns="12700" rIns="0" bIns="0" rtlCol="0">
            <a:spAutoFit/>
          </a:bodyPr>
          <a:lstStyle/>
          <a:p>
            <a:pPr marL="12700">
              <a:lnSpc>
                <a:spcPts val="7614"/>
              </a:lnSpc>
              <a:spcBef>
                <a:spcPts val="100"/>
              </a:spcBef>
            </a:pPr>
            <a:r>
              <a:rPr lang="en-US" sz="8000" dirty="0">
                <a:solidFill>
                  <a:schemeClr val="accent5">
                    <a:lumMod val="60000"/>
                    <a:lumOff val="40000"/>
                  </a:schemeClr>
                </a:solidFill>
                <a:latin typeface="Times New Roman" panose="02020603050405020304" pitchFamily="18" charset="0"/>
                <a:cs typeface="Times New Roman" panose="02020603050405020304" pitchFamily="18" charset="0"/>
              </a:rPr>
              <a:t>Correlation</a:t>
            </a:r>
            <a:r>
              <a:rPr lang="en-US" sz="8000" dirty="0">
                <a:solidFill>
                  <a:srgbClr val="0070C0"/>
                </a:solidFill>
                <a:latin typeface="Times New Roman" panose="02020603050405020304" pitchFamily="18" charset="0"/>
                <a:cs typeface="Times New Roman" panose="02020603050405020304" pitchFamily="18" charset="0"/>
              </a:rPr>
              <a:t> </a:t>
            </a:r>
            <a:r>
              <a:rPr lang="en-US" sz="8000" dirty="0">
                <a:solidFill>
                  <a:schemeClr val="accent5">
                    <a:lumMod val="60000"/>
                    <a:lumOff val="40000"/>
                  </a:schemeClr>
                </a:solidFill>
                <a:latin typeface="Times New Roman" panose="02020603050405020304" pitchFamily="18" charset="0"/>
                <a:cs typeface="Times New Roman" panose="02020603050405020304" pitchFamily="18" charset="0"/>
              </a:rPr>
              <a:t>Analysis</a:t>
            </a:r>
          </a:p>
        </p:txBody>
      </p:sp>
      <p:pic>
        <p:nvPicPr>
          <p:cNvPr id="3" name="Picture 2">
            <a:extLst>
              <a:ext uri="{FF2B5EF4-FFF2-40B4-BE49-F238E27FC236}">
                <a16:creationId xmlns:a16="http://schemas.microsoft.com/office/drawing/2014/main" id="{4C361AB1-4AB0-B301-AB3E-59D16C9C4CC7}"/>
              </a:ext>
            </a:extLst>
          </p:cNvPr>
          <p:cNvPicPr>
            <a:picLocks noChangeAspect="1"/>
          </p:cNvPicPr>
          <p:nvPr/>
        </p:nvPicPr>
        <p:blipFill>
          <a:blip r:embed="rId2"/>
          <a:stretch>
            <a:fillRect/>
          </a:stretch>
        </p:blipFill>
        <p:spPr>
          <a:xfrm>
            <a:off x="1866900" y="2628900"/>
            <a:ext cx="14554200" cy="7122268"/>
          </a:xfrm>
          <a:prstGeom prst="rect">
            <a:avLst/>
          </a:prstGeom>
        </p:spPr>
      </p:pic>
    </p:spTree>
    <p:extLst>
      <p:ext uri="{BB962C8B-B14F-4D97-AF65-F5344CB8AC3E}">
        <p14:creationId xmlns:p14="http://schemas.microsoft.com/office/powerpoint/2010/main" val="3287482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47"/>
          <p:cNvSpPr txBox="1">
            <a:spLocks noGrp="1"/>
          </p:cNvSpPr>
          <p:nvPr>
            <p:ph type="ctrTitle"/>
          </p:nvPr>
        </p:nvSpPr>
        <p:spPr>
          <a:xfrm>
            <a:off x="1749294" y="924703"/>
            <a:ext cx="15544800" cy="2505814"/>
          </a:xfrm>
          <a:prstGeom prst="rect">
            <a:avLst/>
          </a:prstGeom>
        </p:spPr>
        <p:txBody>
          <a:bodyPr vert="horz" wrap="square" lIns="0" tIns="12700" rIns="0" bIns="0" rtlCol="0">
            <a:spAutoFit/>
          </a:bodyPr>
          <a:lstStyle/>
          <a:p>
            <a:pPr marL="12700" algn="ctr">
              <a:spcBef>
                <a:spcPts val="100"/>
              </a:spcBef>
            </a:pPr>
            <a:r>
              <a:rPr lang="en-US" sz="11400" spc="750" dirty="0">
                <a:solidFill>
                  <a:schemeClr val="accent5">
                    <a:lumMod val="60000"/>
                    <a:lumOff val="40000"/>
                  </a:schemeClr>
                </a:solidFill>
                <a:latin typeface="Times New Roman" panose="02020603050405020304" pitchFamily="18" charset="0"/>
                <a:cs typeface="Times New Roman" panose="02020603050405020304" pitchFamily="18" charset="0"/>
              </a:rPr>
              <a:t>ML</a:t>
            </a:r>
            <a:r>
              <a:rPr lang="en-US" sz="11400" spc="-695" dirty="0">
                <a:solidFill>
                  <a:schemeClr val="accent5">
                    <a:lumMod val="60000"/>
                    <a:lumOff val="40000"/>
                  </a:schemeClr>
                </a:solidFill>
                <a:latin typeface="Times New Roman" panose="02020603050405020304" pitchFamily="18" charset="0"/>
                <a:cs typeface="Times New Roman" panose="02020603050405020304" pitchFamily="18" charset="0"/>
              </a:rPr>
              <a:t> </a:t>
            </a:r>
            <a:r>
              <a:rPr lang="en-US" sz="11400" spc="536" dirty="0">
                <a:solidFill>
                  <a:schemeClr val="accent5">
                    <a:lumMod val="60000"/>
                    <a:lumOff val="40000"/>
                  </a:schemeClr>
                </a:solidFill>
                <a:latin typeface="Times New Roman" panose="02020603050405020304" pitchFamily="18" charset="0"/>
                <a:cs typeface="Times New Roman" panose="02020603050405020304" pitchFamily="18" charset="0"/>
              </a:rPr>
              <a:t>Model</a:t>
            </a:r>
            <a:br>
              <a:rPr lang="en-US" sz="8000" spc="536" dirty="0">
                <a:solidFill>
                  <a:schemeClr val="accent5">
                    <a:lumMod val="60000"/>
                    <a:lumOff val="40000"/>
                  </a:schemeClr>
                </a:solidFill>
                <a:latin typeface="Times New Roman" panose="02020603050405020304" pitchFamily="18" charset="0"/>
                <a:cs typeface="Times New Roman" panose="02020603050405020304" pitchFamily="18" charset="0"/>
              </a:rPr>
            </a:br>
            <a:r>
              <a:rPr lang="en-US" sz="6600" spc="86" dirty="0">
                <a:solidFill>
                  <a:schemeClr val="accent5">
                    <a:lumMod val="60000"/>
                    <a:lumOff val="40000"/>
                  </a:schemeClr>
                </a:solidFill>
                <a:latin typeface="Times New Roman" panose="02020603050405020304" pitchFamily="18" charset="0"/>
                <a:cs typeface="Times New Roman" panose="02020603050405020304" pitchFamily="18" charset="0"/>
              </a:rPr>
              <a:t>(Regression Models</a:t>
            </a:r>
            <a:r>
              <a:rPr lang="en-US" sz="6600" spc="220" dirty="0">
                <a:solidFill>
                  <a:schemeClr val="accent5">
                    <a:lumMod val="60000"/>
                    <a:lumOff val="40000"/>
                  </a:schemeClr>
                </a:solidFill>
                <a:latin typeface="Times New Roman" panose="02020603050405020304" pitchFamily="18" charset="0"/>
                <a:cs typeface="Times New Roman" panose="02020603050405020304" pitchFamily="18" charset="0"/>
              </a:rPr>
              <a:t>)</a:t>
            </a:r>
            <a:endParaRPr lang="en-US" sz="6600" spc="75" dirty="0">
              <a:solidFill>
                <a:schemeClr val="accent5">
                  <a:lumMod val="60000"/>
                  <a:lumOff val="40000"/>
                </a:schemeClr>
              </a:solidFill>
              <a:latin typeface="Times New Roman" panose="02020603050405020304" pitchFamily="18" charset="0"/>
              <a:cs typeface="Times New Roman" panose="02020603050405020304" pitchFamily="18" charset="0"/>
              <a:sym typeface="+mn-ea"/>
            </a:endParaRPr>
          </a:p>
        </p:txBody>
      </p:sp>
      <p:sp>
        <p:nvSpPr>
          <p:cNvPr id="4" name="object 50"/>
          <p:cNvSpPr txBox="1"/>
          <p:nvPr/>
        </p:nvSpPr>
        <p:spPr>
          <a:xfrm>
            <a:off x="1143000" y="5143500"/>
            <a:ext cx="16611600" cy="2704779"/>
          </a:xfrm>
          <a:prstGeom prst="rect">
            <a:avLst/>
          </a:prstGeom>
        </p:spPr>
        <p:txBody>
          <a:bodyPr vert="horz" wrap="square" lIns="0" tIns="71755" rIns="0" bIns="0" rtlCol="0">
            <a:spAutoFit/>
          </a:bodyPr>
          <a:lstStyle/>
          <a:p>
            <a:pPr marR="438768" algn="ctr">
              <a:spcBef>
                <a:spcPts val="564"/>
              </a:spcBef>
            </a:pPr>
            <a:r>
              <a:rPr sz="6800" b="1" spc="195" dirty="0">
                <a:solidFill>
                  <a:schemeClr val="accent5">
                    <a:lumMod val="60000"/>
                    <a:lumOff val="40000"/>
                  </a:schemeClr>
                </a:solidFill>
                <a:latin typeface="Times New Roman" panose="02020603050405020304" pitchFamily="18" charset="0"/>
                <a:cs typeface="Times New Roman" panose="02020603050405020304" pitchFamily="18" charset="0"/>
              </a:rPr>
              <a:t>Research</a:t>
            </a:r>
            <a:r>
              <a:rPr sz="6800" b="1" spc="-434" dirty="0">
                <a:solidFill>
                  <a:schemeClr val="tx2">
                    <a:lumMod val="90000"/>
                  </a:schemeClr>
                </a:solidFill>
                <a:latin typeface="Times New Roman" panose="02020603050405020304" pitchFamily="18" charset="0"/>
                <a:cs typeface="Times New Roman" panose="02020603050405020304" pitchFamily="18" charset="0"/>
              </a:rPr>
              <a:t> </a:t>
            </a:r>
            <a:r>
              <a:rPr sz="6800" b="1" spc="170" dirty="0">
                <a:solidFill>
                  <a:schemeClr val="accent5">
                    <a:lumMod val="60000"/>
                    <a:lumOff val="40000"/>
                  </a:schemeClr>
                </a:solidFill>
                <a:latin typeface="Times New Roman" panose="02020603050405020304" pitchFamily="18" charset="0"/>
                <a:cs typeface="Times New Roman" panose="02020603050405020304" pitchFamily="18" charset="0"/>
              </a:rPr>
              <a:t>questions</a:t>
            </a:r>
            <a:endParaRPr lang="en-US" sz="68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12700" marR="156842" algn="l">
              <a:lnSpc>
                <a:spcPct val="150000"/>
              </a:lnSpc>
              <a:spcBef>
                <a:spcPts val="189"/>
              </a:spcBef>
            </a:pPr>
            <a:r>
              <a:rPr lang="en-US" sz="3600" dirty="0">
                <a:solidFill>
                  <a:schemeClr val="tx2">
                    <a:lumMod val="90000"/>
                  </a:schemeClr>
                </a:solidFill>
                <a:latin typeface="Times New Roman" panose="02020603050405020304" pitchFamily="18" charset="0"/>
                <a:cs typeface="Times New Roman" panose="02020603050405020304" pitchFamily="18" charset="0"/>
              </a:rPr>
              <a:t>Can we predict movie`s gross based on other features(</a:t>
            </a:r>
            <a:r>
              <a:rPr lang="en-US" sz="3600" dirty="0" err="1">
                <a:solidFill>
                  <a:schemeClr val="tx2">
                    <a:lumMod val="90000"/>
                  </a:schemeClr>
                </a:solidFill>
                <a:latin typeface="Times New Roman" panose="02020603050405020304" pitchFamily="18" charset="0"/>
                <a:cs typeface="Times New Roman" panose="02020603050405020304" pitchFamily="18" charset="0"/>
              </a:rPr>
              <a:t>rating,m_score,runtime,votes</a:t>
            </a:r>
            <a:r>
              <a:rPr lang="en-US" sz="3600" dirty="0">
                <a:solidFill>
                  <a:schemeClr val="tx2">
                    <a:lumMod val="90000"/>
                  </a:schemeClr>
                </a:solidFill>
                <a:latin typeface="Times New Roman" panose="02020603050405020304" pitchFamily="18" charset="0"/>
                <a:cs typeface="Times New Roman" panose="02020603050405020304" pitchFamily="18" charset="0"/>
              </a:rPr>
              <a:t>) using historical data? </a:t>
            </a:r>
            <a:endParaRPr lang="en-US" sz="3600" b="1"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714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TM04033921[[fn=אריג דמשק]]</Template>
  <TotalTime>1888</TotalTime>
  <Words>324</Words>
  <Application>Microsoft Office PowerPoint</Application>
  <PresentationFormat>מותאם אישית</PresentationFormat>
  <Paragraphs>37</Paragraphs>
  <Slides>16</Slides>
  <Notes>3</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16</vt:i4>
      </vt:variant>
    </vt:vector>
  </HeadingPairs>
  <TitlesOfParts>
    <vt:vector size="24" baseType="lpstr">
      <vt:lpstr>Arial</vt:lpstr>
      <vt:lpstr>Bookman Old Style</vt:lpstr>
      <vt:lpstr>Calibri</vt:lpstr>
      <vt:lpstr>Georgia</vt:lpstr>
      <vt:lpstr>Rockwell</vt:lpstr>
      <vt:lpstr>Times New Roman</vt:lpstr>
      <vt:lpstr>Trebuchet MS</vt:lpstr>
      <vt:lpstr>Damask</vt:lpstr>
      <vt:lpstr>מצגת של PowerPoint‏</vt:lpstr>
      <vt:lpstr>Data Acquistion</vt:lpstr>
      <vt:lpstr>Crawled the IMDB Data and Stored as DataFrame</vt:lpstr>
      <vt:lpstr>מצגת של PowerPoint‏</vt:lpstr>
      <vt:lpstr>Data Pre-processing</vt:lpstr>
      <vt:lpstr>Exploratory data analysis</vt:lpstr>
      <vt:lpstr>Average gross, rating, votes per year analysis</vt:lpstr>
      <vt:lpstr>Correlation Analysis</vt:lpstr>
      <vt:lpstr>ML Model (Regression Models)</vt:lpstr>
      <vt:lpstr>Create Regression Model</vt:lpstr>
      <vt:lpstr>Regressor Predictions and  their Average</vt:lpstr>
      <vt:lpstr>Predicted Gross for Each Model</vt:lpstr>
      <vt:lpstr>RMSE for Each Model</vt:lpstr>
      <vt:lpstr>מצגת של PowerPoint‏</vt:lpstr>
      <vt:lpstr>Research question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Black Professiona Intelligent Technology Presentation</dc:title>
  <dc:creator>Muhammad Abdullah</dc:creator>
  <cp:keywords>DAE0JSnwg6g,BAEgRE6IqvE</cp:keywords>
  <cp:lastModifiedBy>Kabada Adar</cp:lastModifiedBy>
  <cp:revision>45</cp:revision>
  <dcterms:created xsi:type="dcterms:W3CDTF">2022-01-08T19:21:00Z</dcterms:created>
  <dcterms:modified xsi:type="dcterms:W3CDTF">2022-05-23T12:50:15Z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2022-01-06T17:00:00Z</vt:filetime>
  </property>
  <property fmtid="{D5CDD505-2E9C-101B-9397-08002B2CF9AE}" pid="3" name="Creator">
    <vt:lpwstr>Canva</vt:lpwstr>
  </property>
  <property fmtid="{D5CDD505-2E9C-101B-9397-08002B2CF9AE}" pid="4" name="LastSaved">
    <vt:filetime>2022-01-06T17:00:00Z</vt:filetime>
  </property>
  <property fmtid="{D5CDD505-2E9C-101B-9397-08002B2CF9AE}" pid="5" name="ICV">
    <vt:lpwstr>17B45D592DC04DC4BC60903879D4D00A</vt:lpwstr>
  </property>
  <property fmtid="{D5CDD505-2E9C-101B-9397-08002B2CF9AE}" pid="6" name="KSOProductBuildVer">
    <vt:lpwstr>1033-11.2.0.10351</vt:lpwstr>
  </property>
</Properties>
</file>