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94" r:id="rId4"/>
    <p:sldId id="295" r:id="rId5"/>
    <p:sldId id="296" r:id="rId6"/>
    <p:sldId id="293" r:id="rId7"/>
    <p:sldId id="273" r:id="rId8"/>
    <p:sldId id="275" r:id="rId9"/>
    <p:sldId id="284" r:id="rId10"/>
    <p:sldId id="290" r:id="rId11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357EC-5D75-D547-800B-61F8B368B428}">
          <p14:sldIdLst>
            <p14:sldId id="261"/>
            <p14:sldId id="257"/>
            <p14:sldId id="294"/>
            <p14:sldId id="295"/>
            <p14:sldId id="296"/>
            <p14:sldId id="293"/>
            <p14:sldId id="273"/>
            <p14:sldId id="275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5964" autoAdjust="0"/>
  </p:normalViewPr>
  <p:slideViewPr>
    <p:cSldViewPr snapToGrid="0">
      <p:cViewPr varScale="1">
        <p:scale>
          <a:sx n="125" d="100"/>
          <a:sy n="125" d="100"/>
        </p:scale>
        <p:origin x="176" y="3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47DBF-3D03-4700-9C39-B6C3301F7B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986867-315C-411A-90FA-5FCE894488AD}">
      <dgm:prSet/>
      <dgm:spPr/>
      <dgm:t>
        <a:bodyPr/>
        <a:lstStyle/>
        <a:p>
          <a:r>
            <a:rPr lang="en-GB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Using Develop Diverse software we analysed each job posting for inclusivity scores in various groups, including gender, age, ethnicity etc. </a:t>
          </a:r>
          <a:endParaRPr lang="en-US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3F2468-D03A-4A08-B651-4FD69E94C821}" type="parTrans" cxnId="{C10D9574-CD84-413E-86B4-2EB9A41AADA5}">
      <dgm:prSet/>
      <dgm:spPr/>
      <dgm:t>
        <a:bodyPr/>
        <a:lstStyle/>
        <a:p>
          <a:endParaRPr lang="en-US"/>
        </a:p>
      </dgm:t>
    </dgm:pt>
    <dgm:pt modelId="{EC83435B-5E31-4A54-9C5C-197CA95CC59C}" type="sibTrans" cxnId="{C10D9574-CD84-413E-86B4-2EB9A41AADA5}">
      <dgm:prSet/>
      <dgm:spPr/>
      <dgm:t>
        <a:bodyPr/>
        <a:lstStyle/>
        <a:p>
          <a:endParaRPr lang="en-US"/>
        </a:p>
      </dgm:t>
    </dgm:pt>
    <dgm:pt modelId="{0B978080-E228-4A14-B24B-91133EB7A2FF}">
      <dgm:prSet/>
      <dgm:spPr/>
      <dgm:t>
        <a:bodyPr/>
        <a:lstStyle/>
        <a:p>
          <a:r>
            <a:rPr lang="en-GB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Our analysis of 5000 UK job ads provides significant insights into the degree of inclusivity in recruitment practices.  </a:t>
          </a:r>
          <a:endParaRPr lang="en-US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9A76F4-51BA-4322-9771-7C5D4ACFD6FD}" type="parTrans" cxnId="{C15D1470-7732-41B6-84F4-545741BAC157}">
      <dgm:prSet/>
      <dgm:spPr/>
      <dgm:t>
        <a:bodyPr/>
        <a:lstStyle/>
        <a:p>
          <a:endParaRPr lang="en-US"/>
        </a:p>
      </dgm:t>
    </dgm:pt>
    <dgm:pt modelId="{A946D63B-F68C-4EF9-93EA-9D80801FF458}" type="sibTrans" cxnId="{C15D1470-7732-41B6-84F4-545741BAC157}">
      <dgm:prSet/>
      <dgm:spPr/>
      <dgm:t>
        <a:bodyPr/>
        <a:lstStyle/>
        <a:p>
          <a:endParaRPr lang="en-US"/>
        </a:p>
      </dgm:t>
    </dgm:pt>
    <dgm:pt modelId="{0085C635-613D-4F63-935C-A971FB8593E9}">
      <dgm:prSet/>
      <dgm:spPr/>
      <dgm:t>
        <a:bodyPr/>
        <a:lstStyle/>
        <a:p>
          <a:r>
            <a:rPr lang="en-GB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Specifically, we found that certain groups such as women, neurodivergent and people with disabilities were overlooked in job ads.</a:t>
          </a:r>
          <a:endParaRPr lang="en-US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E1DAA-A1FD-4F7F-9C4A-4483DCE68D7F}" type="parTrans" cxnId="{39CB47D9-06E1-4D60-A3C1-D8118228302E}">
      <dgm:prSet/>
      <dgm:spPr/>
      <dgm:t>
        <a:bodyPr/>
        <a:lstStyle/>
        <a:p>
          <a:endParaRPr lang="en-US"/>
        </a:p>
      </dgm:t>
    </dgm:pt>
    <dgm:pt modelId="{7DD460B2-E0E8-4EBA-9C48-23CA5D157D2A}" type="sibTrans" cxnId="{39CB47D9-06E1-4D60-A3C1-D8118228302E}">
      <dgm:prSet/>
      <dgm:spPr/>
      <dgm:t>
        <a:bodyPr/>
        <a:lstStyle/>
        <a:p>
          <a:endParaRPr lang="en-US"/>
        </a:p>
      </dgm:t>
    </dgm:pt>
    <dgm:pt modelId="{5AF45E9D-443F-4C41-9F76-7595DC4010DC}">
      <dgm:prSet/>
      <dgm:spPr/>
      <dgm:t>
        <a:bodyPr/>
        <a:lstStyle/>
        <a:p>
          <a:r>
            <a:rPr lang="en-GB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In conclusion, our findings underscore the importance of inclusive recruitment policies and offer valuable insights for companies looking to improve their hiring strategies.</a:t>
          </a:r>
          <a:endParaRPr lang="en-US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9E635C-E370-48D5-B73E-03A5CD3B4A47}" type="parTrans" cxnId="{5A93B891-581F-4FC0-A964-1E87F1155450}">
      <dgm:prSet/>
      <dgm:spPr/>
      <dgm:t>
        <a:bodyPr/>
        <a:lstStyle/>
        <a:p>
          <a:endParaRPr lang="en-US"/>
        </a:p>
      </dgm:t>
    </dgm:pt>
    <dgm:pt modelId="{566E6B98-66A4-4FF7-95FD-E47E35FAF475}" type="sibTrans" cxnId="{5A93B891-581F-4FC0-A964-1E87F1155450}">
      <dgm:prSet/>
      <dgm:spPr/>
      <dgm:t>
        <a:bodyPr/>
        <a:lstStyle/>
        <a:p>
          <a:endParaRPr lang="en-US"/>
        </a:p>
      </dgm:t>
    </dgm:pt>
    <dgm:pt modelId="{A840602C-21D3-D947-954F-3319A081A047}" type="pres">
      <dgm:prSet presAssocID="{6B447DBF-3D03-4700-9C39-B6C3301F7B4E}" presName="vert0" presStyleCnt="0">
        <dgm:presLayoutVars>
          <dgm:dir/>
          <dgm:animOne val="branch"/>
          <dgm:animLvl val="lvl"/>
        </dgm:presLayoutVars>
      </dgm:prSet>
      <dgm:spPr/>
    </dgm:pt>
    <dgm:pt modelId="{4BB74768-D02F-4B4C-8B6D-3A1ED78B4A0F}" type="pres">
      <dgm:prSet presAssocID="{7A986867-315C-411A-90FA-5FCE894488AD}" presName="thickLine" presStyleLbl="alignNode1" presStyleIdx="0" presStyleCnt="4"/>
      <dgm:spPr/>
    </dgm:pt>
    <dgm:pt modelId="{82DDA3E6-5D53-8446-9C15-B02168B65508}" type="pres">
      <dgm:prSet presAssocID="{7A986867-315C-411A-90FA-5FCE894488AD}" presName="horz1" presStyleCnt="0"/>
      <dgm:spPr/>
    </dgm:pt>
    <dgm:pt modelId="{8AAF5208-0A3C-844E-AC53-0788A2D24577}" type="pres">
      <dgm:prSet presAssocID="{7A986867-315C-411A-90FA-5FCE894488AD}" presName="tx1" presStyleLbl="revTx" presStyleIdx="0" presStyleCnt="4"/>
      <dgm:spPr/>
    </dgm:pt>
    <dgm:pt modelId="{7D426D60-1B85-A645-8399-C4E9BD7A31CD}" type="pres">
      <dgm:prSet presAssocID="{7A986867-315C-411A-90FA-5FCE894488AD}" presName="vert1" presStyleCnt="0"/>
      <dgm:spPr/>
    </dgm:pt>
    <dgm:pt modelId="{53D318A0-6BA8-E549-BA35-F4C5EB2B74CC}" type="pres">
      <dgm:prSet presAssocID="{0B978080-E228-4A14-B24B-91133EB7A2FF}" presName="thickLine" presStyleLbl="alignNode1" presStyleIdx="1" presStyleCnt="4"/>
      <dgm:spPr/>
    </dgm:pt>
    <dgm:pt modelId="{43927340-6647-164B-8FD0-627FC97C1DA2}" type="pres">
      <dgm:prSet presAssocID="{0B978080-E228-4A14-B24B-91133EB7A2FF}" presName="horz1" presStyleCnt="0"/>
      <dgm:spPr/>
    </dgm:pt>
    <dgm:pt modelId="{45C24D45-ED40-A846-85ED-C453B61326CD}" type="pres">
      <dgm:prSet presAssocID="{0B978080-E228-4A14-B24B-91133EB7A2FF}" presName="tx1" presStyleLbl="revTx" presStyleIdx="1" presStyleCnt="4"/>
      <dgm:spPr/>
    </dgm:pt>
    <dgm:pt modelId="{DAFF3E26-BF67-E34A-87F9-8A5F71DE059D}" type="pres">
      <dgm:prSet presAssocID="{0B978080-E228-4A14-B24B-91133EB7A2FF}" presName="vert1" presStyleCnt="0"/>
      <dgm:spPr/>
    </dgm:pt>
    <dgm:pt modelId="{5F9FF48A-27FB-2F48-80DE-1377041F8A41}" type="pres">
      <dgm:prSet presAssocID="{0085C635-613D-4F63-935C-A971FB8593E9}" presName="thickLine" presStyleLbl="alignNode1" presStyleIdx="2" presStyleCnt="4"/>
      <dgm:spPr/>
    </dgm:pt>
    <dgm:pt modelId="{323568B8-2256-4F4C-BA82-D52EFD2997B6}" type="pres">
      <dgm:prSet presAssocID="{0085C635-613D-4F63-935C-A971FB8593E9}" presName="horz1" presStyleCnt="0"/>
      <dgm:spPr/>
    </dgm:pt>
    <dgm:pt modelId="{3F40CA59-7EA8-1D43-AD23-856615E67B06}" type="pres">
      <dgm:prSet presAssocID="{0085C635-613D-4F63-935C-A971FB8593E9}" presName="tx1" presStyleLbl="revTx" presStyleIdx="2" presStyleCnt="4"/>
      <dgm:spPr/>
    </dgm:pt>
    <dgm:pt modelId="{77FFC2EB-767C-8E42-883F-1F193B782AD8}" type="pres">
      <dgm:prSet presAssocID="{0085C635-613D-4F63-935C-A971FB8593E9}" presName="vert1" presStyleCnt="0"/>
      <dgm:spPr/>
    </dgm:pt>
    <dgm:pt modelId="{7286B26D-D23A-0944-AE25-AE9A4FA890A1}" type="pres">
      <dgm:prSet presAssocID="{5AF45E9D-443F-4C41-9F76-7595DC4010DC}" presName="thickLine" presStyleLbl="alignNode1" presStyleIdx="3" presStyleCnt="4"/>
      <dgm:spPr/>
    </dgm:pt>
    <dgm:pt modelId="{56ADDEDE-9215-9C43-A169-E770063A9264}" type="pres">
      <dgm:prSet presAssocID="{5AF45E9D-443F-4C41-9F76-7595DC4010DC}" presName="horz1" presStyleCnt="0"/>
      <dgm:spPr/>
    </dgm:pt>
    <dgm:pt modelId="{766DF6AB-A92F-534E-9ED5-2482DC32DEE6}" type="pres">
      <dgm:prSet presAssocID="{5AF45E9D-443F-4C41-9F76-7595DC4010DC}" presName="tx1" presStyleLbl="revTx" presStyleIdx="3" presStyleCnt="4"/>
      <dgm:spPr/>
    </dgm:pt>
    <dgm:pt modelId="{594ED4FF-66F6-AD44-A916-C8E7C294D540}" type="pres">
      <dgm:prSet presAssocID="{5AF45E9D-443F-4C41-9F76-7595DC4010DC}" presName="vert1" presStyleCnt="0"/>
      <dgm:spPr/>
    </dgm:pt>
  </dgm:ptLst>
  <dgm:cxnLst>
    <dgm:cxn modelId="{98D9A121-3C70-6E4D-BFD4-54F3F74702E6}" type="presOf" srcId="{0085C635-613D-4F63-935C-A971FB8593E9}" destId="{3F40CA59-7EA8-1D43-AD23-856615E67B06}" srcOrd="0" destOrd="0" presId="urn:microsoft.com/office/officeart/2008/layout/LinedList"/>
    <dgm:cxn modelId="{A9F90941-639E-CE43-8709-9DB8E28CA297}" type="presOf" srcId="{5AF45E9D-443F-4C41-9F76-7595DC4010DC}" destId="{766DF6AB-A92F-534E-9ED5-2482DC32DEE6}" srcOrd="0" destOrd="0" presId="urn:microsoft.com/office/officeart/2008/layout/LinedList"/>
    <dgm:cxn modelId="{C15D1470-7732-41B6-84F4-545741BAC157}" srcId="{6B447DBF-3D03-4700-9C39-B6C3301F7B4E}" destId="{0B978080-E228-4A14-B24B-91133EB7A2FF}" srcOrd="1" destOrd="0" parTransId="{749A76F4-51BA-4322-9771-7C5D4ACFD6FD}" sibTransId="{A946D63B-F68C-4EF9-93EA-9D80801FF458}"/>
    <dgm:cxn modelId="{C10D9574-CD84-413E-86B4-2EB9A41AADA5}" srcId="{6B447DBF-3D03-4700-9C39-B6C3301F7B4E}" destId="{7A986867-315C-411A-90FA-5FCE894488AD}" srcOrd="0" destOrd="0" parTransId="{BA3F2468-D03A-4A08-B651-4FD69E94C821}" sibTransId="{EC83435B-5E31-4A54-9C5C-197CA95CC59C}"/>
    <dgm:cxn modelId="{5A93B891-581F-4FC0-A964-1E87F1155450}" srcId="{6B447DBF-3D03-4700-9C39-B6C3301F7B4E}" destId="{5AF45E9D-443F-4C41-9F76-7595DC4010DC}" srcOrd="3" destOrd="0" parTransId="{1E9E635C-E370-48D5-B73E-03A5CD3B4A47}" sibTransId="{566E6B98-66A4-4FF7-95FD-E47E35FAF475}"/>
    <dgm:cxn modelId="{CAFCEE94-D61D-AC48-B213-DA9E4D1F517D}" type="presOf" srcId="{0B978080-E228-4A14-B24B-91133EB7A2FF}" destId="{45C24D45-ED40-A846-85ED-C453B61326CD}" srcOrd="0" destOrd="0" presId="urn:microsoft.com/office/officeart/2008/layout/LinedList"/>
    <dgm:cxn modelId="{CE495DBC-183D-684D-9748-B1AE3FB4C4CE}" type="presOf" srcId="{7A986867-315C-411A-90FA-5FCE894488AD}" destId="{8AAF5208-0A3C-844E-AC53-0788A2D24577}" srcOrd="0" destOrd="0" presId="urn:microsoft.com/office/officeart/2008/layout/LinedList"/>
    <dgm:cxn modelId="{AE6FC2BF-C034-A24A-99E7-1CBE9F4F854B}" type="presOf" srcId="{6B447DBF-3D03-4700-9C39-B6C3301F7B4E}" destId="{A840602C-21D3-D947-954F-3319A081A047}" srcOrd="0" destOrd="0" presId="urn:microsoft.com/office/officeart/2008/layout/LinedList"/>
    <dgm:cxn modelId="{39CB47D9-06E1-4D60-A3C1-D8118228302E}" srcId="{6B447DBF-3D03-4700-9C39-B6C3301F7B4E}" destId="{0085C635-613D-4F63-935C-A971FB8593E9}" srcOrd="2" destOrd="0" parTransId="{17FE1DAA-A1FD-4F7F-9C4A-4483DCE68D7F}" sibTransId="{7DD460B2-E0E8-4EBA-9C48-23CA5D157D2A}"/>
    <dgm:cxn modelId="{70C6DC64-59F3-A742-A57D-B830EF95460D}" type="presParOf" srcId="{A840602C-21D3-D947-954F-3319A081A047}" destId="{4BB74768-D02F-4B4C-8B6D-3A1ED78B4A0F}" srcOrd="0" destOrd="0" presId="urn:microsoft.com/office/officeart/2008/layout/LinedList"/>
    <dgm:cxn modelId="{37E11B6A-B422-A741-A283-B307FFE0343C}" type="presParOf" srcId="{A840602C-21D3-D947-954F-3319A081A047}" destId="{82DDA3E6-5D53-8446-9C15-B02168B65508}" srcOrd="1" destOrd="0" presId="urn:microsoft.com/office/officeart/2008/layout/LinedList"/>
    <dgm:cxn modelId="{23A8AFD3-300A-444E-8A75-662E2CC0CDAA}" type="presParOf" srcId="{82DDA3E6-5D53-8446-9C15-B02168B65508}" destId="{8AAF5208-0A3C-844E-AC53-0788A2D24577}" srcOrd="0" destOrd="0" presId="urn:microsoft.com/office/officeart/2008/layout/LinedList"/>
    <dgm:cxn modelId="{F139FAAC-5884-004C-93E9-701125DB4D1A}" type="presParOf" srcId="{82DDA3E6-5D53-8446-9C15-B02168B65508}" destId="{7D426D60-1B85-A645-8399-C4E9BD7A31CD}" srcOrd="1" destOrd="0" presId="urn:microsoft.com/office/officeart/2008/layout/LinedList"/>
    <dgm:cxn modelId="{64645222-3912-F649-9CA8-50941248B607}" type="presParOf" srcId="{A840602C-21D3-D947-954F-3319A081A047}" destId="{53D318A0-6BA8-E549-BA35-F4C5EB2B74CC}" srcOrd="2" destOrd="0" presId="urn:microsoft.com/office/officeart/2008/layout/LinedList"/>
    <dgm:cxn modelId="{3CE8AB13-44B7-7B49-BB9F-331A71ABE74C}" type="presParOf" srcId="{A840602C-21D3-D947-954F-3319A081A047}" destId="{43927340-6647-164B-8FD0-627FC97C1DA2}" srcOrd="3" destOrd="0" presId="urn:microsoft.com/office/officeart/2008/layout/LinedList"/>
    <dgm:cxn modelId="{4EDB100B-C80A-B64A-B42E-650762892CB2}" type="presParOf" srcId="{43927340-6647-164B-8FD0-627FC97C1DA2}" destId="{45C24D45-ED40-A846-85ED-C453B61326CD}" srcOrd="0" destOrd="0" presId="urn:microsoft.com/office/officeart/2008/layout/LinedList"/>
    <dgm:cxn modelId="{19426357-2E7E-BC48-811B-E0E5FB16FC3A}" type="presParOf" srcId="{43927340-6647-164B-8FD0-627FC97C1DA2}" destId="{DAFF3E26-BF67-E34A-87F9-8A5F71DE059D}" srcOrd="1" destOrd="0" presId="urn:microsoft.com/office/officeart/2008/layout/LinedList"/>
    <dgm:cxn modelId="{2AD8B6A8-2AF6-014C-B2B5-83588C769B90}" type="presParOf" srcId="{A840602C-21D3-D947-954F-3319A081A047}" destId="{5F9FF48A-27FB-2F48-80DE-1377041F8A41}" srcOrd="4" destOrd="0" presId="urn:microsoft.com/office/officeart/2008/layout/LinedList"/>
    <dgm:cxn modelId="{9D273AF7-F3F5-5947-95FD-F928DC06B8E3}" type="presParOf" srcId="{A840602C-21D3-D947-954F-3319A081A047}" destId="{323568B8-2256-4F4C-BA82-D52EFD2997B6}" srcOrd="5" destOrd="0" presId="urn:microsoft.com/office/officeart/2008/layout/LinedList"/>
    <dgm:cxn modelId="{FFA02047-5B50-1C46-BA89-446CFA3805E3}" type="presParOf" srcId="{323568B8-2256-4F4C-BA82-D52EFD2997B6}" destId="{3F40CA59-7EA8-1D43-AD23-856615E67B06}" srcOrd="0" destOrd="0" presId="urn:microsoft.com/office/officeart/2008/layout/LinedList"/>
    <dgm:cxn modelId="{78DC8185-9293-A649-80C7-33B33FE399A5}" type="presParOf" srcId="{323568B8-2256-4F4C-BA82-D52EFD2997B6}" destId="{77FFC2EB-767C-8E42-883F-1F193B782AD8}" srcOrd="1" destOrd="0" presId="urn:microsoft.com/office/officeart/2008/layout/LinedList"/>
    <dgm:cxn modelId="{57A14730-A269-9B46-8926-D6490024A2DC}" type="presParOf" srcId="{A840602C-21D3-D947-954F-3319A081A047}" destId="{7286B26D-D23A-0944-AE25-AE9A4FA890A1}" srcOrd="6" destOrd="0" presId="urn:microsoft.com/office/officeart/2008/layout/LinedList"/>
    <dgm:cxn modelId="{C58B607F-6969-3841-908B-AB69F916D43C}" type="presParOf" srcId="{A840602C-21D3-D947-954F-3319A081A047}" destId="{56ADDEDE-9215-9C43-A169-E770063A9264}" srcOrd="7" destOrd="0" presId="urn:microsoft.com/office/officeart/2008/layout/LinedList"/>
    <dgm:cxn modelId="{4A3064F4-8295-D547-AA21-354A69BB3466}" type="presParOf" srcId="{56ADDEDE-9215-9C43-A169-E770063A9264}" destId="{766DF6AB-A92F-534E-9ED5-2482DC32DEE6}" srcOrd="0" destOrd="0" presId="urn:microsoft.com/office/officeart/2008/layout/LinedList"/>
    <dgm:cxn modelId="{C5E71C82-FE4A-2749-AFB1-719EE750BF92}" type="presParOf" srcId="{56ADDEDE-9215-9C43-A169-E770063A9264}" destId="{594ED4FF-66F6-AD44-A916-C8E7C294D5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81664-ABF9-4B78-858C-51D93B7D004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8F795F-3EE5-474A-B3A8-BA76374286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 on Top: High Paying Jobs Remain Inclusive to Them.</a:t>
          </a:r>
        </a:p>
      </dgm:t>
    </dgm:pt>
    <dgm:pt modelId="{D20E5CB4-39FB-4347-A5AD-1AF4B61AC40D}" type="parTrans" cxnId="{3F4A3315-7F4A-43EC-BF3B-D4EAE2320121}">
      <dgm:prSet/>
      <dgm:spPr/>
      <dgm:t>
        <a:bodyPr/>
        <a:lstStyle/>
        <a:p>
          <a:endParaRPr lang="en-US"/>
        </a:p>
      </dgm:t>
    </dgm:pt>
    <dgm:pt modelId="{8F7BDE0B-1A80-4BF7-AEC5-084881456250}" type="sibTrans" cxnId="{3F4A3315-7F4A-43EC-BF3B-D4EAE23201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D84A93-935A-497E-907B-78824ED54C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Beyond Salary: Neurodivergent Individuals Excluded from Job Opportunities.</a:t>
          </a:r>
        </a:p>
      </dgm:t>
    </dgm:pt>
    <dgm:pt modelId="{877E6740-AEC8-42CB-81FE-2C53C5442545}" type="parTrans" cxnId="{D48068E5-7DD5-447F-A30E-91BC4E030755}">
      <dgm:prSet/>
      <dgm:spPr/>
      <dgm:t>
        <a:bodyPr/>
        <a:lstStyle/>
        <a:p>
          <a:endParaRPr lang="en-US"/>
        </a:p>
      </dgm:t>
    </dgm:pt>
    <dgm:pt modelId="{F93CF32D-F1C4-4262-B6A1-586879F4C58A}" type="sibTrans" cxnId="{D48068E5-7DD5-447F-A30E-91BC4E030755}">
      <dgm:prSet/>
      <dgm:spPr/>
      <dgm:t>
        <a:bodyPr/>
        <a:lstStyle/>
        <a:p>
          <a:endParaRPr lang="en-US"/>
        </a:p>
      </dgm:t>
    </dgm:pt>
    <dgm:pt modelId="{39C80B8B-5894-4FFC-932C-A417BB8909AA}" type="pres">
      <dgm:prSet presAssocID="{2BD81664-ABF9-4B78-858C-51D93B7D0043}" presName="root" presStyleCnt="0">
        <dgm:presLayoutVars>
          <dgm:dir/>
          <dgm:resizeHandles val="exact"/>
        </dgm:presLayoutVars>
      </dgm:prSet>
      <dgm:spPr/>
    </dgm:pt>
    <dgm:pt modelId="{CC911999-3F89-4E95-8CBE-E24ADC9EDD75}" type="pres">
      <dgm:prSet presAssocID="{EB8F795F-3EE5-474A-B3A8-BA7637428665}" presName="compNode" presStyleCnt="0"/>
      <dgm:spPr/>
    </dgm:pt>
    <dgm:pt modelId="{0EE65DF9-BF96-480C-9544-C66224771A6B}" type="pres">
      <dgm:prSet presAssocID="{EB8F795F-3EE5-474A-B3A8-BA7637428665}" presName="bgRect" presStyleLbl="bgShp" presStyleIdx="0" presStyleCnt="2"/>
      <dgm:spPr/>
    </dgm:pt>
    <dgm:pt modelId="{6B556043-072C-4DDB-A08E-ED820AFFC70D}" type="pres">
      <dgm:prSet presAssocID="{EB8F795F-3EE5-474A-B3A8-BA76374286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B821B3A-E44D-47A0-A711-84CD75C978EA}" type="pres">
      <dgm:prSet presAssocID="{EB8F795F-3EE5-474A-B3A8-BA7637428665}" presName="spaceRect" presStyleCnt="0"/>
      <dgm:spPr/>
    </dgm:pt>
    <dgm:pt modelId="{733771AF-F9C5-4529-BBD2-AE89FA239FB5}" type="pres">
      <dgm:prSet presAssocID="{EB8F795F-3EE5-474A-B3A8-BA7637428665}" presName="parTx" presStyleLbl="revTx" presStyleIdx="0" presStyleCnt="2">
        <dgm:presLayoutVars>
          <dgm:chMax val="0"/>
          <dgm:chPref val="0"/>
        </dgm:presLayoutVars>
      </dgm:prSet>
      <dgm:spPr/>
    </dgm:pt>
    <dgm:pt modelId="{F2470E6E-C26B-4BFB-988A-DD5581E45F9A}" type="pres">
      <dgm:prSet presAssocID="{8F7BDE0B-1A80-4BF7-AEC5-084881456250}" presName="sibTrans" presStyleCnt="0"/>
      <dgm:spPr/>
    </dgm:pt>
    <dgm:pt modelId="{01D707B7-9661-4B74-A504-9581A2F58C5F}" type="pres">
      <dgm:prSet presAssocID="{A0D84A93-935A-497E-907B-78824ED54CA2}" presName="compNode" presStyleCnt="0"/>
      <dgm:spPr/>
    </dgm:pt>
    <dgm:pt modelId="{FE44BC32-06BE-47FC-8A77-6FFE964384BC}" type="pres">
      <dgm:prSet presAssocID="{A0D84A93-935A-497E-907B-78824ED54CA2}" presName="bgRect" presStyleLbl="bgShp" presStyleIdx="1" presStyleCnt="2"/>
      <dgm:spPr/>
    </dgm:pt>
    <dgm:pt modelId="{A2DF566F-6C65-4148-A5E4-803D1C61B126}" type="pres">
      <dgm:prSet presAssocID="{A0D84A93-935A-497E-907B-78824ED54C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 with solid fill"/>
        </a:ext>
      </dgm:extLst>
    </dgm:pt>
    <dgm:pt modelId="{525D1777-E56E-4FCA-AA5F-A754A0D4BAF0}" type="pres">
      <dgm:prSet presAssocID="{A0D84A93-935A-497E-907B-78824ED54CA2}" presName="spaceRect" presStyleCnt="0"/>
      <dgm:spPr/>
    </dgm:pt>
    <dgm:pt modelId="{C11E3D50-644C-4383-AB51-3A2E8AC144FE}" type="pres">
      <dgm:prSet presAssocID="{A0D84A93-935A-497E-907B-78824ED54C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4A3315-7F4A-43EC-BF3B-D4EAE2320121}" srcId="{2BD81664-ABF9-4B78-858C-51D93B7D0043}" destId="{EB8F795F-3EE5-474A-B3A8-BA7637428665}" srcOrd="0" destOrd="0" parTransId="{D20E5CB4-39FB-4347-A5AD-1AF4B61AC40D}" sibTransId="{8F7BDE0B-1A80-4BF7-AEC5-084881456250}"/>
    <dgm:cxn modelId="{526CEB63-0F39-194C-B3F1-58C8B87DE9D7}" type="presOf" srcId="{2BD81664-ABF9-4B78-858C-51D93B7D0043}" destId="{39C80B8B-5894-4FFC-932C-A417BB8909AA}" srcOrd="0" destOrd="0" presId="urn:microsoft.com/office/officeart/2018/2/layout/IconVerticalSolidList"/>
    <dgm:cxn modelId="{C7A8D1CE-CF3D-2248-96A6-3C417A5BD3E0}" type="presOf" srcId="{EB8F795F-3EE5-474A-B3A8-BA7637428665}" destId="{733771AF-F9C5-4529-BBD2-AE89FA239FB5}" srcOrd="0" destOrd="0" presId="urn:microsoft.com/office/officeart/2018/2/layout/IconVerticalSolidList"/>
    <dgm:cxn modelId="{D48068E5-7DD5-447F-A30E-91BC4E030755}" srcId="{2BD81664-ABF9-4B78-858C-51D93B7D0043}" destId="{A0D84A93-935A-497E-907B-78824ED54CA2}" srcOrd="1" destOrd="0" parTransId="{877E6740-AEC8-42CB-81FE-2C53C5442545}" sibTransId="{F93CF32D-F1C4-4262-B6A1-586879F4C58A}"/>
    <dgm:cxn modelId="{8AB56CE7-A6EF-AF47-B896-3F669FB350CF}" type="presOf" srcId="{A0D84A93-935A-497E-907B-78824ED54CA2}" destId="{C11E3D50-644C-4383-AB51-3A2E8AC144FE}" srcOrd="0" destOrd="0" presId="urn:microsoft.com/office/officeart/2018/2/layout/IconVerticalSolidList"/>
    <dgm:cxn modelId="{D11AE796-C891-C244-8B1B-B9BD86421995}" type="presParOf" srcId="{39C80B8B-5894-4FFC-932C-A417BB8909AA}" destId="{CC911999-3F89-4E95-8CBE-E24ADC9EDD75}" srcOrd="0" destOrd="0" presId="urn:microsoft.com/office/officeart/2018/2/layout/IconVerticalSolidList"/>
    <dgm:cxn modelId="{9B1A8D1C-7F3F-C04E-89B6-74735479DA35}" type="presParOf" srcId="{CC911999-3F89-4E95-8CBE-E24ADC9EDD75}" destId="{0EE65DF9-BF96-480C-9544-C66224771A6B}" srcOrd="0" destOrd="0" presId="urn:microsoft.com/office/officeart/2018/2/layout/IconVerticalSolidList"/>
    <dgm:cxn modelId="{0B05C3BD-F06D-1946-94BC-9D795299ED59}" type="presParOf" srcId="{CC911999-3F89-4E95-8CBE-E24ADC9EDD75}" destId="{6B556043-072C-4DDB-A08E-ED820AFFC70D}" srcOrd="1" destOrd="0" presId="urn:microsoft.com/office/officeart/2018/2/layout/IconVerticalSolidList"/>
    <dgm:cxn modelId="{ED30B26D-EBC7-F140-8302-A7E107BE125A}" type="presParOf" srcId="{CC911999-3F89-4E95-8CBE-E24ADC9EDD75}" destId="{AB821B3A-E44D-47A0-A711-84CD75C978EA}" srcOrd="2" destOrd="0" presId="urn:microsoft.com/office/officeart/2018/2/layout/IconVerticalSolidList"/>
    <dgm:cxn modelId="{32FF81A5-3151-5342-92FA-3462613A2AB1}" type="presParOf" srcId="{CC911999-3F89-4E95-8CBE-E24ADC9EDD75}" destId="{733771AF-F9C5-4529-BBD2-AE89FA239FB5}" srcOrd="3" destOrd="0" presId="urn:microsoft.com/office/officeart/2018/2/layout/IconVerticalSolidList"/>
    <dgm:cxn modelId="{4F009E28-8469-4A44-B0CC-D67672F2AE8A}" type="presParOf" srcId="{39C80B8B-5894-4FFC-932C-A417BB8909AA}" destId="{F2470E6E-C26B-4BFB-988A-DD5581E45F9A}" srcOrd="1" destOrd="0" presId="urn:microsoft.com/office/officeart/2018/2/layout/IconVerticalSolidList"/>
    <dgm:cxn modelId="{2FE4A2A4-0554-B145-8E88-9727D260A970}" type="presParOf" srcId="{39C80B8B-5894-4FFC-932C-A417BB8909AA}" destId="{01D707B7-9661-4B74-A504-9581A2F58C5F}" srcOrd="2" destOrd="0" presId="urn:microsoft.com/office/officeart/2018/2/layout/IconVerticalSolidList"/>
    <dgm:cxn modelId="{8CA9F3A9-D905-7D4B-AF89-72C5738E0C66}" type="presParOf" srcId="{01D707B7-9661-4B74-A504-9581A2F58C5F}" destId="{FE44BC32-06BE-47FC-8A77-6FFE964384BC}" srcOrd="0" destOrd="0" presId="urn:microsoft.com/office/officeart/2018/2/layout/IconVerticalSolidList"/>
    <dgm:cxn modelId="{CE8DACB4-A679-0741-A3A7-78085E057A33}" type="presParOf" srcId="{01D707B7-9661-4B74-A504-9581A2F58C5F}" destId="{A2DF566F-6C65-4148-A5E4-803D1C61B126}" srcOrd="1" destOrd="0" presId="urn:microsoft.com/office/officeart/2018/2/layout/IconVerticalSolidList"/>
    <dgm:cxn modelId="{9C787188-2B53-C24F-A87B-5A54AE853D74}" type="presParOf" srcId="{01D707B7-9661-4B74-A504-9581A2F58C5F}" destId="{525D1777-E56E-4FCA-AA5F-A754A0D4BAF0}" srcOrd="2" destOrd="0" presId="urn:microsoft.com/office/officeart/2018/2/layout/IconVerticalSolidList"/>
    <dgm:cxn modelId="{1D532090-88E2-8F45-8DDF-FC48CD8B153F}" type="presParOf" srcId="{01D707B7-9661-4B74-A504-9581A2F58C5F}" destId="{C11E3D50-644C-4383-AB51-3A2E8AC144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4768-D02F-4B4C-8B6D-3A1ED78B4A0F}">
      <dsp:nvSpPr>
        <dsp:cNvPr id="0" name=""/>
        <dsp:cNvSpPr/>
      </dsp:nvSpPr>
      <dsp:spPr>
        <a:xfrm>
          <a:off x="0" y="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F5208-0A3C-844E-AC53-0788A2D24577}">
      <dsp:nvSpPr>
        <dsp:cNvPr id="0" name=""/>
        <dsp:cNvSpPr/>
      </dsp:nvSpPr>
      <dsp:spPr>
        <a:xfrm>
          <a:off x="0" y="0"/>
          <a:ext cx="10168127" cy="92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Using Develop Diverse software we analysed each job posting for inclusivity scores in various groups, including gender, age, ethnicity etc. </a:t>
          </a:r>
          <a:endParaRPr lang="en-US" sz="2200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10168127" cy="923755"/>
      </dsp:txXfrm>
    </dsp:sp>
    <dsp:sp modelId="{53D318A0-6BA8-E549-BA35-F4C5EB2B74CC}">
      <dsp:nvSpPr>
        <dsp:cNvPr id="0" name=""/>
        <dsp:cNvSpPr/>
      </dsp:nvSpPr>
      <dsp:spPr>
        <a:xfrm>
          <a:off x="0" y="92375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24D45-ED40-A846-85ED-C453B61326CD}">
      <dsp:nvSpPr>
        <dsp:cNvPr id="0" name=""/>
        <dsp:cNvSpPr/>
      </dsp:nvSpPr>
      <dsp:spPr>
        <a:xfrm>
          <a:off x="0" y="923755"/>
          <a:ext cx="10168127" cy="92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Our analysis of 5000 UK job ads provides significant insights into the degree of inclusivity in recruitment practices.  </a:t>
          </a:r>
          <a:endParaRPr lang="en-US" sz="2200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23755"/>
        <a:ext cx="10168127" cy="923755"/>
      </dsp:txXfrm>
    </dsp:sp>
    <dsp:sp modelId="{5F9FF48A-27FB-2F48-80DE-1377041F8A41}">
      <dsp:nvSpPr>
        <dsp:cNvPr id="0" name=""/>
        <dsp:cNvSpPr/>
      </dsp:nvSpPr>
      <dsp:spPr>
        <a:xfrm>
          <a:off x="0" y="184751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0CA59-7EA8-1D43-AD23-856615E67B06}">
      <dsp:nvSpPr>
        <dsp:cNvPr id="0" name=""/>
        <dsp:cNvSpPr/>
      </dsp:nvSpPr>
      <dsp:spPr>
        <a:xfrm>
          <a:off x="0" y="1847510"/>
          <a:ext cx="10168127" cy="92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Specifically, we found that certain groups such as women, neurodivergent and people with disabilities were overlooked in job ads.</a:t>
          </a:r>
          <a:endParaRPr lang="en-US" sz="2200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847510"/>
        <a:ext cx="10168127" cy="923755"/>
      </dsp:txXfrm>
    </dsp:sp>
    <dsp:sp modelId="{7286B26D-D23A-0944-AE25-AE9A4FA890A1}">
      <dsp:nvSpPr>
        <dsp:cNvPr id="0" name=""/>
        <dsp:cNvSpPr/>
      </dsp:nvSpPr>
      <dsp:spPr>
        <a:xfrm>
          <a:off x="0" y="277126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F6AB-A92F-534E-9ED5-2482DC32DEE6}">
      <dsp:nvSpPr>
        <dsp:cNvPr id="0" name=""/>
        <dsp:cNvSpPr/>
      </dsp:nvSpPr>
      <dsp:spPr>
        <a:xfrm>
          <a:off x="0" y="2771265"/>
          <a:ext cx="10168127" cy="92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In conclusion, our findings underscore the importance of inclusive recruitment policies and offer valuable insights for companies looking to improve their hiring strategies.</a:t>
          </a:r>
          <a:endParaRPr lang="en-US" sz="2200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1265"/>
        <a:ext cx="10168127" cy="923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65DF9-BF96-480C-9544-C66224771A6B}">
      <dsp:nvSpPr>
        <dsp:cNvPr id="0" name=""/>
        <dsp:cNvSpPr/>
      </dsp:nvSpPr>
      <dsp:spPr>
        <a:xfrm>
          <a:off x="0" y="595457"/>
          <a:ext cx="4832803" cy="1099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556043-072C-4DDB-A08E-ED820AFFC70D}">
      <dsp:nvSpPr>
        <dsp:cNvPr id="0" name=""/>
        <dsp:cNvSpPr/>
      </dsp:nvSpPr>
      <dsp:spPr>
        <a:xfrm>
          <a:off x="332539" y="842800"/>
          <a:ext cx="604617" cy="604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771AF-F9C5-4529-BBD2-AE89FA239FB5}">
      <dsp:nvSpPr>
        <dsp:cNvPr id="0" name=""/>
        <dsp:cNvSpPr/>
      </dsp:nvSpPr>
      <dsp:spPr>
        <a:xfrm>
          <a:off x="1269697" y="595457"/>
          <a:ext cx="3563105" cy="109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3" tIns="116343" rIns="116343" bIns="1163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 on Top: High Paying Jobs Remain Inclusive to Them.</a:t>
          </a:r>
        </a:p>
      </dsp:txBody>
      <dsp:txXfrm>
        <a:off x="1269697" y="595457"/>
        <a:ext cx="3563105" cy="1099305"/>
      </dsp:txXfrm>
    </dsp:sp>
    <dsp:sp modelId="{FE44BC32-06BE-47FC-8A77-6FFE964384BC}">
      <dsp:nvSpPr>
        <dsp:cNvPr id="0" name=""/>
        <dsp:cNvSpPr/>
      </dsp:nvSpPr>
      <dsp:spPr>
        <a:xfrm>
          <a:off x="0" y="1969588"/>
          <a:ext cx="4832803" cy="1099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DF566F-6C65-4148-A5E4-803D1C61B126}">
      <dsp:nvSpPr>
        <dsp:cNvPr id="0" name=""/>
        <dsp:cNvSpPr/>
      </dsp:nvSpPr>
      <dsp:spPr>
        <a:xfrm>
          <a:off x="332539" y="2216932"/>
          <a:ext cx="604617" cy="604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E3D50-644C-4383-AB51-3A2E8AC144FE}">
      <dsp:nvSpPr>
        <dsp:cNvPr id="0" name=""/>
        <dsp:cNvSpPr/>
      </dsp:nvSpPr>
      <dsp:spPr>
        <a:xfrm>
          <a:off x="1269697" y="1969588"/>
          <a:ext cx="3563105" cy="109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3" tIns="116343" rIns="116343" bIns="1163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Beyond Salary: Neurodivergent Individuals Excluded from Job Opportunities.</a:t>
          </a:r>
        </a:p>
      </dsp:txBody>
      <dsp:txXfrm>
        <a:off x="1269697" y="1969588"/>
        <a:ext cx="3563105" cy="109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EA889-5E66-4BC1-B7BD-0A476A3FD4CF}" type="datetime1">
              <a:rPr lang="en-GB" smtClean="0"/>
              <a:t>31/03/2023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43557F-8383-4C87-B4A4-5F88E99CF0DF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51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1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52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4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7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54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71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5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6AC-7A47-6ADE-BFC0-17D02F5A3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08B9-E50A-9908-EF4C-52075A366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19CB-8E7E-0A62-94A4-82A497BD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0C2A-920C-AB4F-B173-210B735B2792}" type="datetimeFigureOut">
              <a:rPr lang="en-GR" smtClean="0"/>
              <a:t>31/3/23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E120-7596-BA9D-5981-972BE3C8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907D-D870-12D0-9A07-66C22DE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C3DF-1664-A241-B513-FE6E5D3602D0}" type="slidenum">
              <a:rPr lang="en-GR" smtClean="0"/>
              <a:t>‹#›</a:t>
            </a:fld>
            <a:endParaRPr lang="en-G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66A503-A5C0-3D11-E449-A72A00FE832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11A6A2-013F-8F46-6389-16224A45B38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3528E1-8412-310A-FBD7-09DF99B16E96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0D721F-59BC-CD1D-C3E1-365E15BCB5DC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A996EB-1910-3151-66A8-59B4C8A62BA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4CF67D-8672-C7DD-0D66-3BDD0E0957CB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09F9A-C3D0-7F2B-4D54-E6CB211D305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E54526-49E1-4CB6-8D58-F70B62BC889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7E1FBF-C9EE-8530-5609-6D4E538DBE39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79097C-DD2D-AE4D-90C7-CA2F5C9E9C2B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EFF4F5-EC7A-6155-C030-819A9A6FDD7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4717B6-441D-61BA-298A-67E339D01DD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610E7B-BD00-4798-438F-DE3A58C5B170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302E81-CE48-CFD2-0B90-A3FADD1D255B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511DE0-528A-C35B-F9C2-393D3FBB039E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48C688-FE21-4755-A3AE-79D28613668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FA5895-B309-26FD-FCE7-BC2F1DFAC4C6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5845FD-DC0D-9F0D-AF4C-0665C177B95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D3E2417-8222-9F65-FC99-53EC209F64A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994AEC-C77A-18DF-597A-5DED2BA1EF1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97E02DE-601E-F59B-7144-C8CD282D6B8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4B3DED4-E2AB-284C-72B2-CE23DA4FD24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64C2BAD-9FF9-FBE6-5505-8CB6BC7FD075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A665663-42ED-BB16-778B-C5DE4EF2F59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0D37C81-15AB-819E-5A50-D958CDC73FA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5BE41FF-4926-E371-BF51-488D41BD17D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270DF8C-C3EA-9CB7-5050-F766C590A28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7DBEC90-4EFA-DEC5-8FF2-34D3010D225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6C851CE-9F11-BDFE-DDF4-549FBC62EF2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7CA0933-5788-9359-0DD1-510690FA13A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9F245F-04C5-12FB-57BA-FE9F5C0B15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124820C-42A1-3C47-6960-2580BB41669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9E5B19F-0E9A-63B4-8F4F-3D88ECE5CA4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A8212A8-AB03-227C-E460-150667F044B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DD6FD9-479E-7F2A-2418-97654315EB9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C96C3C5-E883-7B65-6751-30F101E6AB2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4FBFC32-9256-33A6-B7D4-13A3B9D4FCF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F9E8F9-E89E-B2F3-2EB0-D2C2019AEDE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354150F-9B85-2D73-392E-FD03208BD15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7465F51-990E-6B85-D592-DC78A91DC9C9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93A924-36B9-9BA9-583A-1B6B74E8A86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136A0DA-6543-075C-F667-1C26E537912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C6D1D59-A205-FA60-3F4D-C2C8B06B25E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AB0A6AA-0330-C791-0C11-D5415B189B4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C421A2-E5A5-D50B-E3EB-DBA4853826F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B3926B0-3853-58C6-DAF9-7E38FFF5B2A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9EAB9A-8C78-D52E-C40A-6AD79D0E2E0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FF8637E-0C16-BC0B-1083-ACD4D709D29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0D6664B-A0A9-6F02-3BA2-6FAEFD96CB5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87FE8D7-9457-E1D8-38E2-27AAFE90115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B42D7BD-F5B4-E27B-B490-D8EA968BD0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092009-2C7B-735E-3449-1BE4C1F307A3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1334-5E8B-11C5-95CF-0284DE3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83CE0-23F0-89EC-F5EB-726EF03F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F7F5-8D4E-F235-7445-6C49C84D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F590DC-7091-4B36-BBC5-F8475EAC8F1C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9179-C99E-D519-E916-BAAD6163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3C1A-2AFE-8B6C-ED14-73D2833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9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41216-17EA-CF01-5B0E-3A27C7D84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1A67-8B30-E972-BB81-925DBA18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AC6A-755D-F6FE-D7AA-C3A35615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B00BEA-F07C-4881-A3EB-166920C22A46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FF1-D388-E650-8979-49EC92BD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653E-3269-328F-C939-023BE637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88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1C90-2B12-6263-60C1-7504E05F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2DA1-B553-03C2-45E7-CBBBB50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A99A-093C-EF26-A3B6-C1764A1B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487C83-D9AD-4A8B-A900-076F8D042560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8496-5027-A445-185D-377902E4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51DD-BAD0-92E7-F7A5-47A78E4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84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46E7-DCEA-C55F-D235-6D85434E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C20F-2081-2387-DDB3-C76B610A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2B10-FC1F-F8CC-DF6A-4C32D9F5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0C2A-920C-AB4F-B173-210B735B2792}" type="datetimeFigureOut">
              <a:rPr lang="en-GR" smtClean="0"/>
              <a:t>31/3/23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E92A-32D5-953B-1E3C-76CB61C3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14EA-814D-9121-E915-CA29B994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C3DF-1664-A241-B513-FE6E5D3602D0}" type="slidenum">
              <a:rPr lang="en-GR" smtClean="0"/>
              <a:t>‹#›</a:t>
            </a:fld>
            <a:endParaRPr lang="en-G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CBCCD7-1A50-F1AB-ECA0-0CB79D2D885C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8887A-CD89-FCF4-A7EF-50137A8A9246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FD3BC3-4E5D-7722-4857-55BB6500CF26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D87A18-A025-ED30-7F30-85C877A3E528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9AF21-8024-2417-AB83-4B36313A77B8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C521F7-525B-4F96-A776-A7A30BED124A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28979B-F4EA-43B4-0A7B-590B46B69187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4AA699-3C1A-D512-333C-9BAB19E84605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F5817E-2040-5F7D-0853-597E775263AE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748C4B-8025-221A-5B14-465821A74CD2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C9C407-9189-BA4C-9258-F593EF366E2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7910F9-C3D5-E167-5C49-7D4AF17F6204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911AD7-9B74-DAFD-C2FF-001683EFD44B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3E4059-9814-7FF3-AE2B-92B049867E80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4878AF-0448-9954-996C-24E5926C050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00555D-0CD4-3FF6-33A5-CB3924EED139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E81A85-10C4-02AB-6A23-E30D23A6F49F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06447B-4C16-3FD5-434C-E93A2A12C62B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BE733C-A59D-B3FE-8A58-199CF248CC5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43537-A5C3-F5FD-B747-31B4F25B38D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9155ADA-F620-DE8F-8FB8-AADC2931F6A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334F66-9062-D401-A834-6541D4D87BF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037B94-B378-E08B-5BB7-E3ED7B296E30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E29ECFA-D66F-BF6F-8DB8-99C7C83DA1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F813750-9327-3DB0-88E4-C62B6C1F559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27093E8-DA52-C5CD-6677-53D7414B8D1B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87D7AE0-1E4D-B80C-A574-4170DF6CF24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3351AEF-E32E-83EE-2222-ADA78E482C2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57CA2B3-B6C6-EF86-A4C8-3F65E5F26FB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3A3784-3760-617D-2D0A-4E3CC312C70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3CF49D9-1749-3073-6684-D69A59846D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2696F64-AE0A-CC60-EDBC-603446C48BB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70A1C4-DF9D-41A2-03D6-5EF66C672F4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4C8C1E0-2A36-225F-253C-1534F969EB3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E1A9A7-9FCF-DF59-81AC-7B05AD77C9B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0FAD9D-3188-4245-ABCF-6715E893BBF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4FFE1B2-E2FD-C333-B661-6CF1E6C33D7C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5F49296-FF4E-72DF-1280-26D0EA93211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F2C720-2EA2-7AB9-CD22-FF203CAF75E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3AA624-D7CA-CAC1-6027-438E0D452F5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15480C-53E4-593B-409F-F9F1C3A7A14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EA93756-FC71-24C7-FC02-B9B1A826E6E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ED1B85-EFB1-5347-DD95-E3D71D494C0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D875E65-A289-571C-E3AC-FC0C1AB32DB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11BDD4D-EBF5-1F31-DC52-98E99F435F8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B754B1B-3BF6-9B9A-3981-187C6B1C1C04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8D98DBD-1C3C-6E10-AC83-D878739ED12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F402CC-CEF9-4725-74B2-553D1BF0FEB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8D2756-D0A0-B1A3-5E94-A1F3683FF87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AB44718-79D8-BC87-33B5-3F7CC5F760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392F3D5-8AC9-C5CB-F191-6CA124539C5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F227B8-AAEE-000F-BF32-2600573AD59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8C2-8D94-3BE8-E30B-6D07250B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01EA-FC2D-26D5-DCC6-2A438925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2425-A811-00F8-335E-22A2D4F11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9C14-BA1C-2F30-F5A3-DA0C7146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8220F6-FAAE-4224-A840-32140F4A0A47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480D9-4F95-D8A0-C0B6-363EE7D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E674-AF94-9E12-9098-794D98F5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F1DE-C462-4844-F773-F6E10063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1ED0-8BB5-FB3C-D776-18FF582D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9DF63-456C-6625-542B-8FE9C0FD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54F8-6A99-1D98-B40A-F6334F16D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7796-E2A0-1800-3894-D687BEC15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0AA9-9306-9D4F-1D52-EC74F3BF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5DA6CF-190C-4EAB-84DD-7741FDE41517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6A83A-B5FF-1C16-DE0B-65810F73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68B99-2E7B-1F8E-1D3B-3043636D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61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538A-C023-B6DF-E8B8-A3E4F09C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11CC6-BCFA-331D-D12E-F6A2FB6E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FEFFCF-A8B9-4FC4-BA80-DD4C12F4B668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9346D-57A1-D9AB-2EB7-F6CDA84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89233-C38A-B774-1800-F968B834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395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80EA1-27E6-1C72-63A5-37BF19DC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D2618C-E36A-4509-A283-71164552E4F6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FEB1D-A81F-2C0C-3CC5-01D11DB2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8449-6998-6F9F-D24C-EC0E57EC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2341CF-0AD3-6631-C343-79A67ACBC72E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FBC11B-01AC-EAB7-77F1-D67657A64503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D19E86-9226-7993-FBA1-D12E198D26D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44DE92-99A1-12D4-849C-ED2495362300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1C5F06-E204-BCF4-8B27-DD13A436CC52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70786C-1CA6-BD17-78BE-4CCF14BD90FC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C9F319-E61D-0285-2B1F-ACC5BE82F8A3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EA5C10-FB15-316D-C05E-017779201295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34A249-BEEC-0691-44C1-A58EF34CD71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906BD-DAC4-A862-2040-A54D0B38346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ECB9B7-3EEE-7244-304A-A2E248F6164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C35387-E60B-0F76-0D7E-15CCFC1CF1A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EF1DA9-26BD-7903-2D36-790024FFA32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18B496-A2D3-0724-7DAE-D0A5B704B29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63D7F1-7267-44FB-11CA-8A865380240C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25A9CF-E4F6-4953-98F0-C55BC157B117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014305-0B2A-8608-B92C-230D68437590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A72245-EBF0-6FEA-0F21-6585019C2C4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416CDE8-A1D9-807D-4AA1-1CD606DE147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5CF1C-5CE5-43AE-DAA4-9FD5C88544F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0C9945F-452E-260B-1CDF-94C4732A868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DAEB70-FFD4-659E-E85D-598284D8734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3D68A1-6426-B109-C862-DB5651B0CC5E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ECDD800-861E-958A-297C-D9C0A9939D3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DA63297-1B41-FC5C-03D5-BFFB2106290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713F28B-E766-8A46-C072-2CB9A7A5E13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C61ABC5-4AFB-8E8B-226A-D7C04BDB127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9984005-E427-A486-6B30-6E4FBDA631B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70E1796-DF5B-5895-D701-E948768709B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AAA751-BB5E-93F8-A908-D301B65682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22257D9-FD87-25FB-4B20-8A745558208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A8F5B30-357B-35EF-D91D-E9300AE7F19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F0D96FE-FB0B-5BD2-FD9E-1E8AD27FA0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845DFCA-F00B-3475-7F4A-8CDA927439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D70C77-79C9-AD4A-51AA-727145D976E1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27D7EE-F3E2-B38A-72CC-6ACB0AEFC7E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3D6178-292B-D9E6-EB86-727F53F0E31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86F742D-9AB0-603F-324A-3A30C41AC90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0417284-A2B1-4339-2B64-E97B54552E3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A30F2BA-B87E-D3BA-0BB8-5AFFDA84FDB1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5B13C1-B5BF-8647-80AE-D8151F112B5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C95CF3D-F888-0D0C-D9E4-03ED328D860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886D8C6-66D8-8673-FD4B-D8F959C3670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F9924-F085-074E-3963-FE26A0CFDD4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1C653-DDBB-F0EE-F49B-30E2B7CBEE4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37D114A-24DD-CB46-882A-0404B0738DE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128DB9F-1F97-03CD-393C-0E03CD74402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B732EED-632F-190F-B6EB-8AD5AAA1F4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52DC9A9-5B1D-7ACF-EA4D-C2DF799513F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42A1A67-298B-4B2F-7495-33783202A4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BA0F54-3559-DBAA-788F-10911D8A6ED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80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8AB4-CA29-305B-ADC9-C949C79B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0FC5-E5C5-FF0E-A283-CFC2AC3F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5577-A5F3-520A-44F0-683C8953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12DE-D543-1844-0A2B-321B6903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9C74-3E29-46D2-B7E2-D66DE8B187F2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CC64-1E92-1FFB-1626-935C6BEB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4D69C-6FE8-37E7-DB14-6D6DDB0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88FD11-D00B-7364-2E1B-13BD5B4B674F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794AC9-D980-862C-5F93-6B0D900BB6F9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F4EA0-D875-641D-0F28-1F6935248276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C0772F-6DE4-27A6-4A8E-0742C935861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B61A58-6C13-E494-26F4-2EA64B1B792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8F1207-7683-A37B-A8FD-846CF2462D43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0A5233-3AA1-D6EE-A893-10F0FF82C21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AC0804-3427-9D4D-4301-078E5305D56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8D0733-A9F6-2A1D-871D-B527862AF44C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40A934-5692-4A88-2B95-91FBE92AFC43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52D335-1AF6-0D60-A6AC-A5E5A9B00CCC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1F106A-25D8-B30D-FA44-07F682DB8284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343FFF-6912-DBA7-C19B-9A913682AFF7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938776-84A6-830A-060A-9C2930B778D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C79480-E3C3-9D8A-85C6-27C891619B62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E2F4CF-F79E-BB6A-EAEB-9187A22072B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8161C-DD32-0E54-4A0B-5E78CA8B5D2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4BDFDB-6A68-408F-BCB5-68831FA268D8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638AD89-4065-6B49-B091-330410BEBDE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0BB2C3E-D4A9-AF78-BE91-7F449F78FF0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1BDF1F1-867A-1A1F-99BE-9D181835890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3326312-7B14-A908-4D30-6FB1C5897CC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9EF952D-0AAE-90F1-886B-DD8A69DF1E0E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6E80F99-D2F9-80D1-9591-813131BB104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4FF975D-BF8A-8C52-F325-1402F10EE2A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2D9E408-B27A-DF30-5BC8-88303D6C9DB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A87E04C-B7C5-2A78-0B08-652E79A5A32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8C83D3B-F450-5E90-0332-3970C489EA0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F43C12D-A93F-D80C-1C7A-AB38E00CA8F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5DC8377-E92A-E8C5-EE44-547BFD7075B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03787E-BCF9-FCDA-7106-4CB81B0105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B6A7AAD-38A1-3F1F-BB4F-D9E3B686A77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9657086-F071-1BCC-0E99-C5BDE6D3C8B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1591BBA-98E4-37BF-64F7-790C6A284C2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506D9D-FC8C-306F-F552-95D46F6147F7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D5B28EB-0E58-B42E-C2D0-6F7217A5D91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3B7D366-453F-14C7-B89A-34ED99CFFB9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D484E0-557F-E14C-B5A1-567E01AB2F5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7E4C4BF-CDE1-9DBA-E380-E9885E443F1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F69F45-D054-79BC-3F0E-238A515A081A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23C07BB-A44C-3E6A-3974-87884095565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F843E82-F6E1-CABD-C5B3-1587369B22E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66613E3-F3CA-7C16-DA2E-5DD25335DC5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0632A22-921B-39BA-6A3B-D2A6A6F1133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9EDF1D0-E316-6AAE-B2A3-3A546CB830C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51F1955-E52A-3575-37BE-E6C5359C503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AB16F6-FA62-94C9-502B-195CE4B996C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13002A-9EE4-EE1D-FF69-40BAF19582E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316D238-9C36-C3F6-7FEF-1E1F67402D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9404FD2-627C-558E-2B86-F8BB65FD0B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E9F4BF-3FCF-73C0-EACA-8BA334970BF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9DA7A8-74B1-7AC3-36A9-5339A1ED28F3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45B07F-EE46-0F14-2A94-64E0CB7DE657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4D7C-E55E-2D7C-6142-1DB79F4B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4A25-17B9-BA3C-D47B-14C63D9B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50A38-3CB8-746D-D9AF-C63DC5B8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C291-954D-BCB1-CD34-2E857C1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0C2A-920C-AB4F-B173-210B735B2792}" type="datetimeFigureOut">
              <a:rPr lang="en-GR" smtClean="0"/>
              <a:t>31/3/23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7BA7-227F-B172-1504-82A3C0C0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2FCA-A8B7-4F39-492A-ACF5B2C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C3DF-1664-A241-B513-FE6E5D3602D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388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A18FC-2785-A156-ACC8-11C2EDBD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122A-7A04-D09F-0A25-59E42E52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FABE-2BE5-CB0D-8587-A6E953EC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B488204-FD96-4CE5-BFDC-EA94C1CD269E}" type="datetime1">
              <a:rPr lang="en-GB" noProof="0" smtClean="0"/>
              <a:t>31/03/2023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F5D-DEE9-2EA7-CE14-5E9A874F3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B387-49ED-24C8-76E8-DAB0C9D8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9F3841-3EDD-9D46-250A-C38C4AE30BB9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66B688-CCCE-1B70-A2CE-6F41EA003B3D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560FDF-53E9-0DB4-B3AA-0F5C115E159B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A230C1-C14C-6E1C-D8B9-335DC5FEC4EC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C0AB5E-62C7-AB16-5081-E8D56F6E6A2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BDA173-B3B2-3774-5179-07CFF5574C26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864531-61D8-EBA1-E706-58C365AB046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E3E2D1-3866-FA6C-3F10-77A6BE48998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FBBD2E-236D-D93F-EBFC-42A84897606B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62029F-3AD6-8EC4-AAB2-8FD389EDE86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307834-FE93-6876-656F-734F683066E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B810D7-7245-1471-246F-BE7A73ABD22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84EEC6-7C07-C885-9159-2F433F2C24F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167F55-FE96-AF73-C415-0CBFAA6B1747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6FC2D3-9296-4B06-07F2-FDEA15DBB4D4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8EF765-3DD2-63DE-AB68-1CDB52DDA899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CBBE3B-AB68-D74E-E390-1F97C75B1B7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A08916-273B-9FDA-10EE-5D442EDED04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A12477-6EC8-2C54-FB12-F488181725B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2E367DD-FB63-15AD-5F97-4B2A9CB1B51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313255-785A-31D7-D922-545A0A8E3DA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D7546B-D63E-827A-6FF0-530640E05B1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9CAD44-0431-DBD9-8510-B0FB1A7A01D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6FD2300-C777-E145-A053-2369D371BE9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B43BC17-32BC-4F98-253F-290286073CC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D13F014-8077-9031-E654-A5B68A17BAF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F821FD9-25AC-BF74-B3FA-1B02DD8F239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3D9B91D-91A1-649F-C701-E6BDBD15724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7DF9D4E-CC32-5AF8-2010-7CF59D42293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9FB9EC0-F98F-A15D-5621-E9BDC03DBC6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275D7C-D7B1-0580-0F5C-08FF2CE45D0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C8C215C-98E3-DED0-4EDC-99654E37E68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CB4FC97-6F59-1E30-B2E2-323FE7F275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4E1A0A8-6ABE-6E5C-899B-D107613928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868ACF-A5D1-E6ED-A97B-1E575667EB1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75952B-CC30-BDF2-12A6-3AB0506D336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18D281-2A5B-E918-B4A2-FB961A84406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376F25E-DA8E-FE4B-C0FB-2725AD43E2B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7134DAF-EE2F-A336-2F9C-25125891AE4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BD70746-E509-7EFF-E517-6A8CD46219A2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F61B42F-FA50-5436-ECAE-41EF29B66F1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D1A3CCA-76B5-B689-6328-B3A62D4E9B4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A5F5C4F-7B51-1289-5D63-7CB9F565975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C25803F-2D12-47C5-408F-392B776C205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A86B2CD-F4CE-7804-9664-43A4007EB6E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C914A3D-D003-8EFF-1C2B-A2414F6E4C6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3F6CAA4-EBA8-5E4B-A92C-06467731931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BAD46E-66E9-E4FA-0642-210C63F3B47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5579FB-8C6E-25F5-2486-2040083AF81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3FDE1B2-E13F-F960-1D46-600016993A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8FDA656-E04A-5AAD-9853-8D347E940B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ABCC2A-1212-6697-9C9A-D860AC99ECF3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rtlCol="0">
            <a:normAutofit/>
          </a:bodyPr>
          <a:lstStyle/>
          <a:p>
            <a:pPr algn="l" rtl="0"/>
            <a:r>
              <a:rPr lang="en-GB" sz="6800" dirty="0">
                <a:ea typeface="Tahoma" panose="020B0604030504040204" pitchFamily="34" charset="0"/>
                <a:cs typeface="Tahoma" panose="020B0604030504040204" pitchFamily="34" charset="0"/>
              </a:rPr>
              <a:t>Data-Driven Diversity: Exploring Inclusivity in UK Job 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rtlCol="0">
            <a:normAutofit/>
          </a:bodyPr>
          <a:lstStyle/>
          <a:p>
            <a:pPr algn="r" rtl="0"/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A Story of Inclusive Hiring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B3D9F-06EC-29E8-1D8B-6E8B71EC5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R"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Graphic 5" descr="Handshake">
            <a:extLst>
              <a:ext uri="{FF2B5EF4-FFF2-40B4-BE49-F238E27FC236}">
                <a16:creationId xmlns:a16="http://schemas.microsoft.com/office/drawing/2014/main" id="{F979C893-F93A-7B95-49B1-9ED62A4D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88" y="538480"/>
            <a:ext cx="10168128" cy="1179576"/>
          </a:xfrm>
        </p:spPr>
        <p:txBody>
          <a:bodyPr rtlCol="0">
            <a:normAutofit/>
          </a:bodyPr>
          <a:lstStyle/>
          <a:p>
            <a:pPr rtl="0"/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Executive Summary</a:t>
            </a:r>
            <a:endParaRPr lang="en-GB" sz="4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9E24734-95C5-37DA-FDFF-528D828CA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599498"/>
              </p:ext>
            </p:extLst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9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Analyzing Job Posting Inclusivity Revealed Vital Lessons for Companies: Insights from Data and My Personal Journey. (1/3)</a:t>
            </a:r>
          </a:p>
        </p:txBody>
      </p:sp>
      <p:sp>
        <p:nvSpPr>
          <p:cNvPr id="103" name="Rectangle 9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1719224-608E-DF09-6B05-35D879709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4" b="1589"/>
          <a:stretch/>
        </p:blipFill>
        <p:spPr>
          <a:xfrm>
            <a:off x="1127343" y="1503123"/>
            <a:ext cx="5411244" cy="4931695"/>
          </a:xfrm>
          <a:prstGeom prst="rect">
            <a:avLst/>
          </a:prstGeom>
        </p:spPr>
      </p:pic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3DD5216A-2D03-5CA0-2E53-4F1B9B40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Data Does Not Lie: Men are Overwhelmingly Privileged Group.</a:t>
            </a:r>
          </a:p>
          <a:p>
            <a:r>
              <a:rPr lang="en-US" sz="1800" dirty="0"/>
              <a:t>Women Lag Behind LGBTQ+ and Older Workers in Inclusivity of Job Postings.</a:t>
            </a:r>
          </a:p>
          <a:p>
            <a:r>
              <a:rPr lang="en-US" sz="1800" dirty="0"/>
              <a:t>Chart Reveals Harsh Reality: Disabled and Neurodivergent Groups Facing Highest Exclusivity from Ads.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6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9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Analyzing Job Posting Inclusivity Revealed Vital Lessons for Companies: Insights from Data and My Personal Journey. (2/3)</a:t>
            </a:r>
          </a:p>
        </p:txBody>
      </p:sp>
      <p:sp>
        <p:nvSpPr>
          <p:cNvPr id="103" name="Rectangle 9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1719224-608E-DF09-6B05-35D879709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4" b="1589"/>
          <a:stretch/>
        </p:blipFill>
        <p:spPr>
          <a:xfrm>
            <a:off x="1102290" y="1478423"/>
            <a:ext cx="5473874" cy="4964208"/>
          </a:xfrm>
          <a:prstGeom prst="rect">
            <a:avLst/>
          </a:prstGeom>
        </p:spPr>
      </p:pic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3DD5216A-2D03-5CA0-2E53-4F1B9B40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How Inclusive Are You? Adding Marks to the Groups You Belong to.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What is Your Place in a World of Privilege and Marginalization?</a:t>
            </a:r>
          </a:p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What This Chart Taught Me About My Personal Journey: Insights and Reflections.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FD9666CB-7585-C547-CC8F-97F76214B6F3}"/>
              </a:ext>
            </a:extLst>
          </p:cNvPr>
          <p:cNvSpPr/>
          <p:nvPr/>
        </p:nvSpPr>
        <p:spPr>
          <a:xfrm>
            <a:off x="4759891" y="3757809"/>
            <a:ext cx="438411" cy="3883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14945E6A-2CD9-C695-E386-97E243C8038D}"/>
              </a:ext>
            </a:extLst>
          </p:cNvPr>
          <p:cNvSpPr/>
          <p:nvPr/>
        </p:nvSpPr>
        <p:spPr>
          <a:xfrm>
            <a:off x="5187864" y="3759897"/>
            <a:ext cx="438411" cy="3883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D230DD05-15BC-C25A-8F7E-8868A691F12B}"/>
              </a:ext>
            </a:extLst>
          </p:cNvPr>
          <p:cNvSpPr/>
          <p:nvPr/>
        </p:nvSpPr>
        <p:spPr>
          <a:xfrm>
            <a:off x="6064686" y="3734844"/>
            <a:ext cx="438411" cy="3883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F529C6D8-8C54-B7C2-F1BB-1DEA9412D05B}"/>
              </a:ext>
            </a:extLst>
          </p:cNvPr>
          <p:cNvSpPr/>
          <p:nvPr/>
        </p:nvSpPr>
        <p:spPr>
          <a:xfrm>
            <a:off x="3434220" y="3747371"/>
            <a:ext cx="438411" cy="3883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DFADA1F2-448E-5395-16DF-1A96131CA4C1}"/>
              </a:ext>
            </a:extLst>
          </p:cNvPr>
          <p:cNvSpPr/>
          <p:nvPr/>
        </p:nvSpPr>
        <p:spPr>
          <a:xfrm>
            <a:off x="2569924" y="3747371"/>
            <a:ext cx="438411" cy="3883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391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Analyzing Job Posting Inclusivity Revealed Vital Lessons for Companies: Insights from Data and My Personal Journey. (3/3)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4C2CD5F-E290-0A92-6D8B-D93DD2151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39" r="1939"/>
          <a:stretch/>
        </p:blipFill>
        <p:spPr>
          <a:xfrm>
            <a:off x="1577002" y="1719072"/>
            <a:ext cx="4408083" cy="4517136"/>
          </a:xfrm>
          <a:prstGeom prst="rect">
            <a:avLst/>
          </a:prstGeom>
        </p:spPr>
      </p:pic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D427C-092D-BD1E-32C7-EB8353978E8E}"/>
              </a:ext>
            </a:extLst>
          </p:cNvPr>
          <p:cNvSpPr txBox="1"/>
          <p:nvPr/>
        </p:nvSpPr>
        <p:spPr>
          <a:xfrm>
            <a:off x="7903923" y="2455102"/>
            <a:ext cx="3507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Zooming in On Three Disadvantaged Groups: A Thought-Provoking Perspective for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Sets These Groups Apart in Today’s Reality Backed by Evidence?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Challenging Companies with Unconventional Questions That Hold the Key to Inclusion.</a:t>
            </a:r>
          </a:p>
        </p:txBody>
      </p:sp>
    </p:spTree>
    <p:extLst>
      <p:ext uri="{BB962C8B-B14F-4D97-AF65-F5344CB8AC3E}">
        <p14:creationId xmlns:p14="http://schemas.microsoft.com/office/powerpoint/2010/main" val="10700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Cracking the Inclusivity Code: Discovering the Most and Least Inclusive Job Categories for Women and Reasons Why. (1/3)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4C2CD5F-E290-0A92-6D8B-D93DD2151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87" r="1088" b="1"/>
          <a:stretch/>
        </p:blipFill>
        <p:spPr>
          <a:xfrm>
            <a:off x="1044863" y="1719072"/>
            <a:ext cx="5472362" cy="4517136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3DD5216A-2D03-5CA0-2E53-4F1B9B40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1278" y="2070928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The Inclusivity Score for the LGBTQ+ Community is Higher than that of Women. Why?</a:t>
            </a:r>
          </a:p>
          <a:p>
            <a:r>
              <a:rPr lang="en-US" sz="1800" dirty="0"/>
              <a:t>More Straightforward Linguistic   Patterns.</a:t>
            </a:r>
          </a:p>
          <a:p>
            <a:r>
              <a:rPr lang="en-US" sz="1800" dirty="0"/>
              <a:t>Increased Awareness and Focus on LGBTQ+ Rights and Inclusivity in the Workplace.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13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Cracking the Inclusivity Code: Discovering the Most and Least Inclusive Job Categories for Women and the Reasons Why. (2/3)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71BF379-5599-911F-278B-92B6DAEFE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681" y="1665962"/>
            <a:ext cx="7340253" cy="4321479"/>
          </a:xfrm>
          <a:prstGeom prst="rect">
            <a:avLst/>
          </a:prstGeom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3DD5216A-2D03-5CA0-2E53-4F1B9B40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Gender Stereotypes in Job Sectors vs. Inclusive Language in Job Ads: Insights from Female-Dominated Fields.</a:t>
            </a:r>
          </a:p>
          <a:p>
            <a:r>
              <a:rPr lang="en-US" sz="1800" dirty="0"/>
              <a:t>Gender Bias: A Common Factor in Inclusive Language Across Job Sectors? </a:t>
            </a:r>
          </a:p>
          <a:p>
            <a:r>
              <a:rPr lang="en-US" sz="1800" dirty="0"/>
              <a:t>Job Distribution Impact on Gender Bias in Ads?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5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Cracking the Inclusivity Code: Discovering the Most and Least Inclusive Job Categories for Women and Reasons Why. (3/3)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371BF379-5599-911F-278B-92B6DAEFE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1340285" y="1603332"/>
            <a:ext cx="5073041" cy="4972832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3DD5216A-2D03-5CA0-2E53-4F1B9B40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Explaining the Inclusivity Disparity: Is it Simply Due to More Job Ads in Male-Dominated Fields?</a:t>
            </a:r>
          </a:p>
          <a:p>
            <a:r>
              <a:rPr lang="en-US" sz="1800" dirty="0"/>
              <a:t>IT and Engineering: The Job Sectors that Rule Them All?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02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2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2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Freeform: Shape 12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Breaking the Glass Ceiling: Revealing How Salary Impact Inclusivity Scores for Different Groups in Job Ads.</a:t>
            </a:r>
          </a:p>
        </p:txBody>
      </p:sp>
      <p:sp>
        <p:nvSpPr>
          <p:cNvPr id="141" name="Rectangle 12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Rectangle 1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1F15F37-D402-D392-D345-54238C2C4F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37" y="517600"/>
            <a:ext cx="4172166" cy="27432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DADE5D9-F789-8411-9974-9959F76D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637" y="3429000"/>
            <a:ext cx="4172166" cy="2743200"/>
          </a:xfrm>
          <a:prstGeom prst="rect">
            <a:avLst/>
          </a:prstGeom>
        </p:spPr>
      </p:pic>
      <p:graphicFrame>
        <p:nvGraphicFramePr>
          <p:cNvPr id="116" name="TextBox 2">
            <a:extLst>
              <a:ext uri="{FF2B5EF4-FFF2-40B4-BE49-F238E27FC236}">
                <a16:creationId xmlns:a16="http://schemas.microsoft.com/office/drawing/2014/main" id="{4BFEFF01-0E46-13FC-49E9-D9D3668BF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12969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550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</TotalTime>
  <Words>513</Words>
  <Application>Microsoft Macintosh PowerPoint</Application>
  <PresentationFormat>Widescreen</PresentationFormat>
  <Paragraphs>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Data-Driven Diversity: Exploring Inclusivity in UK Job Ads</vt:lpstr>
      <vt:lpstr>Executive Summary</vt:lpstr>
      <vt:lpstr>How Analyzing Job Posting Inclusivity Revealed Vital Lessons for Companies: Insights from Data and My Personal Journey. (1/3)</vt:lpstr>
      <vt:lpstr>How Analyzing Job Posting Inclusivity Revealed Vital Lessons for Companies: Insights from Data and My Personal Journey. (2/3)</vt:lpstr>
      <vt:lpstr>How Analyzing Job Posting Inclusivity Revealed Vital Lessons for Companies: Insights from Data and My Personal Journey. (3/3)</vt:lpstr>
      <vt:lpstr>Cracking the Inclusivity Code: Discovering the Most and Least Inclusive Job Categories for Women and Reasons Why. (1/3)</vt:lpstr>
      <vt:lpstr>Cracking the Inclusivity Code: Discovering the Most and Least Inclusive Job Categories for Women and the Reasons Why. (2/3)</vt:lpstr>
      <vt:lpstr>Cracking the Inclusivity Code: Discovering the Most and Least Inclusive Job Categories for Women and Reasons Why. (3/3)</vt:lpstr>
      <vt:lpstr>Breaking the Glass Ceiling: Revealing How Salary Impact Inclusivity Scores for Different Groups in Job Ads.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Diversity: Exploring Inclusivity in UK Job Ads</dc:title>
  <dc:creator>Rikianta-Alexandra Rontogianni</dc:creator>
  <cp:lastModifiedBy>Rikianta-Alexandra Rontogianni</cp:lastModifiedBy>
  <cp:revision>4</cp:revision>
  <dcterms:created xsi:type="dcterms:W3CDTF">2023-03-29T12:19:33Z</dcterms:created>
  <dcterms:modified xsi:type="dcterms:W3CDTF">2023-04-04T07:53:42Z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