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DM Sans Medium"/>
      <p:regular r:id="rId20"/>
      <p:bold r:id="rId21"/>
      <p:italic r:id="rId22"/>
      <p:boldItalic r:id="rId23"/>
    </p:embeddedFont>
    <p:embeddedFont>
      <p:font typeface="Roboto"/>
      <p:regular r:id="rId24"/>
      <p:bold r:id="rId25"/>
      <p:italic r:id="rId26"/>
      <p:boldItalic r:id="rId27"/>
    </p:embeddedFont>
    <p:embeddedFont>
      <p:font typeface="Lexend Light"/>
      <p:regular r:id="rId28"/>
      <p:bold r:id="rId29"/>
    </p:embeddedFont>
    <p:embeddedFont>
      <p:font typeface="Lexend"/>
      <p:regular r:id="rId30"/>
      <p:bold r:id="rId31"/>
    </p:embeddedFont>
    <p:embeddedFont>
      <p:font typeface="Merriweather"/>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F779BBE-6210-4A41-8D4A-0FE96A442AA0}">
  <a:tblStyle styleId="{5F779BBE-6210-4A41-8D4A-0FE96A442AA0}"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DMSansMedium-regular.fntdata"/><Relationship Id="rId22" Type="http://schemas.openxmlformats.org/officeDocument/2006/relationships/font" Target="fonts/DMSansMedium-italic.fntdata"/><Relationship Id="rId21" Type="http://schemas.openxmlformats.org/officeDocument/2006/relationships/font" Target="fonts/DMSansMedium-bold.fntdata"/><Relationship Id="rId24" Type="http://schemas.openxmlformats.org/officeDocument/2006/relationships/font" Target="fonts/Roboto-regular.fntdata"/><Relationship Id="rId23" Type="http://schemas.openxmlformats.org/officeDocument/2006/relationships/font" Target="fonts/DMSansMedium-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LexendLight-regular.fnt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exendLight-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exend-bold.fntdata"/><Relationship Id="rId30" Type="http://schemas.openxmlformats.org/officeDocument/2006/relationships/font" Target="fonts/Lexend-regular.fntdata"/><Relationship Id="rId11" Type="http://schemas.openxmlformats.org/officeDocument/2006/relationships/slide" Target="slides/slide5.xml"/><Relationship Id="rId33" Type="http://schemas.openxmlformats.org/officeDocument/2006/relationships/font" Target="fonts/Merriweather-bold.fntdata"/><Relationship Id="rId10" Type="http://schemas.openxmlformats.org/officeDocument/2006/relationships/slide" Target="slides/slide4.xml"/><Relationship Id="rId32" Type="http://schemas.openxmlformats.org/officeDocument/2006/relationships/font" Target="fonts/Merriweather-regular.fntdata"/><Relationship Id="rId13" Type="http://schemas.openxmlformats.org/officeDocument/2006/relationships/slide" Target="slides/slide7.xml"/><Relationship Id="rId35" Type="http://schemas.openxmlformats.org/officeDocument/2006/relationships/font" Target="fonts/Merriweather-boldItalic.fntdata"/><Relationship Id="rId12" Type="http://schemas.openxmlformats.org/officeDocument/2006/relationships/slide" Target="slides/slide6.xml"/><Relationship Id="rId34" Type="http://schemas.openxmlformats.org/officeDocument/2006/relationships/font" Target="fonts/Merriweather-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1700f5a7c5_0_2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1700f5a7c5_0_2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1700f5a7c5_0_2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1700f5a7c5_0_2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1700f5a7c5_0_2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1700f5a7c5_0_2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1700f5a7c5_0_2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1700f5a7c5_0_2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1700f5a7c5_0_2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1700f5a7c5_0_2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1700f5a7c5_0_2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1700f5a7c5_0_2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1700f5a7c5_0_2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1700f5a7c5_0_2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1700f5a7c5_0_2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1700f5a7c5_0_2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1700f5a7c5_0_2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1700f5a7c5_0_2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1700f5a7c5_0_2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1700f5a7c5_0_2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1700f5a7c5_0_2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1700f5a7c5_0_2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1700f5a7c5_0_2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1700f5a7c5_0_2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1700f5a7c5_0_26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1700f5a7c5_0_2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itle slide">
  <p:cSld name="TITLE_1">
    <p:bg>
      <p:bgPr>
        <a:solidFill>
          <a:schemeClr val="dk1"/>
        </a:solidFill>
      </p:bgPr>
    </p:bg>
    <p:spTree>
      <p:nvGrpSpPr>
        <p:cNvPr id="60" name="Shape 60"/>
        <p:cNvGrpSpPr/>
        <p:nvPr/>
      </p:nvGrpSpPr>
      <p:grpSpPr>
        <a:xfrm>
          <a:off x="0" y="0"/>
          <a:ext cx="0" cy="0"/>
          <a:chOff x="0" y="0"/>
          <a:chExt cx="0" cy="0"/>
        </a:xfrm>
      </p:grpSpPr>
      <p:sp>
        <p:nvSpPr>
          <p:cNvPr id="61" name="Google Shape;61;p13"/>
          <p:cNvSpPr txBox="1"/>
          <p:nvPr>
            <p:ph idx="1" type="body"/>
          </p:nvPr>
        </p:nvSpPr>
        <p:spPr>
          <a:xfrm>
            <a:off x="196951" y="4737750"/>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lt1"/>
              </a:buClr>
              <a:buSzPts val="800"/>
              <a:buChar char="●"/>
              <a:defRPr sz="800">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79400" lvl="2" marL="1371600">
              <a:spcBef>
                <a:spcPts val="0"/>
              </a:spcBef>
              <a:spcAft>
                <a:spcPts val="0"/>
              </a:spcAft>
              <a:buClr>
                <a:schemeClr val="lt1"/>
              </a:buClr>
              <a:buSzPts val="800"/>
              <a:buChar char="■"/>
              <a:defRPr sz="800">
                <a:solidFill>
                  <a:schemeClr val="lt1"/>
                </a:solidFill>
              </a:defRPr>
            </a:lvl3pPr>
            <a:lvl4pPr indent="-279400" lvl="3" marL="1828800">
              <a:spcBef>
                <a:spcPts val="0"/>
              </a:spcBef>
              <a:spcAft>
                <a:spcPts val="0"/>
              </a:spcAft>
              <a:buClr>
                <a:schemeClr val="lt1"/>
              </a:buClr>
              <a:buSzPts val="800"/>
              <a:buChar char="●"/>
              <a:defRPr sz="800">
                <a:solidFill>
                  <a:schemeClr val="lt1"/>
                </a:solidFill>
              </a:defRPr>
            </a:lvl4pPr>
            <a:lvl5pPr indent="-279400" lvl="4" marL="2286000">
              <a:spcBef>
                <a:spcPts val="0"/>
              </a:spcBef>
              <a:spcAft>
                <a:spcPts val="0"/>
              </a:spcAft>
              <a:buClr>
                <a:schemeClr val="lt1"/>
              </a:buClr>
              <a:buSzPts val="800"/>
              <a:buChar char="○"/>
              <a:defRPr sz="8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9400" lvl="6" marL="3200400">
              <a:spcBef>
                <a:spcPts val="0"/>
              </a:spcBef>
              <a:spcAft>
                <a:spcPts val="0"/>
              </a:spcAft>
              <a:buClr>
                <a:schemeClr val="lt1"/>
              </a:buClr>
              <a:buSzPts val="800"/>
              <a:buChar char="●"/>
              <a:defRPr sz="800">
                <a:solidFill>
                  <a:schemeClr val="lt1"/>
                </a:solidFill>
              </a:defRPr>
            </a:lvl7pPr>
            <a:lvl8pPr indent="-279400" lvl="7" marL="3657600">
              <a:spcBef>
                <a:spcPts val="0"/>
              </a:spcBef>
              <a:spcAft>
                <a:spcPts val="0"/>
              </a:spcAft>
              <a:buClr>
                <a:schemeClr val="lt1"/>
              </a:buClr>
              <a:buSzPts val="800"/>
              <a:buChar char="○"/>
              <a:defRPr sz="800">
                <a:solidFill>
                  <a:schemeClr val="lt1"/>
                </a:solidFill>
              </a:defRPr>
            </a:lvl8pPr>
            <a:lvl9pPr indent="-279400" lvl="8" marL="4114800">
              <a:spcBef>
                <a:spcPts val="0"/>
              </a:spcBef>
              <a:spcAft>
                <a:spcPts val="0"/>
              </a:spcAft>
              <a:buClr>
                <a:schemeClr val="lt1"/>
              </a:buClr>
              <a:buSzPts val="800"/>
              <a:buChar char="■"/>
              <a:defRPr sz="800">
                <a:solidFill>
                  <a:schemeClr val="lt1"/>
                </a:solidFill>
              </a:defRPr>
            </a:lvl9pPr>
          </a:lstStyle>
          <a:p/>
        </p:txBody>
      </p:sp>
      <p:sp>
        <p:nvSpPr>
          <p:cNvPr id="62" name="Google Shape;62;p13"/>
          <p:cNvSpPr txBox="1"/>
          <p:nvPr>
            <p:ph type="ctrTitle"/>
          </p:nvPr>
        </p:nvSpPr>
        <p:spPr>
          <a:xfrm>
            <a:off x="196950" y="223825"/>
            <a:ext cx="8011800" cy="1877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6750"/>
              <a:buNone/>
              <a:defRPr sz="6750">
                <a:solidFill>
                  <a:schemeClr val="lt1"/>
                </a:solidFill>
              </a:defRPr>
            </a:lvl1pPr>
            <a:lvl2pPr lvl="1">
              <a:spcBef>
                <a:spcPts val="0"/>
              </a:spcBef>
              <a:spcAft>
                <a:spcPts val="0"/>
              </a:spcAft>
              <a:buClr>
                <a:schemeClr val="lt1"/>
              </a:buClr>
              <a:buSzPts val="5200"/>
              <a:buNone/>
              <a:defRPr sz="5200">
                <a:solidFill>
                  <a:schemeClr val="lt1"/>
                </a:solidFill>
              </a:defRPr>
            </a:lvl2pPr>
            <a:lvl3pPr lvl="2">
              <a:spcBef>
                <a:spcPts val="0"/>
              </a:spcBef>
              <a:spcAft>
                <a:spcPts val="0"/>
              </a:spcAft>
              <a:buClr>
                <a:schemeClr val="lt1"/>
              </a:buClr>
              <a:buSzPts val="5200"/>
              <a:buNone/>
              <a:defRPr sz="5200">
                <a:solidFill>
                  <a:schemeClr val="lt1"/>
                </a:solidFill>
              </a:defRPr>
            </a:lvl3pPr>
            <a:lvl4pPr lvl="3">
              <a:spcBef>
                <a:spcPts val="0"/>
              </a:spcBef>
              <a:spcAft>
                <a:spcPts val="0"/>
              </a:spcAft>
              <a:buClr>
                <a:schemeClr val="lt1"/>
              </a:buClr>
              <a:buSzPts val="5200"/>
              <a:buNone/>
              <a:defRPr sz="5200">
                <a:solidFill>
                  <a:schemeClr val="lt1"/>
                </a:solidFill>
              </a:defRPr>
            </a:lvl4pPr>
            <a:lvl5pPr lvl="4">
              <a:spcBef>
                <a:spcPts val="0"/>
              </a:spcBef>
              <a:spcAft>
                <a:spcPts val="0"/>
              </a:spcAft>
              <a:buClr>
                <a:schemeClr val="lt1"/>
              </a:buClr>
              <a:buSzPts val="5200"/>
              <a:buNone/>
              <a:defRPr sz="5200">
                <a:solidFill>
                  <a:schemeClr val="lt1"/>
                </a:solidFill>
              </a:defRPr>
            </a:lvl5pPr>
            <a:lvl6pPr lvl="5">
              <a:spcBef>
                <a:spcPts val="0"/>
              </a:spcBef>
              <a:spcAft>
                <a:spcPts val="0"/>
              </a:spcAft>
              <a:buClr>
                <a:schemeClr val="lt1"/>
              </a:buClr>
              <a:buSzPts val="5200"/>
              <a:buNone/>
              <a:defRPr sz="5200">
                <a:solidFill>
                  <a:schemeClr val="lt1"/>
                </a:solidFill>
              </a:defRPr>
            </a:lvl6pPr>
            <a:lvl7pPr lvl="6">
              <a:spcBef>
                <a:spcPts val="0"/>
              </a:spcBef>
              <a:spcAft>
                <a:spcPts val="0"/>
              </a:spcAft>
              <a:buClr>
                <a:schemeClr val="lt1"/>
              </a:buClr>
              <a:buSzPts val="5200"/>
              <a:buNone/>
              <a:defRPr sz="5200">
                <a:solidFill>
                  <a:schemeClr val="lt1"/>
                </a:solidFill>
              </a:defRPr>
            </a:lvl7pPr>
            <a:lvl8pPr lvl="7">
              <a:spcBef>
                <a:spcPts val="0"/>
              </a:spcBef>
              <a:spcAft>
                <a:spcPts val="0"/>
              </a:spcAft>
              <a:buClr>
                <a:schemeClr val="lt1"/>
              </a:buClr>
              <a:buSzPts val="5200"/>
              <a:buNone/>
              <a:defRPr sz="5200">
                <a:solidFill>
                  <a:schemeClr val="lt1"/>
                </a:solidFill>
              </a:defRPr>
            </a:lvl8pPr>
            <a:lvl9pPr lvl="8">
              <a:spcBef>
                <a:spcPts val="0"/>
              </a:spcBef>
              <a:spcAft>
                <a:spcPts val="0"/>
              </a:spcAft>
              <a:buClr>
                <a:schemeClr val="lt1"/>
              </a:buClr>
              <a:buSzPts val="5200"/>
              <a:buNone/>
              <a:defRPr sz="5200">
                <a:solidFill>
                  <a:schemeClr val="lt1"/>
                </a:solidFill>
              </a:defRPr>
            </a:lvl9pPr>
          </a:lstStyle>
          <a:p/>
        </p:txBody>
      </p:sp>
      <p:sp>
        <p:nvSpPr>
          <p:cNvPr id="63" name="Google Shape;63;p13"/>
          <p:cNvSpPr txBox="1"/>
          <p:nvPr>
            <p:ph idx="2" type="subTitle"/>
          </p:nvPr>
        </p:nvSpPr>
        <p:spPr>
          <a:xfrm>
            <a:off x="196950" y="2171250"/>
            <a:ext cx="3986700" cy="555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50"/>
              <a:buFont typeface="DM Sans Medium"/>
              <a:buNone/>
              <a:defRPr sz="1850">
                <a:solidFill>
                  <a:schemeClr val="lt1"/>
                </a:solidFill>
                <a:latin typeface="DM Sans Medium"/>
                <a:ea typeface="DM Sans Medium"/>
                <a:cs typeface="DM Sans Medium"/>
                <a:sym typeface="DM Sans Medium"/>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p:txBody>
      </p:sp>
      <p:sp>
        <p:nvSpPr>
          <p:cNvPr id="64" name="Google Shape;64;p13"/>
          <p:cNvSpPr/>
          <p:nvPr>
            <p:ph idx="3" type="pic"/>
          </p:nvPr>
        </p:nvSpPr>
        <p:spPr>
          <a:xfrm>
            <a:off x="4437578" y="2171250"/>
            <a:ext cx="4509600" cy="2775600"/>
          </a:xfrm>
          <a:prstGeom prst="round2DiagRect">
            <a:avLst>
              <a:gd fmla="val 16667" name="adj1"/>
              <a:gd fmla="val 0" name="adj2"/>
            </a:avLst>
          </a:prstGeom>
          <a:noFill/>
          <a:ln>
            <a:noFill/>
          </a:ln>
        </p:spPr>
      </p:sp>
      <p:sp>
        <p:nvSpPr>
          <p:cNvPr id="65" name="Google Shape;65;p13"/>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98450" lvl="1" marL="914400" algn="r">
              <a:spcBef>
                <a:spcPts val="0"/>
              </a:spcBef>
              <a:spcAft>
                <a:spcPts val="0"/>
              </a:spcAft>
              <a:buClr>
                <a:schemeClr val="lt1"/>
              </a:buClr>
              <a:buSzPts val="11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olid with header">
  <p:cSld name="CUSTOM">
    <p:spTree>
      <p:nvGrpSpPr>
        <p:cNvPr id="66" name="Shape 66"/>
        <p:cNvGrpSpPr/>
        <p:nvPr/>
      </p:nvGrpSpPr>
      <p:grpSpPr>
        <a:xfrm>
          <a:off x="0" y="0"/>
          <a:ext cx="0" cy="0"/>
          <a:chOff x="0" y="0"/>
          <a:chExt cx="0" cy="0"/>
        </a:xfrm>
      </p:grpSpPr>
      <p:sp>
        <p:nvSpPr>
          <p:cNvPr id="67" name="Google Shape;67;p14"/>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8" name="Google Shape;68;p14"/>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69" name="Google Shape;69;p14"/>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70" name="Google Shape;70;p14"/>
          <p:cNvSpPr txBox="1"/>
          <p:nvPr>
            <p:ph idx="2" type="subTitle"/>
          </p:nvPr>
        </p:nvSpPr>
        <p:spPr>
          <a:xfrm>
            <a:off x="5767125" y="425525"/>
            <a:ext cx="3238500" cy="913200"/>
          </a:xfrm>
          <a:prstGeom prst="rect">
            <a:avLst/>
          </a:prstGeom>
        </p:spPr>
        <p:txBody>
          <a:bodyPr anchorCtr="0" anchor="t" bIns="91425" lIns="91425" spcFirstLastPara="1" rIns="91425" wrap="square" tIns="91425">
            <a:normAutofit/>
          </a:bodyPr>
          <a:lstStyle>
            <a:lvl1pPr lvl="0">
              <a:spcBef>
                <a:spcPts val="0"/>
              </a:spcBef>
              <a:spcAft>
                <a:spcPts val="0"/>
              </a:spcAft>
              <a:buSzPts val="13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1" name="Google Shape;71;p14"/>
          <p:cNvSpPr txBox="1"/>
          <p:nvPr>
            <p:ph type="title"/>
          </p:nvPr>
        </p:nvSpPr>
        <p:spPr>
          <a:xfrm>
            <a:off x="208725" y="344175"/>
            <a:ext cx="5340900" cy="2005200"/>
          </a:xfrm>
          <a:prstGeom prst="rect">
            <a:avLst/>
          </a:prstGeom>
        </p:spPr>
        <p:txBody>
          <a:bodyPr anchorCtr="0" anchor="t"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2" name="Google Shape;72;p14"/>
          <p:cNvSpPr txBox="1"/>
          <p:nvPr>
            <p:ph idx="3"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73" name="Google Shape;73;p14"/>
          <p:cNvSpPr txBox="1"/>
          <p:nvPr>
            <p:ph idx="4"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Tree>
  </p:cSld>
  <p:clrMapOvr>
    <a:masterClrMapping/>
  </p:clrMapOvr>
  <p:extLst>
    <p:ext uri="{DCECCB84-F9BA-43D5-87BE-67443E8EF086}">
      <p15:sldGuideLst>
        <p15:guide id="1" pos="5688">
          <p15:clr>
            <a:srgbClr val="E46962"/>
          </p15:clr>
        </p15:guide>
        <p15:guide id="2" orient="horz" pos="3168">
          <p15:clr>
            <a:srgbClr val="E46962"/>
          </p15:clr>
        </p15:guide>
        <p15:guide id="3" orient="horz" pos="936">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ctrTitle"/>
          </p:nvPr>
        </p:nvSpPr>
        <p:spPr>
          <a:xfrm>
            <a:off x="311700" y="539725"/>
            <a:ext cx="8520600" cy="80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Stock Price Prediction System</a:t>
            </a:r>
            <a:endParaRPr/>
          </a:p>
        </p:txBody>
      </p:sp>
      <p:sp>
        <p:nvSpPr>
          <p:cNvPr id="79" name="Google Shape;79;p15"/>
          <p:cNvSpPr txBox="1"/>
          <p:nvPr>
            <p:ph idx="1" type="subTitle"/>
          </p:nvPr>
        </p:nvSpPr>
        <p:spPr>
          <a:xfrm>
            <a:off x="311700" y="1476385"/>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Leveraging </a:t>
            </a:r>
            <a:r>
              <a:rPr b="1" lang="en"/>
              <a:t>LSTM </a:t>
            </a:r>
            <a:r>
              <a:rPr lang="en"/>
              <a:t>(Long Short Term Memory) Algorithm</a:t>
            </a:r>
            <a:endParaRPr/>
          </a:p>
        </p:txBody>
      </p:sp>
      <p:sp>
        <p:nvSpPr>
          <p:cNvPr id="80" name="Google Shape;80;p15"/>
          <p:cNvSpPr txBox="1"/>
          <p:nvPr/>
        </p:nvSpPr>
        <p:spPr>
          <a:xfrm>
            <a:off x="311700" y="2347025"/>
            <a:ext cx="2317800" cy="7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Presented By:</a:t>
            </a:r>
            <a:endParaRPr sz="1300">
              <a:solidFill>
                <a:schemeClr val="dk2"/>
              </a:solidFill>
              <a:latin typeface="Roboto"/>
              <a:ea typeface="Roboto"/>
              <a:cs typeface="Roboto"/>
              <a:sym typeface="Roboto"/>
            </a:endParaRPr>
          </a:p>
          <a:p>
            <a:pPr indent="0" lvl="0" marL="0" rtl="0" algn="l">
              <a:spcBef>
                <a:spcPts val="0"/>
              </a:spcBef>
              <a:spcAft>
                <a:spcPts val="0"/>
              </a:spcAft>
              <a:buNone/>
            </a:pPr>
            <a:r>
              <a:rPr lang="en" sz="1300">
                <a:solidFill>
                  <a:schemeClr val="dk2"/>
                </a:solidFill>
                <a:latin typeface="Roboto"/>
                <a:ea typeface="Roboto"/>
                <a:cs typeface="Roboto"/>
                <a:sym typeface="Roboto"/>
              </a:rPr>
              <a:t>Aadarsha Upadhyaya</a:t>
            </a:r>
            <a:endParaRPr sz="1300">
              <a:solidFill>
                <a:schemeClr val="dk2"/>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Modeling</a:t>
            </a:r>
            <a:endParaRPr/>
          </a:p>
        </p:txBody>
      </p:sp>
      <p:sp>
        <p:nvSpPr>
          <p:cNvPr id="136" name="Google Shape;136;p24"/>
          <p:cNvSpPr txBox="1"/>
          <p:nvPr>
            <p:ph idx="1" type="body"/>
          </p:nvPr>
        </p:nvSpPr>
        <p:spPr>
          <a:xfrm>
            <a:off x="4644675" y="500925"/>
            <a:ext cx="4240500" cy="4318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a:t>Input Layer: </a:t>
            </a:r>
            <a:r>
              <a:rPr lang="en"/>
              <a:t> The model receives sequences of 30 days' worth of features, including historical prices and technical indicators, with an input shape of (30, 9), where 9 represents the number of features.</a:t>
            </a:r>
            <a:endParaRPr/>
          </a:p>
          <a:p>
            <a:pPr indent="0" lvl="0" marL="0" rtl="0" algn="just">
              <a:spcBef>
                <a:spcPts val="1200"/>
              </a:spcBef>
              <a:spcAft>
                <a:spcPts val="0"/>
              </a:spcAft>
              <a:buNone/>
            </a:pPr>
            <a:r>
              <a:rPr b="1" lang="en"/>
              <a:t>LSTM Layer: </a:t>
            </a:r>
            <a:r>
              <a:rPr lang="en"/>
              <a:t>The model has 3 LSTM layers: the first with 256 units and return_sequences=True, the second with 128 units and return_sequences=True, and the third with 64 units &amp; return_sequences=False for the final output.</a:t>
            </a:r>
            <a:endParaRPr/>
          </a:p>
          <a:p>
            <a:pPr indent="0" lvl="0" marL="0" rtl="0" algn="just">
              <a:spcBef>
                <a:spcPts val="1200"/>
              </a:spcBef>
              <a:spcAft>
                <a:spcPts val="0"/>
              </a:spcAft>
              <a:buNone/>
            </a:pPr>
            <a:r>
              <a:rPr b="1" lang="en"/>
              <a:t>Dense Layers: </a:t>
            </a:r>
            <a:r>
              <a:rPr lang="en"/>
              <a:t>The model includes two Dense layers: the first with 128 units and ReLU activation, and the second with 64 units and ReLU activation, refining features for the final stock price prediction.</a:t>
            </a:r>
            <a:endParaRPr/>
          </a:p>
          <a:p>
            <a:pPr indent="0" lvl="0" marL="0" rtl="0" algn="just">
              <a:spcBef>
                <a:spcPts val="1200"/>
              </a:spcBef>
              <a:spcAft>
                <a:spcPts val="1200"/>
              </a:spcAft>
              <a:buNone/>
            </a:pPr>
            <a:r>
              <a:rPr b="1" lang="en"/>
              <a:t>Output Layer: </a:t>
            </a:r>
            <a:r>
              <a:rPr lang="en"/>
              <a:t>The final Dense layer outputs the predicted stock price for the next day, with a tanh activation function applied to scale the predictions.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Optimization</a:t>
            </a:r>
            <a:endParaRPr/>
          </a:p>
        </p:txBody>
      </p:sp>
      <p:sp>
        <p:nvSpPr>
          <p:cNvPr id="142" name="Google Shape;142;p2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Overview: </a:t>
            </a:r>
            <a:r>
              <a:rPr lang="en"/>
              <a:t>The Adam Optimizer was employed to minimize the loss function during the </a:t>
            </a:r>
            <a:r>
              <a:rPr lang="en"/>
              <a:t>training.</a:t>
            </a:r>
            <a:endParaRPr/>
          </a:p>
          <a:p>
            <a:pPr indent="0" lvl="0" marL="0" rtl="0" algn="l">
              <a:spcBef>
                <a:spcPts val="1200"/>
              </a:spcBef>
              <a:spcAft>
                <a:spcPts val="0"/>
              </a:spcAft>
              <a:buNone/>
            </a:pPr>
            <a:r>
              <a:rPr b="1" lang="en"/>
              <a:t>Why Adam Optimizer?</a:t>
            </a:r>
            <a:endParaRPr b="1"/>
          </a:p>
          <a:p>
            <a:pPr indent="-311150" lvl="0" marL="457200" rtl="0" algn="l">
              <a:spcBef>
                <a:spcPts val="1200"/>
              </a:spcBef>
              <a:spcAft>
                <a:spcPts val="0"/>
              </a:spcAft>
              <a:buSzPts val="1300"/>
              <a:buChar char="-"/>
            </a:pPr>
            <a:r>
              <a:rPr b="1" lang="en"/>
              <a:t>Adaptive Learning Rate:</a:t>
            </a:r>
            <a:endParaRPr b="1"/>
          </a:p>
          <a:p>
            <a:pPr indent="0" lvl="0" marL="457200" rtl="0" algn="l">
              <a:spcBef>
                <a:spcPts val="1200"/>
              </a:spcBef>
              <a:spcAft>
                <a:spcPts val="0"/>
              </a:spcAft>
              <a:buNone/>
            </a:pPr>
            <a:r>
              <a:rPr lang="en"/>
              <a:t>Adjusts the learning rate dynamically, improving</a:t>
            </a:r>
            <a:endParaRPr/>
          </a:p>
          <a:p>
            <a:pPr indent="0" lvl="0" marL="457200" rtl="0" algn="l">
              <a:spcBef>
                <a:spcPts val="1200"/>
              </a:spcBef>
              <a:spcAft>
                <a:spcPts val="0"/>
              </a:spcAft>
              <a:buNone/>
            </a:pPr>
            <a:r>
              <a:rPr lang="en"/>
              <a:t>convergence efficiency.</a:t>
            </a:r>
            <a:endParaRPr/>
          </a:p>
          <a:p>
            <a:pPr indent="-311150" lvl="0" marL="457200" rtl="0" algn="l">
              <a:spcBef>
                <a:spcPts val="1200"/>
              </a:spcBef>
              <a:spcAft>
                <a:spcPts val="0"/>
              </a:spcAft>
              <a:buSzPts val="1300"/>
              <a:buChar char="-"/>
            </a:pPr>
            <a:r>
              <a:rPr b="1" lang="en"/>
              <a:t>Ideal for LSTM Networks:</a:t>
            </a:r>
            <a:endParaRPr b="1"/>
          </a:p>
          <a:p>
            <a:pPr indent="0" lvl="0" marL="457200" rtl="0" algn="l">
              <a:spcBef>
                <a:spcPts val="1200"/>
              </a:spcBef>
              <a:spcAft>
                <a:spcPts val="1200"/>
              </a:spcAft>
              <a:buNone/>
            </a:pPr>
            <a:r>
              <a:rPr lang="en"/>
              <a:t>Adam optimizer’s capabilities in managing learning rates and gradients make it particularly effective for training deep learning models like Long Short-Term Memory (LSTM) Networks.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graphicFrame>
        <p:nvGraphicFramePr>
          <p:cNvPr id="148" name="Google Shape;148;p26"/>
          <p:cNvGraphicFramePr/>
          <p:nvPr/>
        </p:nvGraphicFramePr>
        <p:xfrm>
          <a:off x="4772725" y="1014800"/>
          <a:ext cx="3000000" cy="3000000"/>
        </p:xfrm>
        <a:graphic>
          <a:graphicData uri="http://schemas.openxmlformats.org/drawingml/2006/table">
            <a:tbl>
              <a:tblPr>
                <a:noFill/>
                <a:tableStyleId>{5F779BBE-6210-4A41-8D4A-0FE96A442AA0}</a:tableStyleId>
              </a:tblPr>
              <a:tblGrid>
                <a:gridCol w="2083275"/>
                <a:gridCol w="2083275"/>
              </a:tblGrid>
              <a:tr h="2886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Actual Price</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Predicted Price (Model)</a:t>
                      </a:r>
                      <a:endParaRPr b="1" sz="1200">
                        <a:latin typeface="Times New Roman"/>
                        <a:ea typeface="Times New Roman"/>
                        <a:cs typeface="Times New Roman"/>
                        <a:sym typeface="Times New Roman"/>
                      </a:endParaRPr>
                    </a:p>
                  </a:txBody>
                  <a:tcPr marT="63500" marB="63500" marR="63500" marL="63500"/>
                </a:tc>
              </a:tr>
              <a:tr h="2886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295.0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316.98</a:t>
                      </a:r>
                      <a:endParaRPr sz="1200">
                        <a:latin typeface="Times New Roman"/>
                        <a:ea typeface="Times New Roman"/>
                        <a:cs typeface="Times New Roman"/>
                        <a:sym typeface="Times New Roman"/>
                      </a:endParaRPr>
                    </a:p>
                  </a:txBody>
                  <a:tcPr marT="63500" marB="63500" marR="63500" marL="63500"/>
                </a:tc>
              </a:tr>
              <a:tr h="2886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302.0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335.95</a:t>
                      </a:r>
                      <a:endParaRPr sz="1200">
                        <a:latin typeface="Times New Roman"/>
                        <a:ea typeface="Times New Roman"/>
                        <a:cs typeface="Times New Roman"/>
                        <a:sym typeface="Times New Roman"/>
                      </a:endParaRPr>
                    </a:p>
                  </a:txBody>
                  <a:tcPr marT="63500" marB="63500" marR="63500" marL="63500"/>
                </a:tc>
              </a:tr>
              <a:tr h="2886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297.0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313.79</a:t>
                      </a:r>
                      <a:endParaRPr sz="1200">
                        <a:latin typeface="Times New Roman"/>
                        <a:ea typeface="Times New Roman"/>
                        <a:cs typeface="Times New Roman"/>
                        <a:sym typeface="Times New Roman"/>
                      </a:endParaRPr>
                    </a:p>
                  </a:txBody>
                  <a:tcPr marT="63500" marB="63500" marR="63500" marL="63500"/>
                </a:tc>
              </a:tr>
              <a:tr h="2886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297.3</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294.58</a:t>
                      </a:r>
                      <a:endParaRPr sz="1200">
                        <a:latin typeface="Times New Roman"/>
                        <a:ea typeface="Times New Roman"/>
                        <a:cs typeface="Times New Roman"/>
                        <a:sym typeface="Times New Roman"/>
                      </a:endParaRPr>
                    </a:p>
                  </a:txBody>
                  <a:tcPr marT="63500" marB="63500" marR="63500" marL="63500"/>
                </a:tc>
              </a:tr>
              <a:tr h="2886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298.0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288.08</a:t>
                      </a:r>
                      <a:endParaRPr sz="1200">
                        <a:latin typeface="Times New Roman"/>
                        <a:ea typeface="Times New Roman"/>
                        <a:cs typeface="Times New Roman"/>
                        <a:sym typeface="Times New Roman"/>
                      </a:endParaRPr>
                    </a:p>
                  </a:txBody>
                  <a:tcPr marT="63500" marB="63500" marR="63500" marL="63500"/>
                </a:tc>
              </a:tr>
              <a:tr h="2886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303.0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287.82</a:t>
                      </a:r>
                      <a:endParaRPr sz="1200">
                        <a:latin typeface="Times New Roman"/>
                        <a:ea typeface="Times New Roman"/>
                        <a:cs typeface="Times New Roman"/>
                        <a:sym typeface="Times New Roman"/>
                      </a:endParaRPr>
                    </a:p>
                  </a:txBody>
                  <a:tcPr marT="63500" marB="63500" marR="63500" marL="63500"/>
                </a:tc>
              </a:tr>
              <a:tr h="2886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300.0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289.8</a:t>
                      </a:r>
                      <a:endParaRPr sz="1200">
                        <a:latin typeface="Times New Roman"/>
                        <a:ea typeface="Times New Roman"/>
                        <a:cs typeface="Times New Roman"/>
                        <a:sym typeface="Times New Roman"/>
                      </a:endParaRPr>
                    </a:p>
                  </a:txBody>
                  <a:tcPr marT="63500" marB="63500" marR="63500" marL="63500"/>
                </a:tc>
              </a:tr>
              <a:tr h="2886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298.8</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293.48</a:t>
                      </a:r>
                      <a:endParaRPr sz="1200">
                        <a:latin typeface="Times New Roman"/>
                        <a:ea typeface="Times New Roman"/>
                        <a:cs typeface="Times New Roman"/>
                        <a:sym typeface="Times New Roman"/>
                      </a:endParaRPr>
                    </a:p>
                  </a:txBody>
                  <a:tcPr marT="63500" marB="63500" marR="63500" marL="63500"/>
                </a:tc>
              </a:tr>
              <a:tr h="2886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311.9</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295.96</a:t>
                      </a:r>
                      <a:endParaRPr sz="1200">
                        <a:latin typeface="Times New Roman"/>
                        <a:ea typeface="Times New Roman"/>
                        <a:cs typeface="Times New Roman"/>
                        <a:sym typeface="Times New Roman"/>
                      </a:endParaRPr>
                    </a:p>
                  </a:txBody>
                  <a:tcPr marT="63500" marB="63500" marR="63500" marL="63500"/>
                </a:tc>
              </a:tr>
              <a:tr h="2886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216.5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295.95</a:t>
                      </a:r>
                      <a:endParaRPr sz="1200">
                        <a:latin typeface="Times New Roman"/>
                        <a:ea typeface="Times New Roman"/>
                        <a:cs typeface="Times New Roman"/>
                        <a:sym typeface="Times New Roman"/>
                      </a:endParaRPr>
                    </a:p>
                  </a:txBody>
                  <a:tcPr marT="63500" marB="63500" marR="63500" marL="63500"/>
                </a:tc>
              </a:tr>
            </a:tbl>
          </a:graphicData>
        </a:graphic>
      </p:graphicFrame>
      <p:sp>
        <p:nvSpPr>
          <p:cNvPr id="149" name="Google Shape;149;p26"/>
          <p:cNvSpPr txBox="1"/>
          <p:nvPr/>
        </p:nvSpPr>
        <p:spPr>
          <a:xfrm>
            <a:off x="5256650" y="369625"/>
            <a:ext cx="3326700" cy="8442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i="1" lang="en" sz="1200">
                <a:latin typeface="Times New Roman"/>
                <a:ea typeface="Times New Roman"/>
                <a:cs typeface="Times New Roman"/>
                <a:sym typeface="Times New Roman"/>
              </a:rPr>
              <a:t>Table : </a:t>
            </a:r>
            <a:r>
              <a:rPr i="1" lang="en" sz="1200">
                <a:latin typeface="Times New Roman"/>
                <a:ea typeface="Times New Roman"/>
                <a:cs typeface="Times New Roman"/>
                <a:sym typeface="Times New Roman"/>
              </a:rPr>
              <a:t>Actual vs. Predicted Comparison Table</a:t>
            </a:r>
            <a:endParaRPr sz="12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&amp; Summary</a:t>
            </a:r>
            <a:endParaRPr/>
          </a:p>
        </p:txBody>
      </p:sp>
      <p:sp>
        <p:nvSpPr>
          <p:cNvPr id="155" name="Google Shape;155;p27"/>
          <p:cNvSpPr txBox="1"/>
          <p:nvPr>
            <p:ph idx="1" type="body"/>
          </p:nvPr>
        </p:nvSpPr>
        <p:spPr>
          <a:xfrm>
            <a:off x="4572000" y="500925"/>
            <a:ext cx="4239000" cy="43896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b="1" lang="en"/>
              <a:t>Prediction Accuracy:</a:t>
            </a:r>
            <a:endParaRPr b="1"/>
          </a:p>
          <a:p>
            <a:pPr indent="0" lvl="0" marL="457200" rtl="0" algn="l">
              <a:spcBef>
                <a:spcPts val="1200"/>
              </a:spcBef>
              <a:spcAft>
                <a:spcPts val="0"/>
              </a:spcAft>
              <a:buNone/>
            </a:pPr>
            <a:r>
              <a:rPr lang="en"/>
              <a:t>The LSTM model demonstrated decent accuracy in predicting stock prices.</a:t>
            </a:r>
            <a:endParaRPr/>
          </a:p>
          <a:p>
            <a:pPr indent="-311150" lvl="0" marL="457200" rtl="0" algn="l">
              <a:spcBef>
                <a:spcPts val="1200"/>
              </a:spcBef>
              <a:spcAft>
                <a:spcPts val="0"/>
              </a:spcAft>
              <a:buSzPts val="1300"/>
              <a:buChar char="-"/>
            </a:pPr>
            <a:r>
              <a:rPr b="1" lang="en"/>
              <a:t>Performance Metrics:</a:t>
            </a:r>
            <a:endParaRPr b="1"/>
          </a:p>
          <a:p>
            <a:pPr indent="0" lvl="0" marL="457200" rtl="0" algn="l">
              <a:spcBef>
                <a:spcPts val="1200"/>
              </a:spcBef>
              <a:spcAft>
                <a:spcPts val="0"/>
              </a:spcAft>
              <a:buNone/>
            </a:pPr>
            <a:r>
              <a:rPr lang="en"/>
              <a:t>Mean Absolute Error (</a:t>
            </a:r>
            <a:r>
              <a:rPr b="1" lang="en"/>
              <a:t>MAE</a:t>
            </a:r>
            <a:r>
              <a:rPr lang="en"/>
              <a:t>): 0.00895</a:t>
            </a:r>
            <a:endParaRPr/>
          </a:p>
          <a:p>
            <a:pPr indent="0" lvl="0" marL="457200" rtl="0" algn="l">
              <a:spcBef>
                <a:spcPts val="1200"/>
              </a:spcBef>
              <a:spcAft>
                <a:spcPts val="0"/>
              </a:spcAft>
              <a:buNone/>
            </a:pPr>
            <a:r>
              <a:rPr lang="en"/>
              <a:t>Mean Squared Error (</a:t>
            </a:r>
            <a:r>
              <a:rPr b="1" lang="en"/>
              <a:t>MSE</a:t>
            </a:r>
            <a:r>
              <a:rPr lang="en"/>
              <a:t>): 0.00014</a:t>
            </a:r>
            <a:endParaRPr/>
          </a:p>
          <a:p>
            <a:pPr indent="0" lvl="0" marL="457200" rtl="0" algn="l">
              <a:spcBef>
                <a:spcPts val="1200"/>
              </a:spcBef>
              <a:spcAft>
                <a:spcPts val="0"/>
              </a:spcAft>
              <a:buNone/>
            </a:pPr>
            <a:r>
              <a:rPr lang="en"/>
              <a:t>Root Mean Squared Error (</a:t>
            </a:r>
            <a:r>
              <a:rPr b="1" lang="en"/>
              <a:t>RMSE</a:t>
            </a:r>
            <a:r>
              <a:rPr lang="en"/>
              <a:t>): 0.01190</a:t>
            </a:r>
            <a:endParaRPr/>
          </a:p>
          <a:p>
            <a:pPr indent="-311150" lvl="0" marL="457200" rtl="0" algn="l">
              <a:spcBef>
                <a:spcPts val="1200"/>
              </a:spcBef>
              <a:spcAft>
                <a:spcPts val="0"/>
              </a:spcAft>
              <a:buSzPts val="1300"/>
              <a:buChar char="-"/>
            </a:pPr>
            <a:r>
              <a:rPr b="1" lang="en"/>
              <a:t>R2 Score:</a:t>
            </a:r>
            <a:endParaRPr b="1"/>
          </a:p>
          <a:p>
            <a:pPr indent="0" lvl="0" marL="457200" rtl="0" algn="l">
              <a:spcBef>
                <a:spcPts val="1200"/>
              </a:spcBef>
              <a:spcAft>
                <a:spcPts val="0"/>
              </a:spcAft>
              <a:buNone/>
            </a:pPr>
            <a:r>
              <a:rPr lang="en"/>
              <a:t>The R2 score of 0.9727 was achieved indicating the model explained 97.27% of the variance in the data.</a:t>
            </a:r>
            <a:endParaRPr/>
          </a:p>
          <a:p>
            <a:pPr indent="-311150" lvl="0" marL="457200" rtl="0" algn="l">
              <a:spcBef>
                <a:spcPts val="1200"/>
              </a:spcBef>
              <a:spcAft>
                <a:spcPts val="0"/>
              </a:spcAft>
              <a:buSzPts val="1300"/>
              <a:buChar char="-"/>
            </a:pPr>
            <a:r>
              <a:rPr b="1" lang="en"/>
              <a:t>Conclusion:</a:t>
            </a:r>
            <a:endParaRPr b="1"/>
          </a:p>
          <a:p>
            <a:pPr indent="0" lvl="0" marL="457200" rtl="0" algn="l">
              <a:spcBef>
                <a:spcPts val="1200"/>
              </a:spcBef>
              <a:spcAft>
                <a:spcPts val="1200"/>
              </a:spcAft>
              <a:buNone/>
            </a:pPr>
            <a:r>
              <a:rPr lang="en"/>
              <a:t>The model successfully learned the temporal dependencies in the stock market data, resulting in reliable predictions.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25" y="500925"/>
            <a:ext cx="3706500" cy="87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86" name="Google Shape;86;p16"/>
          <p:cNvSpPr txBox="1"/>
          <p:nvPr>
            <p:ph idx="1" type="body"/>
          </p:nvPr>
        </p:nvSpPr>
        <p:spPr>
          <a:xfrm>
            <a:off x="4648200" y="374775"/>
            <a:ext cx="4162200" cy="46377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AutoNum type="arabicPeriod"/>
            </a:pPr>
            <a:r>
              <a:rPr b="1" lang="en"/>
              <a:t>Solves Vanishing Gradient Problem:</a:t>
            </a:r>
            <a:endParaRPr b="1"/>
          </a:p>
          <a:p>
            <a:pPr indent="0" lvl="0" marL="457200" rtl="0" algn="just">
              <a:spcBef>
                <a:spcPts val="1200"/>
              </a:spcBef>
              <a:spcAft>
                <a:spcPts val="0"/>
              </a:spcAft>
              <a:buNone/>
            </a:pPr>
            <a:r>
              <a:rPr lang="en"/>
              <a:t>It overcomes the issue in traditional RNNs where information gets “forgotten” over time.</a:t>
            </a:r>
            <a:endParaRPr/>
          </a:p>
          <a:p>
            <a:pPr indent="-311150" lvl="0" marL="457200" rtl="0" algn="just">
              <a:spcBef>
                <a:spcPts val="1200"/>
              </a:spcBef>
              <a:spcAft>
                <a:spcPts val="0"/>
              </a:spcAft>
              <a:buSzPts val="1300"/>
              <a:buAutoNum type="arabicPeriod"/>
            </a:pPr>
            <a:r>
              <a:rPr b="1" lang="en"/>
              <a:t>Memory Cells:</a:t>
            </a:r>
            <a:endParaRPr b="1"/>
          </a:p>
          <a:p>
            <a:pPr indent="0" lvl="0" marL="457200" rtl="0" algn="just">
              <a:spcBef>
                <a:spcPts val="1200"/>
              </a:spcBef>
              <a:spcAft>
                <a:spcPts val="0"/>
              </a:spcAft>
              <a:buNone/>
            </a:pPr>
            <a:r>
              <a:rPr lang="en"/>
              <a:t>It uses memory cells to store information for long durations, allowing the model to remember important patterns.</a:t>
            </a:r>
            <a:endParaRPr/>
          </a:p>
          <a:p>
            <a:pPr indent="-311150" lvl="0" marL="457200" rtl="0" algn="just">
              <a:spcBef>
                <a:spcPts val="1200"/>
              </a:spcBef>
              <a:spcAft>
                <a:spcPts val="0"/>
              </a:spcAft>
              <a:buSzPts val="1300"/>
              <a:buAutoNum type="arabicPeriod"/>
            </a:pPr>
            <a:r>
              <a:rPr b="1" lang="en"/>
              <a:t>Gates Mechanism:</a:t>
            </a:r>
            <a:endParaRPr b="1"/>
          </a:p>
          <a:p>
            <a:pPr indent="0" lvl="0" marL="457200" rtl="0" algn="just">
              <a:spcBef>
                <a:spcPts val="1200"/>
              </a:spcBef>
              <a:spcAft>
                <a:spcPts val="0"/>
              </a:spcAft>
              <a:buNone/>
            </a:pPr>
            <a:r>
              <a:rPr lang="en"/>
              <a:t>LSTMs use three types of gates – input, forget, and output gates – to control the flow of information.</a:t>
            </a:r>
            <a:endParaRPr/>
          </a:p>
          <a:p>
            <a:pPr indent="-311150" lvl="0" marL="457200" rtl="0" algn="just">
              <a:spcBef>
                <a:spcPts val="1200"/>
              </a:spcBef>
              <a:spcAft>
                <a:spcPts val="0"/>
              </a:spcAft>
              <a:buSzPts val="1300"/>
              <a:buAutoNum type="arabicPeriod"/>
            </a:pPr>
            <a:r>
              <a:rPr b="1" lang="en"/>
              <a:t>Applications:</a:t>
            </a:r>
            <a:endParaRPr b="1"/>
          </a:p>
          <a:p>
            <a:pPr indent="0" lvl="0" marL="457200" rtl="0" algn="just">
              <a:spcBef>
                <a:spcPts val="1200"/>
              </a:spcBef>
              <a:spcAft>
                <a:spcPts val="1200"/>
              </a:spcAft>
              <a:buNone/>
            </a:pPr>
            <a:r>
              <a:rPr lang="en"/>
              <a:t>It is effective in tasks like language modeling, time series </a:t>
            </a:r>
            <a:r>
              <a:rPr lang="en"/>
              <a:t>forecasting</a:t>
            </a:r>
            <a:r>
              <a:rPr lang="en"/>
              <a:t>, speech recognition, and more</a:t>
            </a:r>
            <a:endParaRPr/>
          </a:p>
        </p:txBody>
      </p:sp>
      <p:sp>
        <p:nvSpPr>
          <p:cNvPr id="87" name="Google Shape;87;p16"/>
          <p:cNvSpPr txBox="1"/>
          <p:nvPr/>
        </p:nvSpPr>
        <p:spPr>
          <a:xfrm>
            <a:off x="412750" y="1301750"/>
            <a:ext cx="3450300" cy="305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1300">
                <a:solidFill>
                  <a:schemeClr val="lt1"/>
                </a:solidFill>
                <a:latin typeface="Roboto"/>
                <a:ea typeface="Roboto"/>
                <a:cs typeface="Roboto"/>
                <a:sym typeface="Roboto"/>
              </a:rPr>
              <a:t>LSTM which stands for Long Short Term Memory, is a type of specialized Recurrent Neural Network (RNN) designed to handle long-term dependencies in sequential data and is aimed at mitigating the vanishing gradient problem commonly encountered by the traditional RNNs.</a:t>
            </a:r>
            <a:endParaRPr i="1" sz="1300">
              <a:solidFill>
                <a:schemeClr val="lt1"/>
              </a:solidFill>
              <a:latin typeface="Roboto"/>
              <a:ea typeface="Roboto"/>
              <a:cs typeface="Roboto"/>
              <a:sym typeface="Roboto"/>
            </a:endParaRPr>
          </a:p>
          <a:p>
            <a:pPr indent="0" lvl="0" marL="457200" rtl="0" algn="r">
              <a:lnSpc>
                <a:spcPct val="115000"/>
              </a:lnSpc>
              <a:spcBef>
                <a:spcPts val="0"/>
              </a:spcBef>
              <a:spcAft>
                <a:spcPts val="0"/>
              </a:spcAft>
              <a:buNone/>
            </a:pPr>
            <a:r>
              <a:rPr lang="en" sz="1300">
                <a:solidFill>
                  <a:schemeClr val="lt1"/>
                </a:solidFill>
                <a:latin typeface="Roboto"/>
                <a:ea typeface="Roboto"/>
                <a:cs typeface="Roboto"/>
                <a:sym typeface="Roboto"/>
              </a:rPr>
              <a:t>-</a:t>
            </a:r>
            <a:r>
              <a:rPr b="1" lang="en" sz="1300">
                <a:solidFill>
                  <a:schemeClr val="lt1"/>
                </a:solidFill>
                <a:latin typeface="Roboto"/>
                <a:ea typeface="Roboto"/>
                <a:cs typeface="Roboto"/>
                <a:sym typeface="Roboto"/>
              </a:rPr>
              <a:t>Wikipedia</a:t>
            </a:r>
            <a:endParaRPr b="1" sz="1300">
              <a:solidFill>
                <a:schemeClr val="lt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in Traditional RNNs</a:t>
            </a:r>
            <a:endParaRPr/>
          </a:p>
        </p:txBody>
      </p:sp>
      <p:sp>
        <p:nvSpPr>
          <p:cNvPr id="93" name="Google Shape;93;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a:t>Vanishing Gradient Problem</a:t>
            </a:r>
            <a:endParaRPr b="1"/>
          </a:p>
          <a:p>
            <a:pPr indent="0" lvl="0" marL="0" rtl="0" algn="just">
              <a:spcBef>
                <a:spcPts val="1200"/>
              </a:spcBef>
              <a:spcAft>
                <a:spcPts val="0"/>
              </a:spcAft>
              <a:buNone/>
            </a:pPr>
            <a:r>
              <a:rPr lang="en"/>
              <a:t>During training, gradients (used to update weights) shrink exponentially as they are back-propagated through time, making it harder for the model to learn long-term dependendencies.</a:t>
            </a:r>
            <a:endParaRPr/>
          </a:p>
          <a:p>
            <a:pPr indent="0" lvl="0" marL="0" rtl="0" algn="just">
              <a:spcBef>
                <a:spcPts val="1200"/>
              </a:spcBef>
              <a:spcAft>
                <a:spcPts val="0"/>
              </a:spcAft>
              <a:buNone/>
            </a:pPr>
            <a:r>
              <a:t/>
            </a:r>
            <a:endParaRPr/>
          </a:p>
          <a:p>
            <a:pPr indent="0" lvl="0" marL="0" rtl="0" algn="just">
              <a:spcBef>
                <a:spcPts val="1200"/>
              </a:spcBef>
              <a:spcAft>
                <a:spcPts val="0"/>
              </a:spcAft>
              <a:buNone/>
            </a:pPr>
            <a:r>
              <a:rPr lang="en"/>
              <a:t>For example:</a:t>
            </a:r>
            <a:endParaRPr/>
          </a:p>
          <a:p>
            <a:pPr indent="0" lvl="0" marL="0" rtl="0" algn="just">
              <a:spcBef>
                <a:spcPts val="1200"/>
              </a:spcBef>
              <a:spcAft>
                <a:spcPts val="1200"/>
              </a:spcAft>
              <a:buNone/>
            </a:pPr>
            <a:r>
              <a:rPr lang="en"/>
              <a:t>In a sentence, if you try to predict a word based on words that are far apart (e.g., “</a:t>
            </a:r>
            <a:r>
              <a:rPr b="1" lang="en"/>
              <a:t>The cat sat on the mat</a:t>
            </a:r>
            <a:r>
              <a:rPr lang="en"/>
              <a:t>”), the model struggles to remember “</a:t>
            </a:r>
            <a:r>
              <a:rPr b="1" lang="en"/>
              <a:t>The</a:t>
            </a:r>
            <a:r>
              <a:rPr lang="en"/>
              <a:t>” when predicting “</a:t>
            </a:r>
            <a:r>
              <a:rPr b="1" lang="en"/>
              <a:t>mat</a:t>
            </a:r>
            <a:r>
              <a:rPr lang="en"/>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in Traditional RNNs</a:t>
            </a:r>
            <a:endParaRPr/>
          </a:p>
          <a:p>
            <a:pPr indent="0" lvl="0" marL="0" rtl="0" algn="l">
              <a:spcBef>
                <a:spcPts val="0"/>
              </a:spcBef>
              <a:spcAft>
                <a:spcPts val="0"/>
              </a:spcAft>
              <a:buNone/>
            </a:pPr>
            <a:r>
              <a:t/>
            </a:r>
            <a:endParaRPr/>
          </a:p>
        </p:txBody>
      </p:sp>
      <p:sp>
        <p:nvSpPr>
          <p:cNvPr id="99" name="Google Shape;99;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a:t>Exploding Gradient Problem</a:t>
            </a:r>
            <a:endParaRPr b="1"/>
          </a:p>
          <a:p>
            <a:pPr indent="0" lvl="0" marL="0" rtl="0" algn="just">
              <a:spcBef>
                <a:spcPts val="1200"/>
              </a:spcBef>
              <a:spcAft>
                <a:spcPts val="0"/>
              </a:spcAft>
              <a:buNone/>
            </a:pPr>
            <a:r>
              <a:rPr lang="en"/>
              <a:t>Sometimes, gradients grow too large during backpropagation, leading to unstable training where the model’s weights become excessively large and cause errors.</a:t>
            </a:r>
            <a:endParaRPr/>
          </a:p>
          <a:p>
            <a:pPr indent="0" lvl="0" marL="0" rtl="0" algn="just">
              <a:spcBef>
                <a:spcPts val="1200"/>
              </a:spcBef>
              <a:spcAft>
                <a:spcPts val="0"/>
              </a:spcAft>
              <a:buNone/>
            </a:pPr>
            <a:r>
              <a:t/>
            </a:r>
            <a:endParaRPr/>
          </a:p>
          <a:p>
            <a:pPr indent="0" lvl="0" marL="0" rtl="0" algn="just">
              <a:spcBef>
                <a:spcPts val="1200"/>
              </a:spcBef>
              <a:spcAft>
                <a:spcPts val="0"/>
              </a:spcAft>
              <a:buNone/>
            </a:pPr>
            <a:r>
              <a:rPr lang="en"/>
              <a:t>For Example:</a:t>
            </a:r>
            <a:endParaRPr/>
          </a:p>
          <a:p>
            <a:pPr indent="0" lvl="0" marL="0" rtl="0" algn="just">
              <a:spcBef>
                <a:spcPts val="1200"/>
              </a:spcBef>
              <a:spcAft>
                <a:spcPts val="1200"/>
              </a:spcAft>
              <a:buNone/>
            </a:pPr>
            <a:r>
              <a:rPr lang="en"/>
              <a:t>If the model tries to predict a sequence of events (like stock price), large gradients could cause sudden jumps in predictions, making the model unstable and unreliable.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in Traditional RNNs</a:t>
            </a:r>
            <a:endParaRPr/>
          </a:p>
          <a:p>
            <a:pPr indent="0" lvl="0" marL="0" rtl="0" algn="l">
              <a:spcBef>
                <a:spcPts val="0"/>
              </a:spcBef>
              <a:spcAft>
                <a:spcPts val="0"/>
              </a:spcAft>
              <a:buNone/>
            </a:pPr>
            <a:r>
              <a:t/>
            </a:r>
            <a:endParaRPr/>
          </a:p>
        </p:txBody>
      </p:sp>
      <p:sp>
        <p:nvSpPr>
          <p:cNvPr id="105" name="Google Shape;105;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a:t>Short Term Memory</a:t>
            </a:r>
            <a:endParaRPr b="1"/>
          </a:p>
          <a:p>
            <a:pPr indent="0" lvl="0" marL="0" rtl="0" algn="just">
              <a:spcBef>
                <a:spcPts val="1200"/>
              </a:spcBef>
              <a:spcAft>
                <a:spcPts val="0"/>
              </a:spcAft>
              <a:buNone/>
            </a:pPr>
            <a:r>
              <a:rPr lang="en"/>
              <a:t>Traditional RNNs are better at learning short-term dependencies but fail to retain information over long sequences, which limits their performance in tasks like text generation or machine translation.</a:t>
            </a:r>
            <a:endParaRPr/>
          </a:p>
          <a:p>
            <a:pPr indent="0" lvl="0" marL="0" rtl="0" algn="just">
              <a:spcBef>
                <a:spcPts val="1200"/>
              </a:spcBef>
              <a:spcAft>
                <a:spcPts val="0"/>
              </a:spcAft>
              <a:buNone/>
            </a:pPr>
            <a:r>
              <a:t/>
            </a:r>
            <a:endParaRPr/>
          </a:p>
          <a:p>
            <a:pPr indent="0" lvl="0" marL="0" rtl="0" algn="just">
              <a:spcBef>
                <a:spcPts val="1200"/>
              </a:spcBef>
              <a:spcAft>
                <a:spcPts val="0"/>
              </a:spcAft>
              <a:buNone/>
            </a:pPr>
            <a:r>
              <a:rPr lang="en"/>
              <a:t>For example:</a:t>
            </a:r>
            <a:endParaRPr/>
          </a:p>
          <a:p>
            <a:pPr indent="0" lvl="0" marL="0" rtl="0" algn="just">
              <a:spcBef>
                <a:spcPts val="1200"/>
              </a:spcBef>
              <a:spcAft>
                <a:spcPts val="1200"/>
              </a:spcAft>
              <a:buNone/>
            </a:pPr>
            <a:r>
              <a:rPr lang="en"/>
              <a:t>An RNN trained to predict the next word in a sentence might forget the context of the entire sentence and focus only on the most recent word.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Architecture of LSTM</a:t>
            </a:r>
            <a:endParaRPr/>
          </a:p>
        </p:txBody>
      </p:sp>
      <p:pic>
        <p:nvPicPr>
          <p:cNvPr id="111" name="Google Shape;111;p20"/>
          <p:cNvPicPr preferRelativeResize="0"/>
          <p:nvPr/>
        </p:nvPicPr>
        <p:blipFill>
          <a:blip r:embed="rId3">
            <a:alphaModFix/>
          </a:blip>
          <a:stretch>
            <a:fillRect/>
          </a:stretch>
        </p:blipFill>
        <p:spPr>
          <a:xfrm>
            <a:off x="1394726" y="1360750"/>
            <a:ext cx="6354550" cy="3637875"/>
          </a:xfrm>
          <a:prstGeom prst="rect">
            <a:avLst/>
          </a:prstGeom>
          <a:noFill/>
          <a:ln>
            <a:noFill/>
          </a:ln>
        </p:spPr>
      </p:pic>
      <p:sp>
        <p:nvSpPr>
          <p:cNvPr id="112" name="Google Shape;112;p20"/>
          <p:cNvSpPr txBox="1"/>
          <p:nvPr/>
        </p:nvSpPr>
        <p:spPr>
          <a:xfrm>
            <a:off x="234250" y="1360750"/>
            <a:ext cx="2623200" cy="26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Roboto"/>
                <a:ea typeface="Roboto"/>
                <a:cs typeface="Roboto"/>
                <a:sym typeface="Roboto"/>
              </a:rPr>
              <a:t>Source</a:t>
            </a:r>
            <a:r>
              <a:rPr lang="en" sz="1300">
                <a:solidFill>
                  <a:schemeClr val="dk2"/>
                </a:solidFill>
                <a:latin typeface="Roboto"/>
                <a:ea typeface="Roboto"/>
                <a:cs typeface="Roboto"/>
                <a:sym typeface="Roboto"/>
              </a:rPr>
              <a:t>: Shi Yan (ML Review)</a:t>
            </a:r>
            <a:endParaRPr sz="1300">
              <a:solidFill>
                <a:schemeClr val="dk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Workflow</a:t>
            </a:r>
            <a:endParaRPr/>
          </a:p>
        </p:txBody>
      </p:sp>
      <p:pic>
        <p:nvPicPr>
          <p:cNvPr id="118" name="Google Shape;118;p21"/>
          <p:cNvPicPr preferRelativeResize="0"/>
          <p:nvPr/>
        </p:nvPicPr>
        <p:blipFill>
          <a:blip r:embed="rId3">
            <a:alphaModFix/>
          </a:blip>
          <a:stretch>
            <a:fillRect/>
          </a:stretch>
        </p:blipFill>
        <p:spPr>
          <a:xfrm>
            <a:off x="1620725" y="1397075"/>
            <a:ext cx="6068600" cy="3608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Workflow</a:t>
            </a:r>
            <a:endParaRPr/>
          </a:p>
        </p:txBody>
      </p:sp>
      <p:sp>
        <p:nvSpPr>
          <p:cNvPr id="124" name="Google Shape;124;p22"/>
          <p:cNvSpPr txBox="1"/>
          <p:nvPr>
            <p:ph idx="1" type="body"/>
          </p:nvPr>
        </p:nvSpPr>
        <p:spPr>
          <a:xfrm>
            <a:off x="4644675" y="500925"/>
            <a:ext cx="4232100" cy="4301700"/>
          </a:xfrm>
          <a:prstGeom prst="rect">
            <a:avLst/>
          </a:prstGeom>
        </p:spPr>
        <p:txBody>
          <a:bodyPr anchorCtr="0" anchor="t" bIns="91425" lIns="91425" spcFirstLastPara="1" rIns="91425" wrap="square" tIns="91425">
            <a:normAutofit fontScale="92500" lnSpcReduction="10000"/>
          </a:bodyPr>
          <a:lstStyle/>
          <a:p>
            <a:pPr indent="0" lvl="0" marL="0" rtl="0" algn="just">
              <a:spcBef>
                <a:spcPts val="0"/>
              </a:spcBef>
              <a:spcAft>
                <a:spcPts val="0"/>
              </a:spcAft>
              <a:buNone/>
            </a:pPr>
            <a:r>
              <a:rPr b="1" lang="en"/>
              <a:t>Data Scraping:</a:t>
            </a:r>
            <a:r>
              <a:rPr lang="en"/>
              <a:t> The required data for this project was gathered through web scraping from ShareSansar, a prominent stock-related website of Nepal</a:t>
            </a:r>
            <a:endParaRPr/>
          </a:p>
          <a:p>
            <a:pPr indent="0" lvl="0" marL="0" rtl="0" algn="just">
              <a:spcBef>
                <a:spcPts val="1200"/>
              </a:spcBef>
              <a:spcAft>
                <a:spcPts val="0"/>
              </a:spcAft>
              <a:buNone/>
            </a:pPr>
            <a:r>
              <a:rPr b="1" lang="en"/>
              <a:t>Preprocessing: </a:t>
            </a:r>
            <a:r>
              <a:rPr lang="en"/>
              <a:t>During this phase, missing values were addressed, relevant features were extracted, and sequences were prepared for the LSTM model prior to training.</a:t>
            </a:r>
            <a:endParaRPr/>
          </a:p>
          <a:p>
            <a:pPr indent="0" lvl="0" marL="0" rtl="0" algn="just">
              <a:spcBef>
                <a:spcPts val="1200"/>
              </a:spcBef>
              <a:spcAft>
                <a:spcPts val="0"/>
              </a:spcAft>
              <a:buNone/>
            </a:pPr>
            <a:r>
              <a:rPr b="1" lang="en"/>
              <a:t>Train-Test Split: </a:t>
            </a:r>
            <a:r>
              <a:rPr lang="en"/>
              <a:t>The dataset was divided into two parts: the training set and the testing set. Additionally, 10% of the training set was reserved for validation.</a:t>
            </a:r>
            <a:endParaRPr/>
          </a:p>
          <a:p>
            <a:pPr indent="0" lvl="0" marL="0" rtl="0" algn="just">
              <a:spcBef>
                <a:spcPts val="1200"/>
              </a:spcBef>
              <a:spcAft>
                <a:spcPts val="0"/>
              </a:spcAft>
              <a:buNone/>
            </a:pPr>
            <a:r>
              <a:rPr b="1" lang="en"/>
              <a:t>Training: </a:t>
            </a:r>
            <a:r>
              <a:rPr lang="en"/>
              <a:t>The model was trained using the Huber loss function for optimization, with an early stopping mechanism implemented to ensure optimal performance.</a:t>
            </a:r>
            <a:endParaRPr/>
          </a:p>
          <a:p>
            <a:pPr indent="0" lvl="0" marL="0" rtl="0" algn="just">
              <a:spcBef>
                <a:spcPts val="1200"/>
              </a:spcBef>
              <a:spcAft>
                <a:spcPts val="1200"/>
              </a:spcAft>
              <a:buNone/>
            </a:pPr>
            <a:r>
              <a:rPr b="1" lang="en"/>
              <a:t>Prediction and Evaluation: </a:t>
            </a:r>
            <a:r>
              <a:rPr lang="en"/>
              <a:t>After training, the model was used to make predictions on the test set. Performance was evaluated using relevant metrics (e.g., accuracy, precision, recall, or RMSE) to assess the model's effectiveness in real-world scenarios.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Preprocessing</a:t>
            </a:r>
            <a:endParaRPr/>
          </a:p>
        </p:txBody>
      </p:sp>
      <p:sp>
        <p:nvSpPr>
          <p:cNvPr id="130" name="Google Shape;130;p23"/>
          <p:cNvSpPr txBox="1"/>
          <p:nvPr>
            <p:ph idx="1" type="body"/>
          </p:nvPr>
        </p:nvSpPr>
        <p:spPr>
          <a:xfrm>
            <a:off x="4644675" y="500925"/>
            <a:ext cx="4155300" cy="4261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a:t>Feature Extraction: </a:t>
            </a:r>
            <a:r>
              <a:rPr lang="en"/>
              <a:t>Technical indicators like RSI and EMA were added, along with the Target feature (daily price movement) and a binary TargetClass to predict the next day's price direction. The Target was shifted to forecast future movements.</a:t>
            </a:r>
            <a:endParaRPr/>
          </a:p>
          <a:p>
            <a:pPr indent="0" lvl="0" marL="0" rtl="0" algn="just">
              <a:spcBef>
                <a:spcPts val="1200"/>
              </a:spcBef>
              <a:spcAft>
                <a:spcPts val="0"/>
              </a:spcAft>
              <a:buNone/>
            </a:pPr>
            <a:r>
              <a:rPr b="1" lang="en"/>
              <a:t>Scaling &amp; Sequence Generation: </a:t>
            </a:r>
            <a:r>
              <a:rPr lang="en"/>
              <a:t>All numerical features were scaled using a Min-Max scaler to normalize them within a range of 0 to 1, improving model stability and convergence. Sequences required by the LSTM model were then generated using a function.</a:t>
            </a:r>
            <a:endParaRPr/>
          </a:p>
          <a:p>
            <a:pPr indent="0" lvl="0" marL="0" rtl="0" algn="just">
              <a:spcBef>
                <a:spcPts val="1200"/>
              </a:spcBef>
              <a:spcAft>
                <a:spcPts val="1200"/>
              </a:spcAft>
              <a:buNone/>
            </a:pPr>
            <a:r>
              <a:rPr b="1" lang="en"/>
              <a:t>Handling Missing Values: </a:t>
            </a:r>
            <a:r>
              <a:rPr lang="en"/>
              <a:t>Missing values were imputed using appropriate methods, such as forward/backward-fill for price data, ensuring dataset continuity. Proper imputation is crucial to avoid discrepancies in the model.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