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5" r:id="rId3"/>
    <p:sldId id="264" r:id="rId4"/>
    <p:sldId id="319" r:id="rId5"/>
    <p:sldId id="320" r:id="rId6"/>
    <p:sldId id="272" r:id="rId7"/>
    <p:sldId id="273" r:id="rId8"/>
    <p:sldId id="315" r:id="rId9"/>
    <p:sldId id="316" r:id="rId10"/>
    <p:sldId id="321" r:id="rId11"/>
    <p:sldId id="322" r:id="rId12"/>
    <p:sldId id="323" r:id="rId13"/>
    <p:sldId id="325" r:id="rId14"/>
    <p:sldId id="317" r:id="rId15"/>
    <p:sldId id="326" r:id="rId16"/>
    <p:sldId id="263" r:id="rId1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Roboto Slab" panose="020B060402020202020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ixie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39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CEBAF2-A0B9-41F5-855D-340B4F70AB4A}">
  <a:tblStyle styleId="{98CEBAF2-A0B9-41F5-855D-340B4F70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ED7BB8-C791-43B9-B544-FB8657F4FD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2023" autoAdjust="0"/>
  </p:normalViewPr>
  <p:slideViewPr>
    <p:cSldViewPr snapToGrid="0">
      <p:cViewPr varScale="1">
        <p:scale>
          <a:sx n="89" d="100"/>
          <a:sy n="89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353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0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1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7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2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87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895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73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92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4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3761227"/>
            <a:ext cx="9144000" cy="13822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14454"/>
              </a:solidFill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66800" y="1411950"/>
            <a:ext cx="5810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2625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1" y="0"/>
            <a:ext cx="1517075" cy="51435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2741851" y="992350"/>
            <a:ext cx="3660300" cy="31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6200" lvl="0" indent="0">
              <a:spcBef>
                <a:spcPts val="450"/>
              </a:spcBef>
              <a:spcAft>
                <a:spcPts val="0"/>
              </a:spcAft>
              <a:buSzPts val="2000"/>
              <a:buFont typeface="Arial" panose="020B0604020202020204" pitchFamily="34" charset="0"/>
              <a:buNone/>
              <a:defRPr sz="1200">
                <a:solidFill>
                  <a:schemeClr val="tx2">
                    <a:lumMod val="10000"/>
                  </a:schemeClr>
                </a:solidFill>
                <a:latin typeface="+mn-lt"/>
              </a:defRPr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 lang="en-US" dirty="0"/>
          </a:p>
        </p:txBody>
      </p:sp>
      <p:sp>
        <p:nvSpPr>
          <p:cNvPr id="12" name="Google Shape;19;p3">
            <a:extLst>
              <a:ext uri="{FF2B5EF4-FFF2-40B4-BE49-F238E27FC236}">
                <a16:creationId xmlns:a16="http://schemas.microsoft.com/office/drawing/2014/main" id="{05E143F8-9519-583A-2BA9-0350945A8A42}"/>
              </a:ext>
            </a:extLst>
          </p:cNvPr>
          <p:cNvSpPr/>
          <p:nvPr userDrawn="1"/>
        </p:nvSpPr>
        <p:spPr>
          <a:xfrm>
            <a:off x="8717279" y="4819401"/>
            <a:ext cx="426720" cy="32410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50" b="1" dirty="0">
              <a:solidFill>
                <a:schemeClr val="bg1"/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5" name="Google Shape;52;p6">
            <a:extLst>
              <a:ext uri="{FF2B5EF4-FFF2-40B4-BE49-F238E27FC236}">
                <a16:creationId xmlns:a16="http://schemas.microsoft.com/office/drawing/2014/main" id="{EAE20476-26C2-2594-8EDD-C8AB3EE35D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17280" y="4819400"/>
            <a:ext cx="426721" cy="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600" b="1">
                <a:solidFill>
                  <a:srgbClr val="FFFFFF"/>
                </a:solidFill>
                <a:latin typeface="+mn-lt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 hasCustomPrompt="1"/>
          </p:nvPr>
        </p:nvSpPr>
        <p:spPr>
          <a:xfrm>
            <a:off x="74428" y="100259"/>
            <a:ext cx="4400040" cy="4696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165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Topic</a:t>
            </a:r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4430" y="967564"/>
            <a:ext cx="8984511" cy="3810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8575" lvl="0" indent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 panose="020B0604020202020204" pitchFamily="34" charset="0"/>
              <a:buNone/>
              <a:defRPr sz="1200" b="0">
                <a:solidFill>
                  <a:srgbClr val="000000"/>
                </a:solidFill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350" b="1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350" b="1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/>
          <p:nvPr userDrawn="1"/>
        </p:nvSpPr>
        <p:spPr>
          <a:xfrm>
            <a:off x="8721726" y="4819400"/>
            <a:ext cx="422273" cy="3241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50" b="1" dirty="0">
              <a:solidFill>
                <a:schemeClr val="bg1"/>
              </a:solidFill>
              <a:latin typeface="+mn-lt"/>
              <a:ea typeface="Roboto" panose="02000000000000000000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70ED9-26DF-61D2-3E40-7384220570C9}"/>
              </a:ext>
            </a:extLst>
          </p:cNvPr>
          <p:cNvGrpSpPr/>
          <p:nvPr userDrawn="1"/>
        </p:nvGrpSpPr>
        <p:grpSpPr>
          <a:xfrm>
            <a:off x="0" y="682937"/>
            <a:ext cx="9144000" cy="82602"/>
            <a:chOff x="0" y="821167"/>
            <a:chExt cx="9144000" cy="91438"/>
          </a:xfrm>
        </p:grpSpPr>
        <p:sp>
          <p:nvSpPr>
            <p:cNvPr id="20" name="Google Shape;20;p3"/>
            <p:cNvSpPr/>
            <p:nvPr/>
          </p:nvSpPr>
          <p:spPr>
            <a:xfrm>
              <a:off x="0" y="821167"/>
              <a:ext cx="9144000" cy="45719"/>
            </a:xfrm>
            <a:prstGeom prst="rect">
              <a:avLst/>
            </a:prstGeom>
            <a:solidFill>
              <a:srgbClr val="0E39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" name="Google Shape;19;p3">
              <a:extLst>
                <a:ext uri="{FF2B5EF4-FFF2-40B4-BE49-F238E27FC236}">
                  <a16:creationId xmlns:a16="http://schemas.microsoft.com/office/drawing/2014/main" id="{382360DA-F91E-C833-76C9-8B1A07EAE461}"/>
                </a:ext>
              </a:extLst>
            </p:cNvPr>
            <p:cNvSpPr/>
            <p:nvPr userDrawn="1"/>
          </p:nvSpPr>
          <p:spPr>
            <a:xfrm>
              <a:off x="0" y="866886"/>
              <a:ext cx="9143999" cy="4571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rgbClr val="114454"/>
                </a:solidFill>
              </a:endParaRPr>
            </a:p>
          </p:txBody>
        </p:sp>
      </p:grpSp>
      <p:sp>
        <p:nvSpPr>
          <p:cNvPr id="8" name="Google Shape;52;p6">
            <a:extLst>
              <a:ext uri="{FF2B5EF4-FFF2-40B4-BE49-F238E27FC236}">
                <a16:creationId xmlns:a16="http://schemas.microsoft.com/office/drawing/2014/main" id="{135ECDEE-286E-2927-6588-21610B5014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721727" y="4819400"/>
            <a:ext cx="422275" cy="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600" b="1">
                <a:solidFill>
                  <a:srgbClr val="FFFFFF"/>
                </a:solidFill>
                <a:latin typeface="+mn-lt"/>
                <a:ea typeface="Roboto Slab"/>
                <a:cs typeface="Roboto Slab"/>
                <a:sym typeface="Roboto Slab"/>
              </a:defRPr>
            </a:lvl1pPr>
            <a:lvl2pPr lvl="1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buNone/>
              <a:defRPr sz="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1880613"/>
            <a:ext cx="9144000" cy="13822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114454"/>
              </a:solidFill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666800" y="2238605"/>
            <a:ext cx="5810400" cy="6662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2625">
                <a:solidFill>
                  <a:schemeClr val="bg1"/>
                </a:solidFill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7401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46025" y="530725"/>
            <a:ext cx="32088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None/>
              <a:defRPr sz="18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46025" y="1767275"/>
            <a:ext cx="7540800" cy="31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ixie One"/>
              <a:buChar char="▪"/>
              <a:defRPr sz="30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▫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ixie One"/>
              <a:buChar char="■"/>
              <a:defRPr sz="24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●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○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ixie One"/>
              <a:buChar char="■"/>
              <a:defRPr sz="1800">
                <a:solidFill>
                  <a:schemeClr val="accent1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51051" y="4819400"/>
            <a:ext cx="3492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buNone/>
              <a:defRPr sz="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buNone/>
              <a:defRPr sz="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buNone/>
              <a:defRPr sz="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buNone/>
              <a:defRPr sz="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buNone/>
              <a:defRPr sz="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buNone/>
              <a:defRPr sz="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buNone/>
              <a:defRPr sz="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buNone/>
              <a:defRPr sz="6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49" r:id="rId3"/>
    <p:sldLayoutId id="2147483660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0" y="1556657"/>
            <a:ext cx="9143999" cy="567196"/>
          </a:xfrm>
          <a:prstGeom prst="rect">
            <a:avLst/>
          </a:prstGeom>
          <a:noFill/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algn="ctr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capstone project: Cyclist bike share analysis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05;p13">
            <a:extLst>
              <a:ext uri="{FF2B5EF4-FFF2-40B4-BE49-F238E27FC236}">
                <a16:creationId xmlns:a16="http://schemas.microsoft.com/office/drawing/2014/main" id="{1E53E0E0-20F8-2EF7-EB11-E07FAE99FB7E}"/>
              </a:ext>
            </a:extLst>
          </p:cNvPr>
          <p:cNvSpPr txBox="1">
            <a:spLocks/>
          </p:cNvSpPr>
          <p:nvPr/>
        </p:nvSpPr>
        <p:spPr>
          <a:xfrm rot="10800000" flipV="1">
            <a:off x="3386737" y="3019648"/>
            <a:ext cx="2370517" cy="43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defRPr sz="3500" b="1" i="0" u="none" strike="noStrike" cap="none">
                <a:solidFill>
                  <a:schemeClr val="accent2">
                    <a:lumMod val="50000"/>
                  </a:schemeClr>
                </a:solidFill>
                <a:latin typeface="+mj-lt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July</a:t>
            </a:r>
            <a:r>
              <a:rPr 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31, </a:t>
            </a: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5" name="Google Shape;105;p13">
            <a:extLst>
              <a:ext uri="{FF2B5EF4-FFF2-40B4-BE49-F238E27FC236}">
                <a16:creationId xmlns:a16="http://schemas.microsoft.com/office/drawing/2014/main" id="{31998FCA-F65E-EB2B-A927-85C6F3A4918A}"/>
              </a:ext>
            </a:extLst>
          </p:cNvPr>
          <p:cNvSpPr txBox="1">
            <a:spLocks/>
          </p:cNvSpPr>
          <p:nvPr/>
        </p:nvSpPr>
        <p:spPr>
          <a:xfrm rot="10800000" flipV="1">
            <a:off x="334922" y="4179843"/>
            <a:ext cx="8474148" cy="67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Slab"/>
              <a:buNone/>
              <a:defRPr sz="3500" b="1" i="0" u="none" strike="noStrike" cap="none">
                <a:solidFill>
                  <a:schemeClr val="accent2">
                    <a:lumMod val="50000"/>
                  </a:schemeClr>
                </a:solidFill>
                <a:latin typeface="+mj-lt"/>
                <a:ea typeface="Roboto Slab"/>
                <a:cs typeface="Roboto Slab"/>
                <a:sym typeface="Roboto Slab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Slab"/>
              <a:buNone/>
              <a:defRPr sz="60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Adarsha </a:t>
            </a:r>
            <a:r>
              <a:rPr lang="en-US" sz="2000" b="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r>
              <a:rPr lang="en-US" sz="20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Adhikari</a:t>
            </a:r>
            <a:endParaRPr lang="en-US" sz="2000" b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49"/>
            <a:ext cx="3300030" cy="592042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0" y="765865"/>
            <a:ext cx="8704357" cy="449749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preference of bike are similar among members and casual riders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10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17370" y="4099987"/>
            <a:ext cx="9051326" cy="7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333,614 rides are done using classic bike by annual members followed by electric bike and docked bike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130,257 rides are done using classic bike by casual riders followed by electric bike and docked bike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6" y="1215614"/>
            <a:ext cx="4486803" cy="28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49"/>
            <a:ext cx="3300030" cy="592042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0" y="765865"/>
            <a:ext cx="9051326" cy="449749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use bike share most in weekdays but casual riders use it during weekends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11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17370" y="4099987"/>
            <a:ext cx="9051326" cy="7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rides by members are on Friday and Tuesday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rides by causal riders are on Saturday and Sunday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146" y="1215614"/>
            <a:ext cx="4486803" cy="28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9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49"/>
            <a:ext cx="3300030" cy="592042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0" y="765865"/>
            <a:ext cx="9051326" cy="449749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rides by casual riders is growing faster than the rides by members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12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17370" y="4099987"/>
            <a:ext cx="9051326" cy="7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rides are growing every month for both casual riders and members except in February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compound monthly growth rate for casual riders is 65.71% compared to 26.35% for members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626" y="1214321"/>
            <a:ext cx="4488814" cy="28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2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49"/>
            <a:ext cx="3300030" cy="592042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0" y="765865"/>
            <a:ext cx="9051326" cy="449749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ride time of casual riders is twice that of members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13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17370" y="4099987"/>
            <a:ext cx="9051326" cy="7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ride time of casual riders is 37.14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whereas the ride time of members is 13.95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ride time of casual riders and members also shows similar trend on day to day basis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9" y="1212795"/>
            <a:ext cx="4495574" cy="28900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09" y="1212795"/>
            <a:ext cx="4491187" cy="28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2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49"/>
            <a:ext cx="4713514" cy="592042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14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86062" y="831704"/>
            <a:ext cx="8635666" cy="296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Classic bike is the most preferred bike among both the customer segment.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tend to use the ride on weekdays whereas casual riders tend to use it on weekends.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rides by casual riders is growing faster than the annual members.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ride time of casual riders is twice than of annual members.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6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49"/>
            <a:ext cx="4713514" cy="592042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15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114188" y="792867"/>
            <a:ext cx="8607539" cy="296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docked bike and increase the number of classic bikes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new flexible membership plan for weekdays and weekends only riders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special incentives to members to encourage growing casual riders to become members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trial membership option at a reduced rate for a month for frequent casual riders</a:t>
            </a:r>
          </a:p>
        </p:txBody>
      </p:sp>
    </p:spTree>
    <p:extLst>
      <p:ext uri="{BB962C8B-B14F-4D97-AF65-F5344CB8AC3E}">
        <p14:creationId xmlns:p14="http://schemas.microsoft.com/office/powerpoint/2010/main" val="278703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1AB4-CBCD-02C3-1C1A-FD4B81BB4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0074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79CB55-9FDE-E915-2C17-2FDB63F0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5391" y="514895"/>
            <a:ext cx="3908478" cy="4113710"/>
          </a:xfrm>
        </p:spPr>
        <p:txBody>
          <a:bodyPr/>
          <a:lstStyle/>
          <a:p>
            <a:pPr marL="290513" indent="-21431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290513" indent="-21431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90513" indent="-21431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stakeholders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513" indent="-21431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1" indent="-214313">
              <a:spcBef>
                <a:spcPts val="450"/>
              </a:spcBef>
              <a:buFont typeface="Arial" panose="020B0604020202020204" pitchFamily="34" charset="0"/>
              <a:buChar char="-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1" indent="-214313">
              <a:spcBef>
                <a:spcPts val="450"/>
              </a:spcBef>
              <a:buFont typeface="Arial" panose="020B0604020202020204" pitchFamily="34" charset="0"/>
              <a:buChar char="-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0080" lvl="1" indent="-214313">
              <a:spcBef>
                <a:spcPts val="450"/>
              </a:spcBef>
              <a:buFont typeface="Arial" panose="020B0604020202020204" pitchFamily="34" charset="0"/>
              <a:buChar char="-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290513" indent="-214313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indings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513" indent="-21431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0513" indent="-214313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F684C4-07D9-9D04-BD92-B7CBE262A8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2</a:t>
            </a:fld>
            <a:endParaRPr lang="en" sz="800" dirty="0"/>
          </a:p>
        </p:txBody>
      </p:sp>
    </p:spTree>
    <p:extLst>
      <p:ext uri="{BB962C8B-B14F-4D97-AF65-F5344CB8AC3E}">
        <p14:creationId xmlns:p14="http://schemas.microsoft.com/office/powerpoint/2010/main" val="35495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5" y="16032"/>
            <a:ext cx="3300030" cy="616136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9" y="770000"/>
            <a:ext cx="8697858" cy="50590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Cyclist is a growing bike sharing company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3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2862641" y="1413739"/>
            <a:ext cx="5859086" cy="324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Cyclist launched in 2016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Grown to a fleet of 5,824 bicycles</a:t>
            </a: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692 stations across Chicago</a:t>
            </a: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pricing plans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ride passes, full ride passes and annual membership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types of customers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 riders: who purchase single and full ride passes</a:t>
            </a: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Cyclist members: who purchase annual membership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5" y="1556972"/>
            <a:ext cx="2703080" cy="239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5" y="16032"/>
            <a:ext cx="3300030" cy="616136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9" y="770000"/>
            <a:ext cx="8697858" cy="50590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do annual members and casual riders use Cyclist differently?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4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18605" y="1413739"/>
            <a:ext cx="8703123" cy="324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Cyclist found annual members profitable than casual riders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 annual members will be key to future growth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convert casual riders to members</a:t>
            </a: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Company set a goal to design marketing strategies to convert casual riders to members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team needs to understand how annual members and casual riders differ</a:t>
            </a: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0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05" y="16032"/>
            <a:ext cx="5080520" cy="616136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stakeholders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9" y="770000"/>
            <a:ext cx="8697858" cy="50590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key stakeholders involved in this project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5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18605" y="1413739"/>
            <a:ext cx="8703123" cy="324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Lily Moreno: Director of Marketing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campaigns and initiatives to promote ride share program</a:t>
            </a: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analytics team: Team of data analyst (I am a part of this team)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Collect, analyze,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</a:t>
            </a: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team</a:t>
            </a: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Decide over a recommended marketing plan</a:t>
            </a:r>
          </a:p>
          <a:p>
            <a:pPr marL="533400" lvl="1" indent="0" algn="just">
              <a:spcBef>
                <a:spcPts val="450"/>
              </a:spcBef>
              <a:buClr>
                <a:srgbClr val="000000"/>
              </a:buClr>
            </a:pP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" y="28079"/>
            <a:ext cx="1236038" cy="592042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42" y="791893"/>
            <a:ext cx="8968570" cy="49902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 data was acquired from the cyclist’s data repository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6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15942" y="1462690"/>
            <a:ext cx="8705785" cy="347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month trip data from January to April was acquired for the year 2021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for each month was combined into a single csv dataset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712,183 rows and 13 columns</a:t>
            </a: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csv dataset was used for processing and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6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398"/>
            <a:ext cx="4842753" cy="592042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27285"/>
            <a:ext cx="8721727" cy="592042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was cleaned and processed for data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7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0" y="1419327"/>
            <a:ext cx="8721727" cy="324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columns created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3 new columns</a:t>
            </a: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45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ide_length</a:t>
            </a: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calculate the length of each ride</a:t>
            </a:r>
          </a:p>
          <a:p>
            <a:pPr lvl="2" algn="just">
              <a:spcBef>
                <a:spcPts val="45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b="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ay_of_week</a:t>
            </a: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to calculate day of week that the ride started</a:t>
            </a:r>
          </a:p>
          <a:p>
            <a:pPr lvl="2" algn="just">
              <a:spcBef>
                <a:spcPts val="45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Month: to calculate month in which the ride </a:t>
            </a: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</a:p>
          <a:p>
            <a:pPr lvl="2" algn="just">
              <a:spcBef>
                <a:spcPts val="45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Erroneous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erroneous data from the </a:t>
            </a: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endParaRPr lang="en-US" sz="1600" b="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 data types of 6 columns</a:t>
            </a:r>
          </a:p>
        </p:txBody>
      </p:sp>
    </p:spTree>
    <p:extLst>
      <p:ext uri="{BB962C8B-B14F-4D97-AF65-F5344CB8AC3E}">
        <p14:creationId xmlns:p14="http://schemas.microsoft.com/office/powerpoint/2010/main" val="427966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5060"/>
            <a:ext cx="3300030" cy="542131"/>
          </a:xfrm>
        </p:spPr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0" y="797462"/>
            <a:ext cx="8704357" cy="475641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was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8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4039507" y="1361283"/>
            <a:ext cx="4682220" cy="3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50"/>
              </a:spcBef>
              <a:buClr>
                <a:srgbClr val="000000"/>
              </a:buClr>
              <a:buFont typeface="Arial" panose="020B0604020202020204" pitchFamily="34" charset="0"/>
              <a:buChar char="-"/>
            </a:pP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processing, analysis and 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</a:t>
            </a:r>
          </a:p>
          <a:p>
            <a:pPr lvl="2" algn="just">
              <a:spcBef>
                <a:spcPts val="450"/>
              </a:spcBef>
              <a:buClr>
                <a:srgbClr val="000000"/>
              </a:buClr>
              <a:buFont typeface="Courier New" panose="02070309020205020404" pitchFamily="49" charset="0"/>
              <a:buChar char="o"/>
            </a:pP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used: </a:t>
            </a:r>
            <a:r>
              <a:rPr lang="en-US" sz="1600" b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sz="1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endParaRPr lang="en-US" sz="16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indent="0" algn="just">
              <a:spcBef>
                <a:spcPts val="450"/>
              </a:spcBef>
              <a:buClr>
                <a:srgbClr val="000000"/>
              </a:buClr>
            </a:pPr>
            <a:endParaRPr lang="en-US" sz="1200" dirty="0">
              <a:latin typeface="+mn-lt"/>
            </a:endParaRP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endParaRPr lang="en-US" sz="1200" dirty="0">
              <a:latin typeface="+mn-lt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48310EC-A7EE-F072-975A-8EFA3443E370}"/>
              </a:ext>
            </a:extLst>
          </p:cNvPr>
          <p:cNvSpPr txBox="1">
            <a:spLocks/>
          </p:cNvSpPr>
          <p:nvPr/>
        </p:nvSpPr>
        <p:spPr>
          <a:xfrm>
            <a:off x="17370" y="1361283"/>
            <a:ext cx="3905178" cy="3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endParaRPr lang="en-US" sz="1200" dirty="0">
              <a:latin typeface="+mn-lt"/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B94CDA0-1884-E726-A2DD-14B6056D6C29}"/>
              </a:ext>
            </a:extLst>
          </p:cNvPr>
          <p:cNvSpPr/>
          <p:nvPr/>
        </p:nvSpPr>
        <p:spPr>
          <a:xfrm>
            <a:off x="359884" y="3186608"/>
            <a:ext cx="1809051" cy="151139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6F9BCFE7-630A-9461-2E16-A7AC83D99E6F}"/>
              </a:ext>
            </a:extLst>
          </p:cNvPr>
          <p:cNvSpPr/>
          <p:nvPr/>
        </p:nvSpPr>
        <p:spPr>
          <a:xfrm>
            <a:off x="359884" y="1472997"/>
            <a:ext cx="1809051" cy="151139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66330FEA-B2DB-BD4A-3250-8010F5EBD9B8}"/>
              </a:ext>
            </a:extLst>
          </p:cNvPr>
          <p:cNvSpPr/>
          <p:nvPr/>
        </p:nvSpPr>
        <p:spPr>
          <a:xfrm>
            <a:off x="1996539" y="2329803"/>
            <a:ext cx="1809051" cy="1511393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5A5973D-5927-679E-D068-39FFC9D31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56" y="1666337"/>
            <a:ext cx="1124712" cy="1124712"/>
          </a:xfrm>
          <a:prstGeom prst="rect">
            <a:avLst/>
          </a:prstGeom>
        </p:spPr>
      </p:pic>
      <p:pic>
        <p:nvPicPr>
          <p:cNvPr id="1026" name="Picture 2" descr="https://encrypted-tbn0.gstatic.com/images?q=tbn:ANd9GcTKPePf0eI9lrP20Ym-P0v-_B2yB6IHRoQiWw&amp;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85" y="3638809"/>
            <a:ext cx="1477048" cy="59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zigya.com/blog/wp-content/uploads/2021/01/1200px-Plotly-logo-01-squa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935" y="2832044"/>
            <a:ext cx="1520735" cy="50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9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0D88-42F6-8A83-B0FB-50DE1EF43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249"/>
            <a:ext cx="3300030" cy="592042"/>
          </a:xfrm>
        </p:spPr>
        <p:txBody>
          <a:bodyPr/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A9322-126F-0D91-DC0E-8EFBE7B2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0" y="765865"/>
            <a:ext cx="8704357" cy="48321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rides are done by members and frequently used bike is classic bike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37EC-A021-B804-EB63-4E1B8B2E5A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z="800"/>
              <a:pPr/>
              <a:t>9</a:t>
            </a:fld>
            <a:endParaRPr lang="en" sz="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DA7E343-1BF6-D274-7C70-616DDADFA96B}"/>
              </a:ext>
            </a:extLst>
          </p:cNvPr>
          <p:cNvSpPr txBox="1">
            <a:spLocks/>
          </p:cNvSpPr>
          <p:nvPr/>
        </p:nvSpPr>
        <p:spPr>
          <a:xfrm>
            <a:off x="17370" y="4099987"/>
            <a:ext cx="9051326" cy="71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600" b="0" i="0" u="none" strike="noStrike" cap="none">
                <a:solidFill>
                  <a:srgbClr val="000000"/>
                </a:solidFill>
                <a:latin typeface="+mj-lt"/>
                <a:ea typeface="Nixie One"/>
                <a:cs typeface="Nixie One"/>
                <a:sym typeface="Nixie On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ixie One"/>
              <a:buNone/>
              <a:defRPr sz="1800" b="1" i="0" u="none" strike="noStrike" cap="none">
                <a:solidFill>
                  <a:schemeClr val="accent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463,292 (65.1%) rides are done by annual members </a:t>
            </a:r>
          </a:p>
          <a:p>
            <a:pPr algn="just">
              <a:spcBef>
                <a:spcPts val="450"/>
              </a:spcBef>
              <a:buClr>
                <a:srgbClr val="000000"/>
              </a:buClr>
              <a:buFontTx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463,871 (65.1%) rides are done using classic bike followed by electric bike and docked bike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52" y="1249080"/>
            <a:ext cx="4434744" cy="28509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1" y="1249081"/>
            <a:ext cx="4434742" cy="285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2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rwick template">
  <a:themeElements>
    <a:clrScheme name="Custom 347">
      <a:dk1>
        <a:srgbClr val="114454"/>
      </a:dk1>
      <a:lt1>
        <a:srgbClr val="FFFFFF"/>
      </a:lt1>
      <a:dk2>
        <a:srgbClr val="5F6C70"/>
      </a:dk2>
      <a:lt2>
        <a:srgbClr val="CED5D8"/>
      </a:lt2>
      <a:accent1>
        <a:srgbClr val="114454"/>
      </a:accent1>
      <a:accent2>
        <a:srgbClr val="18637B"/>
      </a:accent2>
      <a:accent3>
        <a:srgbClr val="309AAD"/>
      </a:accent3>
      <a:accent4>
        <a:srgbClr val="165751"/>
      </a:accent4>
      <a:accent5>
        <a:srgbClr val="3B8D61"/>
      </a:accent5>
      <a:accent6>
        <a:srgbClr val="94BF6E"/>
      </a:accent6>
      <a:hlink>
        <a:srgbClr val="114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6546</TotalTime>
  <Words>693</Words>
  <Application>Microsoft Office PowerPoint</Application>
  <PresentationFormat>On-screen Show (16:9)</PresentationFormat>
  <Paragraphs>110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</vt:lpstr>
      <vt:lpstr>Roboto Slab</vt:lpstr>
      <vt:lpstr>Calibri</vt:lpstr>
      <vt:lpstr>Arial</vt:lpstr>
      <vt:lpstr>Courier New</vt:lpstr>
      <vt:lpstr>Times New Roman</vt:lpstr>
      <vt:lpstr>Nixie One</vt:lpstr>
      <vt:lpstr>Warwick template</vt:lpstr>
      <vt:lpstr>Google capstone project: Cyclist bike share analysis</vt:lpstr>
      <vt:lpstr>PowerPoint Presentation</vt:lpstr>
      <vt:lpstr>Background</vt:lpstr>
      <vt:lpstr>Problem statement</vt:lpstr>
      <vt:lpstr>Key stakeholders</vt:lpstr>
      <vt:lpstr>Data</vt:lpstr>
      <vt:lpstr>Quality control</vt:lpstr>
      <vt:lpstr>Data analysis</vt:lpstr>
      <vt:lpstr>Findings</vt:lpstr>
      <vt:lpstr>Findings</vt:lpstr>
      <vt:lpstr>Findings</vt:lpstr>
      <vt:lpstr>Findings</vt:lpstr>
      <vt:lpstr>Findings</vt:lpstr>
      <vt:lpstr>Conclusion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ThisPc</cp:lastModifiedBy>
  <cp:revision>228</cp:revision>
  <dcterms:modified xsi:type="dcterms:W3CDTF">2024-07-31T05:26:47Z</dcterms:modified>
</cp:coreProperties>
</file>