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9/2/2024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9/2/2024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69968-F5B4-A2B9-E1C6-CFC141161188}"/>
              </a:ext>
            </a:extLst>
          </p:cNvPr>
          <p:cNvSpPr>
            <a:spLocks noGrp="1"/>
          </p:cNvSpPr>
          <p:nvPr>
            <p:ph type="ctrTitle"/>
          </p:nvPr>
        </p:nvSpPr>
        <p:spPr>
          <a:xfrm>
            <a:off x="2417779" y="802299"/>
            <a:ext cx="8637073" cy="1694322"/>
          </a:xfrm>
        </p:spPr>
        <p:txBody>
          <a:bodyPr>
            <a:normAutofit/>
          </a:bodyPr>
          <a:lstStyle/>
          <a:p>
            <a:pPr algn="ctr"/>
            <a:r>
              <a:rPr lang="en-US" sz="4400" dirty="0">
                <a:latin typeface="Algerian" panose="04020705040A02060702" pitchFamily="82" charset="0"/>
              </a:rPr>
              <a:t>STUDENT MANAGEMENT SYSTEM</a:t>
            </a:r>
            <a:endParaRPr lang="en-IN" sz="4400" dirty="0">
              <a:latin typeface="Algerian" panose="04020705040A02060702" pitchFamily="82" charset="0"/>
            </a:endParaRPr>
          </a:p>
        </p:txBody>
      </p:sp>
      <p:sp>
        <p:nvSpPr>
          <p:cNvPr id="3" name="Subtitle 2">
            <a:extLst>
              <a:ext uri="{FF2B5EF4-FFF2-40B4-BE49-F238E27FC236}">
                <a16:creationId xmlns:a16="http://schemas.microsoft.com/office/drawing/2014/main" id="{506B4862-D8AE-53D1-5C62-ADA4906D5C03}"/>
              </a:ext>
            </a:extLst>
          </p:cNvPr>
          <p:cNvSpPr>
            <a:spLocks noGrp="1"/>
          </p:cNvSpPr>
          <p:nvPr>
            <p:ph type="subTitle" idx="1"/>
          </p:nvPr>
        </p:nvSpPr>
        <p:spPr>
          <a:xfrm>
            <a:off x="2417780" y="3531204"/>
            <a:ext cx="8637072" cy="2263421"/>
          </a:xfrm>
        </p:spPr>
        <p:txBody>
          <a:bodyPr>
            <a:normAutofit fontScale="62500" lnSpcReduction="20000"/>
          </a:bodyPr>
          <a:lstStyle/>
          <a:p>
            <a:pPr algn="r"/>
            <a:r>
              <a:rPr lang="en-US" sz="2800" dirty="0"/>
              <a:t>GROUP 1</a:t>
            </a:r>
          </a:p>
          <a:p>
            <a:pPr algn="r"/>
            <a:r>
              <a:rPr lang="en-US" dirty="0"/>
              <a:t>Harsha </a:t>
            </a:r>
            <a:r>
              <a:rPr lang="en-US" dirty="0" err="1"/>
              <a:t>muraleedharan</a:t>
            </a:r>
            <a:endParaRPr lang="en-US" dirty="0"/>
          </a:p>
          <a:p>
            <a:pPr algn="r"/>
            <a:r>
              <a:rPr lang="en-US" dirty="0"/>
              <a:t>Irene </a:t>
            </a:r>
            <a:r>
              <a:rPr lang="en-US" dirty="0" err="1"/>
              <a:t>treesa</a:t>
            </a:r>
            <a:r>
              <a:rPr lang="en-US" dirty="0"/>
              <a:t> </a:t>
            </a:r>
            <a:r>
              <a:rPr lang="en-US" dirty="0" err="1"/>
              <a:t>cibi</a:t>
            </a:r>
            <a:endParaRPr lang="en-US" dirty="0"/>
          </a:p>
          <a:p>
            <a:pPr algn="r"/>
            <a:r>
              <a:rPr lang="en-US" dirty="0"/>
              <a:t>Adarsh</a:t>
            </a:r>
          </a:p>
          <a:p>
            <a:pPr algn="r"/>
            <a:r>
              <a:rPr lang="en-US" dirty="0" err="1"/>
              <a:t>ArdHra</a:t>
            </a:r>
            <a:endParaRPr lang="en-US" dirty="0"/>
          </a:p>
          <a:p>
            <a:pPr algn="r"/>
            <a:r>
              <a:rPr lang="en-US" dirty="0"/>
              <a:t>Parvathy</a:t>
            </a:r>
          </a:p>
          <a:p>
            <a:pPr algn="r"/>
            <a:r>
              <a:rPr lang="en-US" dirty="0" err="1"/>
              <a:t>abhiram</a:t>
            </a:r>
            <a:endParaRPr lang="en-US" dirty="0"/>
          </a:p>
          <a:p>
            <a:pPr algn="r"/>
            <a:endParaRPr lang="en-US" dirty="0"/>
          </a:p>
          <a:p>
            <a:pPr algn="r"/>
            <a:endParaRPr lang="en-IN" sz="2800" dirty="0"/>
          </a:p>
          <a:p>
            <a:pPr algn="r"/>
            <a:endParaRPr lang="en-US" dirty="0"/>
          </a:p>
        </p:txBody>
      </p:sp>
    </p:spTree>
    <p:extLst>
      <p:ext uri="{BB962C8B-B14F-4D97-AF65-F5344CB8AC3E}">
        <p14:creationId xmlns:p14="http://schemas.microsoft.com/office/powerpoint/2010/main" val="3429485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36A3C-F1EB-0605-F435-12E58550D177}"/>
              </a:ext>
            </a:extLst>
          </p:cNvPr>
          <p:cNvSpPr>
            <a:spLocks noGrp="1"/>
          </p:cNvSpPr>
          <p:nvPr>
            <p:ph type="title"/>
          </p:nvPr>
        </p:nvSpPr>
        <p:spPr/>
        <p:txBody>
          <a:bodyPr>
            <a:normAutofit/>
          </a:bodyPr>
          <a:lstStyle/>
          <a:p>
            <a:pPr algn="ctr"/>
            <a:r>
              <a:rPr lang="en-US" sz="4800">
                <a:latin typeface="Algerian" panose="04020705040A02060702" pitchFamily="82" charset="0"/>
              </a:rPr>
              <a:t>INTRODUCTION</a:t>
            </a:r>
            <a:endParaRPr lang="en-IN" sz="4800" dirty="0">
              <a:latin typeface="Algerian" panose="04020705040A02060702" pitchFamily="82" charset="0"/>
            </a:endParaRPr>
          </a:p>
        </p:txBody>
      </p:sp>
      <p:sp>
        <p:nvSpPr>
          <p:cNvPr id="3" name="Content Placeholder 2">
            <a:extLst>
              <a:ext uri="{FF2B5EF4-FFF2-40B4-BE49-F238E27FC236}">
                <a16:creationId xmlns:a16="http://schemas.microsoft.com/office/drawing/2014/main" id="{5125C2A3-BA91-A02D-9D9E-5EA9B008416C}"/>
              </a:ext>
            </a:extLst>
          </p:cNvPr>
          <p:cNvSpPr>
            <a:spLocks noGrp="1"/>
          </p:cNvSpPr>
          <p:nvPr>
            <p:ph idx="1"/>
          </p:nvPr>
        </p:nvSpPr>
        <p:spPr>
          <a:xfrm>
            <a:off x="1451579" y="2015733"/>
            <a:ext cx="9603275" cy="3193266"/>
          </a:xfrm>
        </p:spPr>
        <p:txBody>
          <a:bodyPr/>
          <a:lstStyle/>
          <a:p>
            <a:r>
              <a:rPr lang="en-US" dirty="0"/>
              <a:t>A Student Management System (SMS) is designed to simplify and automate the processes involved in managing student-related information within educational institutions. This Python project aims to create a robust, user-friendly system that allows administrators, teachers, and sometimes even students, to manage data efficiently.</a:t>
            </a:r>
          </a:p>
          <a:p>
            <a:r>
              <a:rPr lang="en-US" dirty="0"/>
              <a:t>This  Management System developed in Python is an essential tool for educational institutions to streamline their administrative tasks, ensuring that student data is managed efficiently and securely.</a:t>
            </a:r>
            <a:endParaRPr lang="en-IN" dirty="0"/>
          </a:p>
        </p:txBody>
      </p:sp>
    </p:spTree>
    <p:extLst>
      <p:ext uri="{BB962C8B-B14F-4D97-AF65-F5344CB8AC3E}">
        <p14:creationId xmlns:p14="http://schemas.microsoft.com/office/powerpoint/2010/main" val="37500476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90D5A-17E2-96B4-7861-F8A43C656AAA}"/>
              </a:ext>
            </a:extLst>
          </p:cNvPr>
          <p:cNvSpPr>
            <a:spLocks noGrp="1"/>
          </p:cNvSpPr>
          <p:nvPr>
            <p:ph type="title"/>
          </p:nvPr>
        </p:nvSpPr>
        <p:spPr/>
        <p:txBody>
          <a:bodyPr>
            <a:normAutofit/>
          </a:bodyPr>
          <a:lstStyle/>
          <a:p>
            <a:pPr algn="ctr"/>
            <a:r>
              <a:rPr lang="en-US" sz="5400" dirty="0">
                <a:latin typeface="Algerian" panose="04020705040A02060702" pitchFamily="82" charset="0"/>
              </a:rPr>
              <a:t>AIM</a:t>
            </a:r>
            <a:endParaRPr lang="en-IN"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B0A29FF0-9D29-7F45-BD89-ED0839EB51E2}"/>
              </a:ext>
            </a:extLst>
          </p:cNvPr>
          <p:cNvSpPr>
            <a:spLocks noGrp="1"/>
          </p:cNvSpPr>
          <p:nvPr>
            <p:ph idx="1"/>
          </p:nvPr>
        </p:nvSpPr>
        <p:spPr/>
        <p:txBody>
          <a:bodyPr/>
          <a:lstStyle/>
          <a:p>
            <a:r>
              <a:rPr lang="en-US" dirty="0"/>
              <a:t>The aim of the Student Management System (SMS) project is to design and implement a comprehensive software solution that automates the management of student-related data within an educational institution. This project seeks to simplify administrative tasks, enhance data accuracy, and provide a centralized platform for managing student information, thereby improving the overall efficiency of the institution's operations.</a:t>
            </a:r>
            <a:endParaRPr lang="en-IN" dirty="0"/>
          </a:p>
        </p:txBody>
      </p:sp>
    </p:spTree>
    <p:extLst>
      <p:ext uri="{BB962C8B-B14F-4D97-AF65-F5344CB8AC3E}">
        <p14:creationId xmlns:p14="http://schemas.microsoft.com/office/powerpoint/2010/main" val="39212378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C8F0F-EA01-CA3B-1CF4-CC701448FCBE}"/>
              </a:ext>
            </a:extLst>
          </p:cNvPr>
          <p:cNvSpPr>
            <a:spLocks noGrp="1"/>
          </p:cNvSpPr>
          <p:nvPr>
            <p:ph type="title"/>
          </p:nvPr>
        </p:nvSpPr>
        <p:spPr/>
        <p:txBody>
          <a:bodyPr>
            <a:normAutofit/>
          </a:bodyPr>
          <a:lstStyle/>
          <a:p>
            <a:pPr algn="ctr"/>
            <a:r>
              <a:rPr lang="en-US" sz="4400" dirty="0">
                <a:latin typeface="Algerian" panose="04020705040A02060702" pitchFamily="82" charset="0"/>
              </a:rPr>
              <a:t>SPECIFIC OBJECTIVES</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E2501D4E-17F3-9803-1F87-F337873EE166}"/>
              </a:ext>
            </a:extLst>
          </p:cNvPr>
          <p:cNvSpPr>
            <a:spLocks noGrp="1"/>
          </p:cNvSpPr>
          <p:nvPr>
            <p:ph idx="1"/>
          </p:nvPr>
        </p:nvSpPr>
        <p:spPr>
          <a:xfrm>
            <a:off x="1451579" y="2301411"/>
            <a:ext cx="9603275" cy="3431568"/>
          </a:xfrm>
        </p:spPr>
        <p:txBody>
          <a:bodyPr>
            <a:normAutofit/>
          </a:bodyPr>
          <a:lstStyle/>
          <a:p>
            <a:r>
              <a:rPr lang="en-US" b="1" dirty="0"/>
              <a:t>Automation of Administrative Tasks:</a:t>
            </a:r>
            <a:r>
              <a:rPr lang="en-US" dirty="0"/>
              <a:t> Reduce the manual workload involved in student enrollment, grade management, and other routine administrative functions.</a:t>
            </a:r>
          </a:p>
          <a:p>
            <a:r>
              <a:rPr lang="en-US" b="1" dirty="0"/>
              <a:t>Data Centralization:</a:t>
            </a:r>
            <a:r>
              <a:rPr lang="en-US" dirty="0"/>
              <a:t> Provide a unified platform where all student </a:t>
            </a:r>
            <a:r>
              <a:rPr lang="en-US" dirty="0" err="1"/>
              <a:t>data,such</a:t>
            </a:r>
            <a:r>
              <a:rPr lang="en-US" dirty="0"/>
              <a:t> as personal details, academic records,  and course information can be stored and accessed securely.</a:t>
            </a:r>
          </a:p>
          <a:p>
            <a:r>
              <a:rPr lang="en-US" b="1" dirty="0"/>
              <a:t>Improvement of Data Accuracy:</a:t>
            </a:r>
            <a:r>
              <a:rPr lang="en-US" dirty="0"/>
              <a:t> Minimize errors in data entry and management through validation checks, automated calculations, and systematic data handling procedures.</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65801662"/>
      </p:ext>
    </p:extLst>
  </p:cSld>
  <p:clrMapOvr>
    <a:masterClrMapping/>
  </p:clrMapOvr>
  <p:transition spd="slow">
    <p:wheel spokes="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DB374-BD2E-467D-F15E-3C2841DA21D2}"/>
              </a:ext>
            </a:extLst>
          </p:cNvPr>
          <p:cNvSpPr>
            <a:spLocks noGrp="1"/>
          </p:cNvSpPr>
          <p:nvPr>
            <p:ph type="title"/>
          </p:nvPr>
        </p:nvSpPr>
        <p:spPr>
          <a:xfrm>
            <a:off x="914401" y="804519"/>
            <a:ext cx="10140454" cy="1049235"/>
          </a:xfrm>
        </p:spPr>
        <p:txBody>
          <a:bodyPr>
            <a:normAutofit/>
          </a:bodyPr>
          <a:lstStyle/>
          <a:p>
            <a:pPr algn="ctr"/>
            <a:r>
              <a:rPr lang="en-US" sz="4000" dirty="0">
                <a:latin typeface="Algerian" panose="04020705040A02060702" pitchFamily="82" charset="0"/>
              </a:rPr>
              <a:t>SPECIFIC OBJECTIVES</a:t>
            </a:r>
            <a:endParaRPr lang="en-IN" sz="4000" dirty="0">
              <a:latin typeface="Algerian" panose="04020705040A02060702" pitchFamily="82" charset="0"/>
            </a:endParaRPr>
          </a:p>
        </p:txBody>
      </p:sp>
      <p:sp>
        <p:nvSpPr>
          <p:cNvPr id="4" name="Rectangle 1">
            <a:extLst>
              <a:ext uri="{FF2B5EF4-FFF2-40B4-BE49-F238E27FC236}">
                <a16:creationId xmlns:a16="http://schemas.microsoft.com/office/drawing/2014/main" id="{BF1FE5D5-52AE-5F6F-9DBB-EAD38B6FE75D}"/>
              </a:ext>
            </a:extLst>
          </p:cNvPr>
          <p:cNvSpPr>
            <a:spLocks noGrp="1" noChangeArrowheads="1"/>
          </p:cNvSpPr>
          <p:nvPr>
            <p:ph idx="1"/>
          </p:nvPr>
        </p:nvSpPr>
        <p:spPr bwMode="auto">
          <a:xfrm>
            <a:off x="1058238" y="2438537"/>
            <a:ext cx="10315254"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Reporting and Analytics:</a:t>
            </a:r>
            <a:r>
              <a:rPr kumimoji="0" lang="en-US" altLang="en-US" sz="1800" b="0" i="0" u="none" strike="noStrike" cap="none" normalizeH="0" baseline="0" dirty="0">
                <a:ln>
                  <a:noFill/>
                </a:ln>
                <a:solidFill>
                  <a:schemeClr val="tx1"/>
                </a:solidFill>
                <a:effectLst/>
                <a:latin typeface="Arial" panose="020B0604020202020204" pitchFamily="34" charset="0"/>
              </a:rPr>
              <a:t> Facilitate the generation of various reports, such as student performance analytics</a:t>
            </a: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and overall academic progress, aiding in data-driven decision-making.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b="1" dirty="0"/>
              <a:t>Enhanced User Experience:</a:t>
            </a:r>
            <a:r>
              <a:rPr lang="en-US" dirty="0"/>
              <a:t> Develop an intuitive and user-friendly interface that makes it easy for administrators, teachers, and students to interact with the system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Scalability and Flexibility:</a:t>
            </a:r>
            <a:r>
              <a:rPr kumimoji="0" lang="en-US" altLang="en-US" sz="1800" b="0" i="0" u="none" strike="noStrike" cap="none" normalizeH="0" baseline="0" dirty="0">
                <a:ln>
                  <a:noFill/>
                </a:ln>
                <a:solidFill>
                  <a:schemeClr val="tx1"/>
                </a:solidFill>
                <a:effectLst/>
                <a:latin typeface="Arial" panose="020B0604020202020204" pitchFamily="34" charset="0"/>
              </a:rPr>
              <a:t> Create a system that can be easily expanded to accommodate additional features or handle a growing number of students and data as the institution scales up.</a:t>
            </a:r>
          </a:p>
        </p:txBody>
      </p:sp>
    </p:spTree>
    <p:extLst>
      <p:ext uri="{BB962C8B-B14F-4D97-AF65-F5344CB8AC3E}">
        <p14:creationId xmlns:p14="http://schemas.microsoft.com/office/powerpoint/2010/main" val="183759332"/>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DBE9-F353-25EE-47D1-EBCA3A7B2563}"/>
              </a:ext>
            </a:extLst>
          </p:cNvPr>
          <p:cNvSpPr>
            <a:spLocks noGrp="1"/>
          </p:cNvSpPr>
          <p:nvPr>
            <p:ph type="title"/>
          </p:nvPr>
        </p:nvSpPr>
        <p:spPr/>
        <p:txBody>
          <a:bodyPr>
            <a:normAutofit/>
          </a:bodyPr>
          <a:lstStyle/>
          <a:p>
            <a:pPr algn="ctr"/>
            <a:r>
              <a:rPr lang="en-US" sz="4000" dirty="0">
                <a:latin typeface="Algerian" panose="04020705040A02060702" pitchFamily="82" charset="0"/>
              </a:rPr>
              <a:t>PROS AND CONS</a:t>
            </a:r>
            <a:endParaRPr lang="en-IN"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BE2F0EBD-9C76-3329-088F-C8827E49ADDC}"/>
              </a:ext>
            </a:extLst>
          </p:cNvPr>
          <p:cNvSpPr>
            <a:spLocks noGrp="1"/>
          </p:cNvSpPr>
          <p:nvPr>
            <p:ph idx="1"/>
          </p:nvPr>
        </p:nvSpPr>
        <p:spPr>
          <a:xfrm>
            <a:off x="1451579" y="1853754"/>
            <a:ext cx="9603275" cy="4300466"/>
          </a:xfrm>
        </p:spPr>
        <p:txBody>
          <a:bodyPr>
            <a:normAutofit lnSpcReduction="10000"/>
          </a:bodyPr>
          <a:lstStyle/>
          <a:p>
            <a:pPr marL="0" indent="0">
              <a:buNone/>
            </a:pPr>
            <a:r>
              <a:rPr lang="en-US" b="1" u="sng" dirty="0"/>
              <a:t>ADVANTAGES:</a:t>
            </a:r>
          </a:p>
          <a:p>
            <a:r>
              <a:rPr lang="en-IN" dirty="0"/>
              <a:t>Streamlined Administrative Processes</a:t>
            </a:r>
          </a:p>
          <a:p>
            <a:r>
              <a:rPr lang="en-IN" dirty="0"/>
              <a:t>Enhanced Communication and Collaboration</a:t>
            </a:r>
          </a:p>
          <a:p>
            <a:r>
              <a:rPr lang="en-IN" dirty="0"/>
              <a:t>Efficient Reporting and Analytics</a:t>
            </a:r>
          </a:p>
          <a:p>
            <a:r>
              <a:rPr lang="en-IN" dirty="0"/>
              <a:t>Environmentally Friendly</a:t>
            </a:r>
          </a:p>
          <a:p>
            <a:pPr marL="0" indent="0">
              <a:buNone/>
            </a:pPr>
            <a:r>
              <a:rPr lang="en-IN" b="1" u="sng" dirty="0"/>
              <a:t>DISADVANATGES:</a:t>
            </a:r>
          </a:p>
          <a:p>
            <a:r>
              <a:rPr lang="en-IN" dirty="0"/>
              <a:t>Dependence on Technology</a:t>
            </a:r>
          </a:p>
          <a:p>
            <a:r>
              <a:rPr lang="en-US" dirty="0"/>
              <a:t>Data Security and Privacy Concerns</a:t>
            </a:r>
          </a:p>
          <a:p>
            <a:r>
              <a:rPr lang="en-IN" dirty="0"/>
              <a:t>Customization and Scalability Limitations</a:t>
            </a:r>
          </a:p>
          <a:p>
            <a:endParaRPr lang="en-IN" b="1" u="sng" dirty="0"/>
          </a:p>
          <a:p>
            <a:endParaRPr lang="en-IN" b="1" u="sng" dirty="0"/>
          </a:p>
          <a:p>
            <a:endParaRPr lang="en-US" dirty="0"/>
          </a:p>
          <a:p>
            <a:endParaRPr lang="en-IN" dirty="0"/>
          </a:p>
        </p:txBody>
      </p:sp>
    </p:spTree>
    <p:extLst>
      <p:ext uri="{BB962C8B-B14F-4D97-AF65-F5344CB8AC3E}">
        <p14:creationId xmlns:p14="http://schemas.microsoft.com/office/powerpoint/2010/main" val="8461854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6C056-D104-059C-5140-DD4C3602DC7E}"/>
              </a:ext>
            </a:extLst>
          </p:cNvPr>
          <p:cNvSpPr>
            <a:spLocks noGrp="1"/>
          </p:cNvSpPr>
          <p:nvPr>
            <p:ph type="title"/>
          </p:nvPr>
        </p:nvSpPr>
        <p:spPr/>
        <p:txBody>
          <a:bodyPr>
            <a:normAutofit/>
          </a:bodyPr>
          <a:lstStyle/>
          <a:p>
            <a:pPr algn="ctr"/>
            <a:r>
              <a:rPr lang="en-US" sz="4000" dirty="0">
                <a:latin typeface="Algerian" panose="04020705040A02060702" pitchFamily="82" charset="0"/>
              </a:rPr>
              <a:t>FUTURE SCOPE</a:t>
            </a:r>
            <a:endParaRPr lang="en-IN" sz="4000" dirty="0">
              <a:latin typeface="Algerian" panose="04020705040A02060702" pitchFamily="82" charset="0"/>
            </a:endParaRPr>
          </a:p>
        </p:txBody>
      </p:sp>
      <p:sp>
        <p:nvSpPr>
          <p:cNvPr id="6" name="Content Placeholder 5">
            <a:extLst>
              <a:ext uri="{FF2B5EF4-FFF2-40B4-BE49-F238E27FC236}">
                <a16:creationId xmlns:a16="http://schemas.microsoft.com/office/drawing/2014/main" id="{5510743E-5935-2EC7-4C05-157CFE7D9E4C}"/>
              </a:ext>
            </a:extLst>
          </p:cNvPr>
          <p:cNvSpPr>
            <a:spLocks noGrp="1"/>
          </p:cNvSpPr>
          <p:nvPr>
            <p:ph idx="1"/>
          </p:nvPr>
        </p:nvSpPr>
        <p:spPr/>
        <p:txBody>
          <a:bodyPr>
            <a:normAutofit fontScale="92500" lnSpcReduction="10000"/>
          </a:bodyPr>
          <a:lstStyle/>
          <a:p>
            <a:pPr marL="0" indent="0">
              <a:buNone/>
            </a:pPr>
            <a:r>
              <a:rPr lang="en-US" dirty="0"/>
              <a:t>The future scope of a Student Management System (SMS) is expansive, as advancements in technology and evolving educational needs continue to shape its development. Here are some key areas where a Student Management System can evolve and expand in the future.</a:t>
            </a:r>
          </a:p>
          <a:p>
            <a:pPr>
              <a:buFont typeface="Wingdings" panose="05000000000000000000" pitchFamily="2" charset="2"/>
              <a:buChar char="Ø"/>
            </a:pPr>
            <a:r>
              <a:rPr lang="en-IN" dirty="0"/>
              <a:t>Integration with Advanced Technologies like ML and AI.</a:t>
            </a:r>
          </a:p>
          <a:p>
            <a:pPr>
              <a:buFont typeface="Wingdings" panose="05000000000000000000" pitchFamily="2" charset="2"/>
              <a:buChar char="Ø"/>
            </a:pPr>
            <a:r>
              <a:rPr lang="en-US" dirty="0"/>
              <a:t>Enhanced Data Analytics and Reporting</a:t>
            </a:r>
            <a:r>
              <a:rPr lang="en-IN" dirty="0"/>
              <a:t>:</a:t>
            </a:r>
          </a:p>
          <a:p>
            <a:pPr lvl="1"/>
            <a:r>
              <a:rPr lang="en-US" sz="2000" dirty="0"/>
              <a:t>Predictive Analytics</a:t>
            </a:r>
            <a:r>
              <a:rPr lang="en-US" sz="2000" b="1" dirty="0"/>
              <a:t>:</a:t>
            </a:r>
            <a:r>
              <a:rPr lang="en-US" sz="2000" dirty="0"/>
              <a:t> Forecasts student performance and engagement trends, enabling proactive educational decisions.</a:t>
            </a:r>
          </a:p>
          <a:p>
            <a:pPr lvl="1"/>
            <a:r>
              <a:rPr lang="en-US" sz="2000" dirty="0"/>
              <a:t>Real-Time Reporting: Offers instant dashboards for quick access to critical information, allowing prompt responses to issues.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554427801"/>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430E9-1A2E-C8F6-CDD3-E79372A6BBEE}"/>
              </a:ext>
            </a:extLst>
          </p:cNvPr>
          <p:cNvSpPr>
            <a:spLocks noGrp="1"/>
          </p:cNvSpPr>
          <p:nvPr>
            <p:ph type="title"/>
          </p:nvPr>
        </p:nvSpPr>
        <p:spPr/>
        <p:txBody>
          <a:bodyPr>
            <a:normAutofit/>
          </a:bodyPr>
          <a:lstStyle/>
          <a:p>
            <a:pPr algn="ctr"/>
            <a:r>
              <a:rPr lang="en-US" sz="4400" dirty="0">
                <a:latin typeface="Algerian" panose="04020705040A02060702" pitchFamily="82" charset="0"/>
              </a:rPr>
              <a:t>CONCLUSION</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6249D5E7-3640-A079-FFCF-0739551CD4AC}"/>
              </a:ext>
            </a:extLst>
          </p:cNvPr>
          <p:cNvSpPr>
            <a:spLocks noGrp="1"/>
          </p:cNvSpPr>
          <p:nvPr>
            <p:ph idx="1"/>
          </p:nvPr>
        </p:nvSpPr>
        <p:spPr/>
        <p:txBody>
          <a:bodyPr>
            <a:normAutofit lnSpcReduction="10000"/>
          </a:bodyPr>
          <a:lstStyle/>
          <a:p>
            <a:endParaRPr lang="en-US" dirty="0"/>
          </a:p>
          <a:p>
            <a:r>
              <a:rPr lang="en-US" dirty="0"/>
              <a:t>In conclusion, the Student Management System developed using Python serves as a powerful tool to streamline and automate the management of student data within educational institutions. By centralizing information, enhancing data accuracy, and improving accessibility, this system significantly reduces administrative burdens and supports data-driven decision-making. The project not only meets current institutional needs but also provides a scalable and flexible foundation for future enhancements, ensuring that the system can evolve with technological advancements and the growing demands of the education sector.</a:t>
            </a:r>
          </a:p>
          <a:p>
            <a:pPr marL="0" indent="0">
              <a:buNone/>
            </a:pPr>
            <a:endParaRPr lang="en-IN" dirty="0"/>
          </a:p>
        </p:txBody>
      </p:sp>
    </p:spTree>
    <p:extLst>
      <p:ext uri="{BB962C8B-B14F-4D97-AF65-F5344CB8AC3E}">
        <p14:creationId xmlns:p14="http://schemas.microsoft.com/office/powerpoint/2010/main" val="32827042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75</TotalTime>
  <Words>544</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Algerian</vt:lpstr>
      <vt:lpstr>Arial</vt:lpstr>
      <vt:lpstr>Gill Sans MT</vt:lpstr>
      <vt:lpstr>Wingdings</vt:lpstr>
      <vt:lpstr>Gallery</vt:lpstr>
      <vt:lpstr>STUDENT MANAGEMENT SYSTEM</vt:lpstr>
      <vt:lpstr>INTRODUCTION</vt:lpstr>
      <vt:lpstr>AIM</vt:lpstr>
      <vt:lpstr>SPECIFIC OBJECTIVES</vt:lpstr>
      <vt:lpstr>SPECIFIC OBJECTIVES</vt:lpstr>
      <vt:lpstr>PROS AND CONS</vt:lpstr>
      <vt:lpstr>FUTURE SCOPE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Irene Treesa Cibi</dc:creator>
  <cp:lastModifiedBy>Irene Treesa Cibi</cp:lastModifiedBy>
  <cp:revision>14</cp:revision>
  <dcterms:created xsi:type="dcterms:W3CDTF">2024-09-01T13:37:57Z</dcterms:created>
  <dcterms:modified xsi:type="dcterms:W3CDTF">2024-09-02T07:52:37Z</dcterms:modified>
</cp:coreProperties>
</file>