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9144000" cy="6858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
      <p:font typeface="Roboto Thin" panose="02000000000000000000" pitchFamily="2" charset="0"/>
      <p:regular r:id="rId34"/>
      <p:bold r:id="rId35"/>
      <p:italic r:id="rId36"/>
      <p:boldItalic r:id="rId37"/>
    </p:embeddedFont>
    <p:embeddedFont>
      <p:font typeface="Tino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bacf99fe1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1bacf99fe1_0_0: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ab41c0e0_1_625: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bab41c0e0_1_6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fc66c05d6_0_0: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fc66c05d6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bab41c0e0_1_594: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bab41c0e0_1_59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ab41c0e0_1_58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11bab41c0e0_1_58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500"/>
              <a:buFont typeface="Calibri"/>
              <a:buNone/>
              <a:defRPr sz="4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1143000" y="3602037"/>
            <a:ext cx="6858000" cy="1655763"/>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700"/>
              </a:spcBef>
              <a:spcAft>
                <a:spcPts val="0"/>
              </a:spcAft>
              <a:buClr>
                <a:srgbClr val="000000"/>
              </a:buClr>
              <a:buSzPts val="1800"/>
              <a:buFont typeface="Calibri"/>
              <a:buNone/>
              <a:defRPr sz="1800"/>
            </a:lvl1pPr>
            <a:lvl2pPr marL="914400" lvl="1" indent="-228600" algn="ctr">
              <a:lnSpc>
                <a:spcPct val="90000"/>
              </a:lnSpc>
              <a:spcBef>
                <a:spcPts val="700"/>
              </a:spcBef>
              <a:spcAft>
                <a:spcPts val="0"/>
              </a:spcAft>
              <a:buClr>
                <a:srgbClr val="000000"/>
              </a:buClr>
              <a:buSzPts val="1800"/>
              <a:buFont typeface="Calibri"/>
              <a:buNone/>
              <a:defRPr sz="1800"/>
            </a:lvl2pPr>
            <a:lvl3pPr marL="1371600" lvl="2" indent="-228600" algn="ctr">
              <a:lnSpc>
                <a:spcPct val="90000"/>
              </a:lnSpc>
              <a:spcBef>
                <a:spcPts val="700"/>
              </a:spcBef>
              <a:spcAft>
                <a:spcPts val="0"/>
              </a:spcAft>
              <a:buClr>
                <a:srgbClr val="000000"/>
              </a:buClr>
              <a:buSzPts val="1800"/>
              <a:buFont typeface="Calibri"/>
              <a:buNone/>
              <a:defRPr sz="1800"/>
            </a:lvl3pPr>
            <a:lvl4pPr marL="1828800" lvl="3" indent="-228600" algn="ctr">
              <a:lnSpc>
                <a:spcPct val="90000"/>
              </a:lnSpc>
              <a:spcBef>
                <a:spcPts val="700"/>
              </a:spcBef>
              <a:spcAft>
                <a:spcPts val="0"/>
              </a:spcAft>
              <a:buClr>
                <a:srgbClr val="000000"/>
              </a:buClr>
              <a:buSzPts val="1800"/>
              <a:buFont typeface="Calibri"/>
              <a:buNone/>
              <a:defRPr sz="1800"/>
            </a:lvl4pPr>
            <a:lvl5pPr marL="2286000" lvl="4" indent="-228600" algn="ctr">
              <a:lnSpc>
                <a:spcPct val="90000"/>
              </a:lnSpc>
              <a:spcBef>
                <a:spcPts val="700"/>
              </a:spcBef>
              <a:spcAft>
                <a:spcPts val="0"/>
              </a:spcAft>
              <a:buClr>
                <a:srgbClr val="000000"/>
              </a:buClr>
              <a:buSzPts val="1800"/>
              <a:buFont typeface="Calibri"/>
              <a:buNone/>
              <a:defRPr sz="1800"/>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12" name="Google Shape;12;p2"/>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7" name="Google Shape;47;p11"/>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700"/>
              </a:spcBef>
              <a:spcAft>
                <a:spcPts val="0"/>
              </a:spcAft>
              <a:buClr>
                <a:srgbClr val="000000"/>
              </a:buClr>
              <a:buSzPts val="1800"/>
              <a:buChar char="•"/>
              <a:defRPr/>
            </a:lvl1pPr>
            <a:lvl2pPr marL="914400" lvl="1" indent="-342900" algn="l">
              <a:lnSpc>
                <a:spcPct val="90000"/>
              </a:lnSpc>
              <a:spcBef>
                <a:spcPts val="700"/>
              </a:spcBef>
              <a:spcAft>
                <a:spcPts val="0"/>
              </a:spcAft>
              <a:buClr>
                <a:srgbClr val="000000"/>
              </a:buClr>
              <a:buSzPts val="1800"/>
              <a:buChar char="•"/>
              <a:defRPr/>
            </a:lvl2pPr>
            <a:lvl3pPr marL="1371600" lvl="2" indent="-342900" algn="l">
              <a:lnSpc>
                <a:spcPct val="90000"/>
              </a:lnSpc>
              <a:spcBef>
                <a:spcPts val="700"/>
              </a:spcBef>
              <a:spcAft>
                <a:spcPts val="0"/>
              </a:spcAft>
              <a:buClr>
                <a:srgbClr val="000000"/>
              </a:buClr>
              <a:buSzPts val="1800"/>
              <a:buChar char="•"/>
              <a:defRPr/>
            </a:lvl3pPr>
            <a:lvl4pPr marL="1828800" lvl="3" indent="-342900" algn="l">
              <a:lnSpc>
                <a:spcPct val="90000"/>
              </a:lnSpc>
              <a:spcBef>
                <a:spcPts val="700"/>
              </a:spcBef>
              <a:spcAft>
                <a:spcPts val="0"/>
              </a:spcAft>
              <a:buClr>
                <a:srgbClr val="000000"/>
              </a:buClr>
              <a:buSzPts val="1800"/>
              <a:buChar char="•"/>
              <a:defRPr/>
            </a:lvl4pPr>
            <a:lvl5pPr marL="2286000" lvl="4" indent="-342900" algn="l">
              <a:lnSpc>
                <a:spcPct val="90000"/>
              </a:lnSpc>
              <a:spcBef>
                <a:spcPts val="700"/>
              </a:spcBef>
              <a:spcAft>
                <a:spcPts val="0"/>
              </a:spcAft>
              <a:buClr>
                <a:srgbClr val="000000"/>
              </a:buClr>
              <a:buSzPts val="1800"/>
              <a:buChar char="•"/>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48" name="Google Shape;48;p11"/>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543675" y="365125"/>
            <a:ext cx="1971675"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1" name="Google Shape;51;p12"/>
          <p:cNvSpPr txBox="1">
            <a:spLocks noGrp="1"/>
          </p:cNvSpPr>
          <p:nvPr>
            <p:ph type="body" idx="1"/>
          </p:nvPr>
        </p:nvSpPr>
        <p:spPr>
          <a:xfrm>
            <a:off x="628650" y="365125"/>
            <a:ext cx="5800725"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700"/>
              </a:spcBef>
              <a:spcAft>
                <a:spcPts val="0"/>
              </a:spcAft>
              <a:buClr>
                <a:srgbClr val="000000"/>
              </a:buClr>
              <a:buSzPts val="1800"/>
              <a:buChar char="•"/>
              <a:defRPr/>
            </a:lvl1pPr>
            <a:lvl2pPr marL="914400" lvl="1" indent="-342900" algn="l">
              <a:lnSpc>
                <a:spcPct val="90000"/>
              </a:lnSpc>
              <a:spcBef>
                <a:spcPts val="700"/>
              </a:spcBef>
              <a:spcAft>
                <a:spcPts val="0"/>
              </a:spcAft>
              <a:buClr>
                <a:srgbClr val="000000"/>
              </a:buClr>
              <a:buSzPts val="1800"/>
              <a:buChar char="•"/>
              <a:defRPr/>
            </a:lvl2pPr>
            <a:lvl3pPr marL="1371600" lvl="2" indent="-342900" algn="l">
              <a:lnSpc>
                <a:spcPct val="90000"/>
              </a:lnSpc>
              <a:spcBef>
                <a:spcPts val="700"/>
              </a:spcBef>
              <a:spcAft>
                <a:spcPts val="0"/>
              </a:spcAft>
              <a:buClr>
                <a:srgbClr val="000000"/>
              </a:buClr>
              <a:buSzPts val="1800"/>
              <a:buChar char="•"/>
              <a:defRPr/>
            </a:lvl3pPr>
            <a:lvl4pPr marL="1828800" lvl="3" indent="-342900" algn="l">
              <a:lnSpc>
                <a:spcPct val="90000"/>
              </a:lnSpc>
              <a:spcBef>
                <a:spcPts val="700"/>
              </a:spcBef>
              <a:spcAft>
                <a:spcPts val="0"/>
              </a:spcAft>
              <a:buClr>
                <a:srgbClr val="000000"/>
              </a:buClr>
              <a:buSzPts val="1800"/>
              <a:buChar char="•"/>
              <a:defRPr/>
            </a:lvl4pPr>
            <a:lvl5pPr marL="2286000" lvl="4" indent="-342900" algn="l">
              <a:lnSpc>
                <a:spcPct val="90000"/>
              </a:lnSpc>
              <a:spcBef>
                <a:spcPts val="700"/>
              </a:spcBef>
              <a:spcAft>
                <a:spcPts val="0"/>
              </a:spcAft>
              <a:buClr>
                <a:srgbClr val="000000"/>
              </a:buClr>
              <a:buSzPts val="1800"/>
              <a:buChar char="•"/>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52" name="Google Shape;52;p12"/>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619043" y="2836079"/>
            <a:ext cx="5905800" cy="92790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3300"/>
              <a:buNone/>
              <a:defRPr sz="4400" b="1" i="0">
                <a:solidFill>
                  <a:srgbClr val="0091E9"/>
                </a:solidFill>
                <a:latin typeface="Arial"/>
                <a:ea typeface="Arial"/>
                <a:cs typeface="Arial"/>
                <a:sym typeface="Arial"/>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55" name="Google Shape;55;p13"/>
          <p:cNvSpPr txBox="1">
            <a:spLocks noGrp="1"/>
          </p:cNvSpPr>
          <p:nvPr>
            <p:ph type="body" idx="1"/>
          </p:nvPr>
        </p:nvSpPr>
        <p:spPr>
          <a:xfrm>
            <a:off x="1798708" y="1871663"/>
            <a:ext cx="5551800" cy="4450800"/>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700"/>
              </a:spcBef>
              <a:spcAft>
                <a:spcPts val="0"/>
              </a:spcAft>
              <a:buSzPts val="2100"/>
              <a:buNone/>
              <a:defRPr b="0" i="0">
                <a:solidFill>
                  <a:schemeClr val="dk1"/>
                </a:solidFill>
              </a:defRPr>
            </a:lvl1pPr>
            <a:lvl2pPr marL="914400" lvl="1" indent="-228600" algn="l">
              <a:lnSpc>
                <a:spcPct val="90000"/>
              </a:lnSpc>
              <a:spcBef>
                <a:spcPts val="700"/>
              </a:spcBef>
              <a:spcAft>
                <a:spcPts val="0"/>
              </a:spcAft>
              <a:buSzPts val="2100"/>
              <a:buNone/>
              <a:defRPr/>
            </a:lvl2pPr>
            <a:lvl3pPr marL="1371600" lvl="2" indent="-228600" algn="l">
              <a:lnSpc>
                <a:spcPct val="90000"/>
              </a:lnSpc>
              <a:spcBef>
                <a:spcPts val="700"/>
              </a:spcBef>
              <a:spcAft>
                <a:spcPts val="0"/>
              </a:spcAft>
              <a:buSzPts val="2100"/>
              <a:buNone/>
              <a:defRPr/>
            </a:lvl3pPr>
            <a:lvl4pPr marL="1828800" lvl="3" indent="-228600" algn="l">
              <a:lnSpc>
                <a:spcPct val="90000"/>
              </a:lnSpc>
              <a:spcBef>
                <a:spcPts val="700"/>
              </a:spcBef>
              <a:spcAft>
                <a:spcPts val="0"/>
              </a:spcAft>
              <a:buSzPts val="2100"/>
              <a:buNone/>
              <a:defRPr/>
            </a:lvl4pPr>
            <a:lvl5pPr marL="2286000" lvl="4" indent="-228600" algn="l">
              <a:lnSpc>
                <a:spcPct val="90000"/>
              </a:lnSpc>
              <a:spcBef>
                <a:spcPts val="700"/>
              </a:spcBef>
              <a:spcAft>
                <a:spcPts val="0"/>
              </a:spcAft>
              <a:buSzPts val="2100"/>
              <a:buNone/>
              <a:defRPr/>
            </a:lvl5pPr>
            <a:lvl6pPr marL="2743200" lvl="5" indent="-228600" algn="l">
              <a:lnSpc>
                <a:spcPct val="90000"/>
              </a:lnSpc>
              <a:spcBef>
                <a:spcPts val="700"/>
              </a:spcBef>
              <a:spcAft>
                <a:spcPts val="0"/>
              </a:spcAft>
              <a:buSzPts val="2100"/>
              <a:buNone/>
              <a:defRPr/>
            </a:lvl6pPr>
            <a:lvl7pPr marL="3200400" lvl="6" indent="-228600" algn="l">
              <a:lnSpc>
                <a:spcPct val="90000"/>
              </a:lnSpc>
              <a:spcBef>
                <a:spcPts val="700"/>
              </a:spcBef>
              <a:spcAft>
                <a:spcPts val="0"/>
              </a:spcAft>
              <a:buSzPts val="2100"/>
              <a:buNone/>
              <a:defRPr/>
            </a:lvl7pPr>
            <a:lvl8pPr marL="3657600" lvl="7" indent="-228600" algn="l">
              <a:lnSpc>
                <a:spcPct val="90000"/>
              </a:lnSpc>
              <a:spcBef>
                <a:spcPts val="700"/>
              </a:spcBef>
              <a:spcAft>
                <a:spcPts val="0"/>
              </a:spcAft>
              <a:buSzPts val="2100"/>
              <a:buNone/>
              <a:defRPr/>
            </a:lvl8pPr>
            <a:lvl9pPr marL="4114800" lvl="8" indent="-228600" algn="l">
              <a:lnSpc>
                <a:spcPct val="90000"/>
              </a:lnSpc>
              <a:spcBef>
                <a:spcPts val="700"/>
              </a:spcBef>
              <a:spcAft>
                <a:spcPts val="0"/>
              </a:spcAft>
              <a:buSzPts val="2100"/>
              <a:buNone/>
              <a:defRPr/>
            </a:lvl9pPr>
          </a:lstStyle>
          <a:p>
            <a:endParaRPr/>
          </a:p>
        </p:txBody>
      </p:sp>
      <p:sp>
        <p:nvSpPr>
          <p:cNvPr id="56" name="Google Shape;56;p13"/>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3"/>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p13"/>
          <p:cNvSpPr txBox="1">
            <a:spLocks noGrp="1"/>
          </p:cNvSpPr>
          <p:nvPr>
            <p:ph type="sldNum" idx="12"/>
          </p:nvPr>
        </p:nvSpPr>
        <p:spPr>
          <a:xfrm>
            <a:off x="6583680" y="6377940"/>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3"/>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700"/>
              </a:spcBef>
              <a:spcAft>
                <a:spcPts val="0"/>
              </a:spcAft>
              <a:buClr>
                <a:srgbClr val="000000"/>
              </a:buClr>
              <a:buSzPts val="1800"/>
              <a:buChar char="•"/>
              <a:defRPr/>
            </a:lvl1pPr>
            <a:lvl2pPr marL="914400" lvl="1" indent="-342900" algn="l">
              <a:lnSpc>
                <a:spcPct val="90000"/>
              </a:lnSpc>
              <a:spcBef>
                <a:spcPts val="700"/>
              </a:spcBef>
              <a:spcAft>
                <a:spcPts val="0"/>
              </a:spcAft>
              <a:buClr>
                <a:srgbClr val="000000"/>
              </a:buClr>
              <a:buSzPts val="1800"/>
              <a:buChar char="•"/>
              <a:defRPr/>
            </a:lvl2pPr>
            <a:lvl3pPr marL="1371600" lvl="2" indent="-342900" algn="l">
              <a:lnSpc>
                <a:spcPct val="90000"/>
              </a:lnSpc>
              <a:spcBef>
                <a:spcPts val="700"/>
              </a:spcBef>
              <a:spcAft>
                <a:spcPts val="0"/>
              </a:spcAft>
              <a:buClr>
                <a:srgbClr val="000000"/>
              </a:buClr>
              <a:buSzPts val="1800"/>
              <a:buChar char="•"/>
              <a:defRPr/>
            </a:lvl3pPr>
            <a:lvl4pPr marL="1828800" lvl="3" indent="-342900" algn="l">
              <a:lnSpc>
                <a:spcPct val="90000"/>
              </a:lnSpc>
              <a:spcBef>
                <a:spcPts val="700"/>
              </a:spcBef>
              <a:spcAft>
                <a:spcPts val="0"/>
              </a:spcAft>
              <a:buClr>
                <a:srgbClr val="000000"/>
              </a:buClr>
              <a:buSzPts val="1800"/>
              <a:buChar char="•"/>
              <a:defRPr/>
            </a:lvl4pPr>
            <a:lvl5pPr marL="2286000" lvl="4" indent="-342900" algn="l">
              <a:lnSpc>
                <a:spcPct val="90000"/>
              </a:lnSpc>
              <a:spcBef>
                <a:spcPts val="700"/>
              </a:spcBef>
              <a:spcAft>
                <a:spcPts val="0"/>
              </a:spcAft>
              <a:buClr>
                <a:srgbClr val="000000"/>
              </a:buClr>
              <a:buSzPts val="1800"/>
              <a:buChar char="•"/>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16" name="Google Shape;16;p3"/>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9" name="Google Shape;19;p4"/>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4500"/>
              <a:buFont typeface="Calibri"/>
              <a:buNone/>
              <a:defRPr sz="4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6"/>
          <p:cNvSpPr txBox="1">
            <a:spLocks noGrp="1"/>
          </p:cNvSpPr>
          <p:nvPr>
            <p:ph type="body" idx="1"/>
          </p:nvPr>
        </p:nvSpPr>
        <p:spPr>
          <a:xfrm>
            <a:off x="623887" y="4589464"/>
            <a:ext cx="7886701" cy="15001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700"/>
              </a:spcBef>
              <a:spcAft>
                <a:spcPts val="0"/>
              </a:spcAft>
              <a:buClr>
                <a:srgbClr val="888888"/>
              </a:buClr>
              <a:buSzPts val="1800"/>
              <a:buFont typeface="Calibri"/>
              <a:buNone/>
              <a:defRPr sz="1800">
                <a:solidFill>
                  <a:srgbClr val="888888"/>
                </a:solidFill>
              </a:defRPr>
            </a:lvl1pPr>
            <a:lvl2pPr marL="914400" lvl="1" indent="-228600" algn="l">
              <a:lnSpc>
                <a:spcPct val="90000"/>
              </a:lnSpc>
              <a:spcBef>
                <a:spcPts val="700"/>
              </a:spcBef>
              <a:spcAft>
                <a:spcPts val="0"/>
              </a:spcAft>
              <a:buClr>
                <a:srgbClr val="888888"/>
              </a:buClr>
              <a:buSzPts val="1800"/>
              <a:buFont typeface="Calibri"/>
              <a:buNone/>
              <a:defRPr sz="1800">
                <a:solidFill>
                  <a:srgbClr val="888888"/>
                </a:solidFill>
              </a:defRPr>
            </a:lvl2pPr>
            <a:lvl3pPr marL="1371600" lvl="2" indent="-228600" algn="l">
              <a:lnSpc>
                <a:spcPct val="90000"/>
              </a:lnSpc>
              <a:spcBef>
                <a:spcPts val="70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700"/>
              </a:spcBef>
              <a:spcAft>
                <a:spcPts val="0"/>
              </a:spcAft>
              <a:buClr>
                <a:srgbClr val="888888"/>
              </a:buClr>
              <a:buSzPts val="1800"/>
              <a:buFont typeface="Calibri"/>
              <a:buNone/>
              <a:defRPr sz="1800">
                <a:solidFill>
                  <a:srgbClr val="888888"/>
                </a:solidFill>
              </a:defRPr>
            </a:lvl4pPr>
            <a:lvl5pPr marL="2286000" lvl="4" indent="-228600" algn="l">
              <a:lnSpc>
                <a:spcPct val="90000"/>
              </a:lnSpc>
              <a:spcBef>
                <a:spcPts val="700"/>
              </a:spcBef>
              <a:spcAft>
                <a:spcPts val="0"/>
              </a:spcAft>
              <a:buClr>
                <a:srgbClr val="888888"/>
              </a:buClr>
              <a:buSzPts val="1800"/>
              <a:buFont typeface="Calibri"/>
              <a:buNone/>
              <a:defRPr sz="1800">
                <a:solidFill>
                  <a:srgbClr val="888888"/>
                </a:solidFill>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25" name="Google Shape;25;p6"/>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8" name="Google Shape;28;p7"/>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700"/>
              </a:spcBef>
              <a:spcAft>
                <a:spcPts val="0"/>
              </a:spcAft>
              <a:buClr>
                <a:srgbClr val="000000"/>
              </a:buClr>
              <a:buSzPts val="1800"/>
              <a:buChar char="•"/>
              <a:defRPr/>
            </a:lvl1pPr>
            <a:lvl2pPr marL="914400" lvl="1" indent="-342900" algn="l">
              <a:lnSpc>
                <a:spcPct val="90000"/>
              </a:lnSpc>
              <a:spcBef>
                <a:spcPts val="700"/>
              </a:spcBef>
              <a:spcAft>
                <a:spcPts val="0"/>
              </a:spcAft>
              <a:buClr>
                <a:srgbClr val="000000"/>
              </a:buClr>
              <a:buSzPts val="1800"/>
              <a:buChar char="•"/>
              <a:defRPr/>
            </a:lvl2pPr>
            <a:lvl3pPr marL="1371600" lvl="2" indent="-342900" algn="l">
              <a:lnSpc>
                <a:spcPct val="90000"/>
              </a:lnSpc>
              <a:spcBef>
                <a:spcPts val="700"/>
              </a:spcBef>
              <a:spcAft>
                <a:spcPts val="0"/>
              </a:spcAft>
              <a:buClr>
                <a:srgbClr val="000000"/>
              </a:buClr>
              <a:buSzPts val="1800"/>
              <a:buChar char="•"/>
              <a:defRPr/>
            </a:lvl3pPr>
            <a:lvl4pPr marL="1828800" lvl="3" indent="-342900" algn="l">
              <a:lnSpc>
                <a:spcPct val="90000"/>
              </a:lnSpc>
              <a:spcBef>
                <a:spcPts val="700"/>
              </a:spcBef>
              <a:spcAft>
                <a:spcPts val="0"/>
              </a:spcAft>
              <a:buClr>
                <a:srgbClr val="000000"/>
              </a:buClr>
              <a:buSzPts val="1800"/>
              <a:buChar char="•"/>
              <a:defRPr/>
            </a:lvl4pPr>
            <a:lvl5pPr marL="2286000" lvl="4" indent="-342900" algn="l">
              <a:lnSpc>
                <a:spcPct val="90000"/>
              </a:lnSpc>
              <a:spcBef>
                <a:spcPts val="700"/>
              </a:spcBef>
              <a:spcAft>
                <a:spcPts val="0"/>
              </a:spcAft>
              <a:buClr>
                <a:srgbClr val="000000"/>
              </a:buClr>
              <a:buSzPts val="1800"/>
              <a:buChar char="•"/>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29" name="Google Shape;29;p7"/>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2" name="Google Shape;32;p8"/>
          <p:cNvSpPr txBox="1">
            <a:spLocks noGrp="1"/>
          </p:cNvSpPr>
          <p:nvPr>
            <p:ph type="body" idx="1"/>
          </p:nvPr>
        </p:nvSpPr>
        <p:spPr>
          <a:xfrm>
            <a:off x="629841" y="1681163"/>
            <a:ext cx="3868341" cy="823912"/>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700"/>
              </a:spcBef>
              <a:spcAft>
                <a:spcPts val="0"/>
              </a:spcAft>
              <a:buClr>
                <a:srgbClr val="000000"/>
              </a:buClr>
              <a:buSzPts val="1800"/>
              <a:buFont typeface="Calibri"/>
              <a:buNone/>
              <a:defRPr sz="1800" b="1"/>
            </a:lvl1pPr>
            <a:lvl2pPr marL="914400" lvl="1" indent="-228600" algn="l">
              <a:lnSpc>
                <a:spcPct val="90000"/>
              </a:lnSpc>
              <a:spcBef>
                <a:spcPts val="700"/>
              </a:spcBef>
              <a:spcAft>
                <a:spcPts val="0"/>
              </a:spcAft>
              <a:buClr>
                <a:srgbClr val="000000"/>
              </a:buClr>
              <a:buSzPts val="1800"/>
              <a:buFont typeface="Calibri"/>
              <a:buNone/>
              <a:defRPr sz="1800" b="1"/>
            </a:lvl2pPr>
            <a:lvl3pPr marL="1371600" lvl="2" indent="-228600" algn="l">
              <a:lnSpc>
                <a:spcPct val="90000"/>
              </a:lnSpc>
              <a:spcBef>
                <a:spcPts val="700"/>
              </a:spcBef>
              <a:spcAft>
                <a:spcPts val="0"/>
              </a:spcAft>
              <a:buClr>
                <a:srgbClr val="000000"/>
              </a:buClr>
              <a:buSzPts val="1800"/>
              <a:buFont typeface="Calibri"/>
              <a:buNone/>
              <a:defRPr sz="1800" b="1"/>
            </a:lvl3pPr>
            <a:lvl4pPr marL="1828800" lvl="3" indent="-228600" algn="l">
              <a:lnSpc>
                <a:spcPct val="90000"/>
              </a:lnSpc>
              <a:spcBef>
                <a:spcPts val="700"/>
              </a:spcBef>
              <a:spcAft>
                <a:spcPts val="0"/>
              </a:spcAft>
              <a:buClr>
                <a:srgbClr val="000000"/>
              </a:buClr>
              <a:buSzPts val="1800"/>
              <a:buFont typeface="Calibri"/>
              <a:buNone/>
              <a:defRPr sz="1800" b="1"/>
            </a:lvl4pPr>
            <a:lvl5pPr marL="2286000" lvl="4" indent="-228600" algn="l">
              <a:lnSpc>
                <a:spcPct val="90000"/>
              </a:lnSpc>
              <a:spcBef>
                <a:spcPts val="700"/>
              </a:spcBef>
              <a:spcAft>
                <a:spcPts val="0"/>
              </a:spcAft>
              <a:buClr>
                <a:srgbClr val="000000"/>
              </a:buClr>
              <a:buSzPts val="1800"/>
              <a:buFont typeface="Calibri"/>
              <a:buNone/>
              <a:defRPr sz="1800" b="1"/>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33" name="Google Shape;33;p8"/>
          <p:cNvSpPr txBox="1">
            <a:spLocks noGrp="1"/>
          </p:cNvSpPr>
          <p:nvPr>
            <p:ph type="body" idx="2"/>
          </p:nvPr>
        </p:nvSpPr>
        <p:spPr>
          <a:xfrm>
            <a:off x="4629150" y="1681163"/>
            <a:ext cx="3887392" cy="823912"/>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700"/>
              </a:spcBef>
              <a:spcAft>
                <a:spcPts val="0"/>
              </a:spcAft>
              <a:buClr>
                <a:srgbClr val="000000"/>
              </a:buClr>
              <a:buSzPts val="1800"/>
              <a:buChar char="•"/>
              <a:defRPr/>
            </a:lvl1pPr>
            <a:lvl2pPr marL="914400" lvl="1" indent="-342900" algn="l">
              <a:lnSpc>
                <a:spcPct val="90000"/>
              </a:lnSpc>
              <a:spcBef>
                <a:spcPts val="700"/>
              </a:spcBef>
              <a:spcAft>
                <a:spcPts val="0"/>
              </a:spcAft>
              <a:buClr>
                <a:srgbClr val="000000"/>
              </a:buClr>
              <a:buSzPts val="1800"/>
              <a:buChar char="•"/>
              <a:defRPr/>
            </a:lvl2pPr>
            <a:lvl3pPr marL="1371600" lvl="2" indent="-342900" algn="l">
              <a:lnSpc>
                <a:spcPct val="90000"/>
              </a:lnSpc>
              <a:spcBef>
                <a:spcPts val="700"/>
              </a:spcBef>
              <a:spcAft>
                <a:spcPts val="0"/>
              </a:spcAft>
              <a:buClr>
                <a:srgbClr val="000000"/>
              </a:buClr>
              <a:buSzPts val="1800"/>
              <a:buChar char="•"/>
              <a:defRPr/>
            </a:lvl3pPr>
            <a:lvl4pPr marL="1828800" lvl="3" indent="-342900" algn="l">
              <a:lnSpc>
                <a:spcPct val="90000"/>
              </a:lnSpc>
              <a:spcBef>
                <a:spcPts val="700"/>
              </a:spcBef>
              <a:spcAft>
                <a:spcPts val="0"/>
              </a:spcAft>
              <a:buClr>
                <a:srgbClr val="000000"/>
              </a:buClr>
              <a:buSzPts val="1800"/>
              <a:buChar char="•"/>
              <a:defRPr/>
            </a:lvl4pPr>
            <a:lvl5pPr marL="2286000" lvl="4" indent="-342900" algn="l">
              <a:lnSpc>
                <a:spcPct val="90000"/>
              </a:lnSpc>
              <a:spcBef>
                <a:spcPts val="700"/>
              </a:spcBef>
              <a:spcAft>
                <a:spcPts val="0"/>
              </a:spcAft>
              <a:buClr>
                <a:srgbClr val="000000"/>
              </a:buClr>
              <a:buSzPts val="1800"/>
              <a:buChar char="•"/>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34" name="Google Shape;34;p8"/>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2400"/>
              <a:buFont typeface="Calibri"/>
              <a:buNone/>
              <a:defRPr sz="24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7" name="Google Shape;37;p9"/>
          <p:cNvSpPr txBox="1">
            <a:spLocks noGrp="1"/>
          </p:cNvSpPr>
          <p:nvPr>
            <p:ph type="body" idx="1"/>
          </p:nvPr>
        </p:nvSpPr>
        <p:spPr>
          <a:xfrm>
            <a:off x="3887391" y="987425"/>
            <a:ext cx="4629151" cy="4873626"/>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700"/>
              </a:spcBef>
              <a:spcAft>
                <a:spcPts val="0"/>
              </a:spcAft>
              <a:buClr>
                <a:srgbClr val="000000"/>
              </a:buClr>
              <a:buSzPts val="2400"/>
              <a:buChar char="•"/>
              <a:defRPr sz="2400"/>
            </a:lvl1pPr>
            <a:lvl2pPr marL="914400" lvl="1" indent="-381000" algn="l">
              <a:lnSpc>
                <a:spcPct val="90000"/>
              </a:lnSpc>
              <a:spcBef>
                <a:spcPts val="700"/>
              </a:spcBef>
              <a:spcAft>
                <a:spcPts val="0"/>
              </a:spcAft>
              <a:buClr>
                <a:srgbClr val="000000"/>
              </a:buClr>
              <a:buSzPts val="2400"/>
              <a:buChar char="•"/>
              <a:defRPr sz="2400"/>
            </a:lvl2pPr>
            <a:lvl3pPr marL="1371600" lvl="2" indent="-381000" algn="l">
              <a:lnSpc>
                <a:spcPct val="90000"/>
              </a:lnSpc>
              <a:spcBef>
                <a:spcPts val="700"/>
              </a:spcBef>
              <a:spcAft>
                <a:spcPts val="0"/>
              </a:spcAft>
              <a:buClr>
                <a:srgbClr val="000000"/>
              </a:buClr>
              <a:buSzPts val="2400"/>
              <a:buChar char="•"/>
              <a:defRPr sz="2400"/>
            </a:lvl3pPr>
            <a:lvl4pPr marL="1828800" lvl="3" indent="-381000" algn="l">
              <a:lnSpc>
                <a:spcPct val="90000"/>
              </a:lnSpc>
              <a:spcBef>
                <a:spcPts val="700"/>
              </a:spcBef>
              <a:spcAft>
                <a:spcPts val="0"/>
              </a:spcAft>
              <a:buClr>
                <a:srgbClr val="000000"/>
              </a:buClr>
              <a:buSzPts val="2400"/>
              <a:buChar char="•"/>
              <a:defRPr sz="2400"/>
            </a:lvl4pPr>
            <a:lvl5pPr marL="2286000" lvl="4" indent="-381000" algn="l">
              <a:lnSpc>
                <a:spcPct val="90000"/>
              </a:lnSpc>
              <a:spcBef>
                <a:spcPts val="700"/>
              </a:spcBef>
              <a:spcAft>
                <a:spcPts val="0"/>
              </a:spcAft>
              <a:buClr>
                <a:srgbClr val="000000"/>
              </a:buClr>
              <a:buSzPts val="2400"/>
              <a:buChar char="•"/>
              <a:defRPr sz="2400"/>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38" name="Google Shape;38;p9"/>
          <p:cNvSpPr txBox="1">
            <a:spLocks noGrp="1"/>
          </p:cNvSpPr>
          <p:nvPr>
            <p:ph type="body" idx="2"/>
          </p:nvPr>
        </p:nvSpPr>
        <p:spPr>
          <a:xfrm>
            <a:off x="629840" y="2057400"/>
            <a:ext cx="2949180"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700"/>
              </a:spcBef>
              <a:spcAft>
                <a:spcPts val="0"/>
              </a:spcAft>
              <a:buClr>
                <a:srgbClr val="000000"/>
              </a:buClr>
              <a:buSzPts val="1800"/>
              <a:buChar char="•"/>
              <a:defRPr/>
            </a:lvl1pPr>
            <a:lvl2pPr marL="914400" lvl="1" indent="-342900" algn="l">
              <a:lnSpc>
                <a:spcPct val="90000"/>
              </a:lnSpc>
              <a:spcBef>
                <a:spcPts val="700"/>
              </a:spcBef>
              <a:spcAft>
                <a:spcPts val="0"/>
              </a:spcAft>
              <a:buClr>
                <a:srgbClr val="000000"/>
              </a:buClr>
              <a:buSzPts val="1800"/>
              <a:buChar char="•"/>
              <a:defRPr/>
            </a:lvl2pPr>
            <a:lvl3pPr marL="1371600" lvl="2" indent="-342900" algn="l">
              <a:lnSpc>
                <a:spcPct val="90000"/>
              </a:lnSpc>
              <a:spcBef>
                <a:spcPts val="700"/>
              </a:spcBef>
              <a:spcAft>
                <a:spcPts val="0"/>
              </a:spcAft>
              <a:buClr>
                <a:srgbClr val="000000"/>
              </a:buClr>
              <a:buSzPts val="1800"/>
              <a:buChar char="•"/>
              <a:defRPr/>
            </a:lvl3pPr>
            <a:lvl4pPr marL="1828800" lvl="3" indent="-342900" algn="l">
              <a:lnSpc>
                <a:spcPct val="90000"/>
              </a:lnSpc>
              <a:spcBef>
                <a:spcPts val="700"/>
              </a:spcBef>
              <a:spcAft>
                <a:spcPts val="0"/>
              </a:spcAft>
              <a:buClr>
                <a:srgbClr val="000000"/>
              </a:buClr>
              <a:buSzPts val="1800"/>
              <a:buChar char="•"/>
              <a:defRPr/>
            </a:lvl4pPr>
            <a:lvl5pPr marL="2286000" lvl="4" indent="-342900" algn="l">
              <a:lnSpc>
                <a:spcPct val="90000"/>
              </a:lnSpc>
              <a:spcBef>
                <a:spcPts val="700"/>
              </a:spcBef>
              <a:spcAft>
                <a:spcPts val="0"/>
              </a:spcAft>
              <a:buClr>
                <a:srgbClr val="000000"/>
              </a:buClr>
              <a:buSzPts val="1800"/>
              <a:buChar char="•"/>
              <a:defRPr/>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39" name="Google Shape;39;p9"/>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2400"/>
              <a:buFont typeface="Calibri"/>
              <a:buNone/>
              <a:defRPr sz="24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2" name="Google Shape;42;p10"/>
          <p:cNvSpPr>
            <a:spLocks noGrp="1"/>
          </p:cNvSpPr>
          <p:nvPr>
            <p:ph type="pic" idx="2"/>
          </p:nvPr>
        </p:nvSpPr>
        <p:spPr>
          <a:xfrm>
            <a:off x="3887391" y="987425"/>
            <a:ext cx="4629151" cy="4873626"/>
          </a:xfrm>
          <a:prstGeom prst="rect">
            <a:avLst/>
          </a:prstGeom>
          <a:noFill/>
          <a:ln>
            <a:noFill/>
          </a:ln>
        </p:spPr>
      </p:sp>
      <p:sp>
        <p:nvSpPr>
          <p:cNvPr id="43" name="Google Shape;43;p10"/>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700"/>
              </a:spcBef>
              <a:spcAft>
                <a:spcPts val="0"/>
              </a:spcAft>
              <a:buClr>
                <a:srgbClr val="000000"/>
              </a:buClr>
              <a:buSzPts val="1200"/>
              <a:buFont typeface="Calibri"/>
              <a:buNone/>
              <a:defRPr sz="1200"/>
            </a:lvl1pPr>
            <a:lvl2pPr marL="914400" lvl="1" indent="-228600" algn="l">
              <a:lnSpc>
                <a:spcPct val="90000"/>
              </a:lnSpc>
              <a:spcBef>
                <a:spcPts val="700"/>
              </a:spcBef>
              <a:spcAft>
                <a:spcPts val="0"/>
              </a:spcAft>
              <a:buClr>
                <a:srgbClr val="000000"/>
              </a:buClr>
              <a:buSzPts val="1200"/>
              <a:buFont typeface="Calibri"/>
              <a:buNone/>
              <a:defRPr sz="1200"/>
            </a:lvl2pPr>
            <a:lvl3pPr marL="1371600" lvl="2" indent="-228600" algn="l">
              <a:lnSpc>
                <a:spcPct val="90000"/>
              </a:lnSpc>
              <a:spcBef>
                <a:spcPts val="700"/>
              </a:spcBef>
              <a:spcAft>
                <a:spcPts val="0"/>
              </a:spcAft>
              <a:buClr>
                <a:srgbClr val="000000"/>
              </a:buClr>
              <a:buSzPts val="1200"/>
              <a:buFont typeface="Calibri"/>
              <a:buNone/>
              <a:defRPr sz="1200"/>
            </a:lvl3pPr>
            <a:lvl4pPr marL="1828800" lvl="3" indent="-228600" algn="l">
              <a:lnSpc>
                <a:spcPct val="90000"/>
              </a:lnSpc>
              <a:spcBef>
                <a:spcPts val="700"/>
              </a:spcBef>
              <a:spcAft>
                <a:spcPts val="0"/>
              </a:spcAft>
              <a:buClr>
                <a:srgbClr val="000000"/>
              </a:buClr>
              <a:buSzPts val="1200"/>
              <a:buFont typeface="Calibri"/>
              <a:buNone/>
              <a:defRPr sz="1200"/>
            </a:lvl4pPr>
            <a:lvl5pPr marL="2286000" lvl="4" indent="-228600" algn="l">
              <a:lnSpc>
                <a:spcPct val="90000"/>
              </a:lnSpc>
              <a:spcBef>
                <a:spcPts val="700"/>
              </a:spcBef>
              <a:spcAft>
                <a:spcPts val="0"/>
              </a:spcAft>
              <a:buClr>
                <a:srgbClr val="000000"/>
              </a:buClr>
              <a:buSzPts val="1200"/>
              <a:buFont typeface="Calibri"/>
              <a:buNone/>
              <a:defRPr sz="1200"/>
            </a:lvl5pPr>
            <a:lvl6pPr marL="2743200" lvl="5" indent="-342900" algn="l">
              <a:lnSpc>
                <a:spcPct val="90000"/>
              </a:lnSpc>
              <a:spcBef>
                <a:spcPts val="700"/>
              </a:spcBef>
              <a:spcAft>
                <a:spcPts val="0"/>
              </a:spcAft>
              <a:buClr>
                <a:srgbClr val="000000"/>
              </a:buClr>
              <a:buSzPts val="1800"/>
              <a:buChar char="•"/>
              <a:defRPr/>
            </a:lvl6pPr>
            <a:lvl7pPr marL="3200400" lvl="6" indent="-342900" algn="l">
              <a:lnSpc>
                <a:spcPct val="90000"/>
              </a:lnSpc>
              <a:spcBef>
                <a:spcPts val="700"/>
              </a:spcBef>
              <a:spcAft>
                <a:spcPts val="0"/>
              </a:spcAft>
              <a:buClr>
                <a:srgbClr val="000000"/>
              </a:buClr>
              <a:buSzPts val="1800"/>
              <a:buChar char="•"/>
              <a:defRPr/>
            </a:lvl7pPr>
            <a:lvl8pPr marL="3657600" lvl="7" indent="-342900" algn="l">
              <a:lnSpc>
                <a:spcPct val="90000"/>
              </a:lnSpc>
              <a:spcBef>
                <a:spcPts val="700"/>
              </a:spcBef>
              <a:spcAft>
                <a:spcPts val="0"/>
              </a:spcAft>
              <a:buClr>
                <a:srgbClr val="000000"/>
              </a:buClr>
              <a:buSzPts val="1800"/>
              <a:buChar char="•"/>
              <a:defRPr/>
            </a:lvl8pPr>
            <a:lvl9pPr marL="4114800" lvl="8" indent="-342900" algn="l">
              <a:lnSpc>
                <a:spcPct val="90000"/>
              </a:lnSpc>
              <a:spcBef>
                <a:spcPts val="700"/>
              </a:spcBef>
              <a:spcAft>
                <a:spcPts val="0"/>
              </a:spcAft>
              <a:buClr>
                <a:srgbClr val="000000"/>
              </a:buClr>
              <a:buSzPts val="1800"/>
              <a:buChar char="•"/>
              <a:defRPr/>
            </a:lvl9pPr>
          </a:lstStyle>
          <a:p>
            <a:endParaRPr/>
          </a:p>
        </p:txBody>
      </p:sp>
      <p:sp>
        <p:nvSpPr>
          <p:cNvPr id="44" name="Google Shape;44;p10"/>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1pPr>
            <a:lvl2pPr marL="914400" marR="0" lvl="1"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2pPr>
            <a:lvl3pPr marL="1371600" marR="0" lvl="2"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3pPr>
            <a:lvl4pPr marL="1828800" marR="0" lvl="3"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4pPr>
            <a:lvl5pPr marL="2286000" marR="0" lvl="4"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5pPr>
            <a:lvl6pPr marL="2743200" marR="0" lvl="5"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6pPr>
            <a:lvl7pPr marL="3200400" marR="0" lvl="6"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7pPr>
            <a:lvl8pPr marL="3657600" marR="0" lvl="7"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8pPr>
            <a:lvl9pPr marL="4114800" marR="0" lvl="8" indent="-361950" algn="l" rtl="0">
              <a:lnSpc>
                <a:spcPct val="90000"/>
              </a:lnSpc>
              <a:spcBef>
                <a:spcPts val="7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91327" y="6429694"/>
            <a:ext cx="224023" cy="2184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asa.com/docs/rasa/policies#rule-polic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rasa.com/docs/rasa/components#responseselecto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bitsindri.ac.in/" TargetMode="External"/><Relationship Id="rId3" Type="http://schemas.openxmlformats.org/officeDocument/2006/relationships/hyperlink" Target="https://github.com/adiwajshing/Baileys" TargetMode="External"/><Relationship Id="rId7" Type="http://schemas.openxmlformats.org/officeDocument/2006/relationships/hyperlink" Target="https://rasa.com/docs/rasa/arch-overvie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hanzala-sohrab/baileys-whatsapp-server" TargetMode="External"/><Relationship Id="rId5" Type="http://schemas.openxmlformats.org/officeDocument/2006/relationships/hyperlink" Target="https://github.com/hanzala-sohrab/rasa-server" TargetMode="External"/><Relationship Id="rId10" Type="http://schemas.openxmlformats.org/officeDocument/2006/relationships/hyperlink" Target="https://bitsarjana.com/2021/08/18/placement-report-2k17/" TargetMode="External"/><Relationship Id="rId4" Type="http://schemas.openxmlformats.org/officeDocument/2006/relationships/hyperlink" Target="https://rasa.com/" TargetMode="External"/><Relationship Id="rId9" Type="http://schemas.openxmlformats.org/officeDocument/2006/relationships/hyperlink" Target="https://bitsarjana.com/2019/06/06/bit-sindri-placement-2019/"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idx="4294967295"/>
          </p:nvPr>
        </p:nvSpPr>
        <p:spPr>
          <a:xfrm>
            <a:off x="755576" y="188638"/>
            <a:ext cx="7773283" cy="1239329"/>
          </a:xfrm>
          <a:prstGeom prst="rect">
            <a:avLst/>
          </a:prstGeom>
          <a:noFill/>
          <a:ln>
            <a:noFill/>
          </a:ln>
        </p:spPr>
        <p:txBody>
          <a:bodyPr spcFirstLastPara="1" wrap="square" lIns="45700" tIns="45700" rIns="45700" bIns="45700" anchor="b" anchorCtr="0">
            <a:normAutofit/>
          </a:bodyPr>
          <a:lstStyle/>
          <a:p>
            <a:pPr marL="0" marR="0" lvl="0" indent="182879" algn="ctr" rtl="0">
              <a:lnSpc>
                <a:spcPct val="90000"/>
              </a:lnSpc>
              <a:spcBef>
                <a:spcPts val="0"/>
              </a:spcBef>
              <a:spcAft>
                <a:spcPts val="0"/>
              </a:spcAft>
              <a:buClr>
                <a:srgbClr val="262626"/>
              </a:buClr>
              <a:buSzPts val="3200"/>
              <a:buFont typeface="Times New Roman"/>
              <a:buNone/>
            </a:pPr>
            <a:r>
              <a:rPr lang="en-US" sz="3200" b="1">
                <a:solidFill>
                  <a:srgbClr val="262626"/>
                </a:solidFill>
                <a:latin typeface="Times New Roman"/>
                <a:ea typeface="Times New Roman"/>
                <a:cs typeface="Times New Roman"/>
                <a:sym typeface="Times New Roman"/>
              </a:rPr>
              <a:t>DESIGN OF </a:t>
            </a:r>
            <a:r>
              <a:rPr lang="en-US" sz="3200" b="1" i="0" u="none" strike="noStrike" cap="none">
                <a:solidFill>
                  <a:srgbClr val="262626"/>
                </a:solidFill>
                <a:latin typeface="Times New Roman"/>
                <a:ea typeface="Times New Roman"/>
                <a:cs typeface="Times New Roman"/>
                <a:sym typeface="Times New Roman"/>
              </a:rPr>
              <a:t>AI BASED </a:t>
            </a:r>
            <a:r>
              <a:rPr lang="en-US" sz="3200" b="1">
                <a:solidFill>
                  <a:srgbClr val="262626"/>
                </a:solidFill>
                <a:latin typeface="Times New Roman"/>
                <a:ea typeface="Times New Roman"/>
                <a:cs typeface="Times New Roman"/>
                <a:sym typeface="Times New Roman"/>
              </a:rPr>
              <a:t>CHATBOT</a:t>
            </a:r>
            <a:r>
              <a:rPr lang="en-US" sz="3200" b="1" i="0" u="none" strike="noStrike" cap="none">
                <a:solidFill>
                  <a:srgbClr val="262626"/>
                </a:solidFill>
                <a:latin typeface="Times New Roman"/>
                <a:ea typeface="Times New Roman"/>
                <a:cs typeface="Times New Roman"/>
                <a:sym typeface="Times New Roman"/>
              </a:rPr>
              <a:t> </a:t>
            </a:r>
            <a:r>
              <a:rPr lang="en-US" sz="3200" b="1">
                <a:solidFill>
                  <a:srgbClr val="262626"/>
                </a:solidFill>
                <a:latin typeface="Times New Roman"/>
                <a:ea typeface="Times New Roman"/>
                <a:cs typeface="Times New Roman"/>
                <a:sym typeface="Times New Roman"/>
              </a:rPr>
              <a:t>FOR</a:t>
            </a:r>
            <a:r>
              <a:rPr lang="en-US" sz="3200" b="1" i="0" u="none" strike="noStrike" cap="none">
                <a:solidFill>
                  <a:srgbClr val="262626"/>
                </a:solidFill>
                <a:latin typeface="Times New Roman"/>
                <a:ea typeface="Times New Roman"/>
                <a:cs typeface="Times New Roman"/>
                <a:sym typeface="Times New Roman"/>
              </a:rPr>
              <a:t> FAQS</a:t>
            </a:r>
            <a:endParaRPr sz="3300" b="0" i="0" u="none" strike="noStrike" cap="none">
              <a:solidFill>
                <a:srgbClr val="000000"/>
              </a:solidFill>
              <a:latin typeface="Calibri"/>
              <a:ea typeface="Calibri"/>
              <a:cs typeface="Calibri"/>
              <a:sym typeface="Calibri"/>
            </a:endParaRPr>
          </a:p>
        </p:txBody>
      </p:sp>
      <p:sp>
        <p:nvSpPr>
          <p:cNvPr id="64" name="Google Shape;64;p14"/>
          <p:cNvSpPr txBox="1">
            <a:spLocks noGrp="1"/>
          </p:cNvSpPr>
          <p:nvPr>
            <p:ph type="subTitle" idx="4294967295"/>
          </p:nvPr>
        </p:nvSpPr>
        <p:spPr>
          <a:xfrm>
            <a:off x="1340141" y="1433151"/>
            <a:ext cx="6192690" cy="2715929"/>
          </a:xfrm>
          <a:prstGeom prst="rect">
            <a:avLst/>
          </a:prstGeom>
          <a:noFill/>
          <a:ln>
            <a:noFill/>
          </a:ln>
        </p:spPr>
        <p:txBody>
          <a:bodyPr spcFirstLastPara="1" wrap="square" lIns="45700" tIns="45700" rIns="45700" bIns="45700" anchor="t" anchorCtr="0">
            <a:normAutofit/>
          </a:bodyPr>
          <a:lstStyle/>
          <a:p>
            <a:pPr marL="0" marR="0" lvl="0" indent="0" algn="ctr" rtl="0">
              <a:lnSpc>
                <a:spcPct val="72000"/>
              </a:lnSpc>
              <a:spcBef>
                <a:spcPts val="0"/>
              </a:spcBef>
              <a:spcAft>
                <a:spcPts val="0"/>
              </a:spcAft>
              <a:buClr>
                <a:srgbClr val="000000"/>
              </a:buClr>
              <a:buSzPts val="1200"/>
              <a:buFont typeface="Arial"/>
              <a:buNone/>
            </a:pPr>
            <a:r>
              <a:rPr lang="en-US" sz="1200" b="1" i="0" u="none" strike="noStrike" cap="none">
                <a:solidFill>
                  <a:srgbClr val="000000"/>
                </a:solidFill>
                <a:latin typeface="Times New Roman"/>
                <a:ea typeface="Times New Roman"/>
                <a:cs typeface="Times New Roman"/>
                <a:sym typeface="Times New Roman"/>
              </a:rPr>
              <a:t> </a:t>
            </a:r>
            <a:endParaRPr sz="21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Presented by:</a:t>
            </a:r>
            <a:endParaRPr sz="12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Adarsh Choudhary (18030480002)        </a:t>
            </a:r>
            <a:endParaRPr sz="21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Hanzala Sohrab (18030480014)</a:t>
            </a:r>
            <a:endParaRPr sz="21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Under the guidance </a:t>
            </a:r>
            <a:endParaRPr sz="12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of </a:t>
            </a:r>
            <a:endParaRPr sz="1200" b="0" i="0" u="none" strike="noStrike" cap="none">
              <a:solidFill>
                <a:srgbClr val="000000"/>
              </a:solidFill>
              <a:latin typeface="Calibri"/>
              <a:ea typeface="Calibri"/>
              <a:cs typeface="Calibri"/>
              <a:sym typeface="Calibri"/>
            </a:endParaRPr>
          </a:p>
          <a:p>
            <a:pPr marL="0" marR="0" lvl="0" indent="0" algn="ctr" rtl="0">
              <a:lnSpc>
                <a:spcPct val="72000"/>
              </a:lnSpc>
              <a:spcBef>
                <a:spcPts val="70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Mr. Dinesh Kumar Prabhakar</a:t>
            </a:r>
            <a:endParaRPr sz="2100" b="0" i="0" u="none" strike="noStrike" cap="none">
              <a:solidFill>
                <a:srgbClr val="000000"/>
              </a:solidFill>
              <a:latin typeface="Calibri"/>
              <a:ea typeface="Calibri"/>
              <a:cs typeface="Calibri"/>
              <a:sym typeface="Calibri"/>
            </a:endParaRPr>
          </a:p>
        </p:txBody>
      </p:sp>
      <p:pic>
        <p:nvPicPr>
          <p:cNvPr id="65" name="Google Shape;65;p14" descr="Picture 4"/>
          <p:cNvPicPr preferRelativeResize="0"/>
          <p:nvPr/>
        </p:nvPicPr>
        <p:blipFill rotWithShape="1">
          <a:blip r:embed="rId3">
            <a:alphaModFix/>
          </a:blip>
          <a:srcRect/>
          <a:stretch/>
        </p:blipFill>
        <p:spPr>
          <a:xfrm>
            <a:off x="3922883" y="4309991"/>
            <a:ext cx="1027204" cy="1116527"/>
          </a:xfrm>
          <a:prstGeom prst="rect">
            <a:avLst/>
          </a:prstGeom>
          <a:noFill/>
          <a:ln>
            <a:noFill/>
          </a:ln>
        </p:spPr>
      </p:pic>
      <p:sp>
        <p:nvSpPr>
          <p:cNvPr id="66" name="Google Shape;66;p14"/>
          <p:cNvSpPr txBox="1"/>
          <p:nvPr/>
        </p:nvSpPr>
        <p:spPr>
          <a:xfrm>
            <a:off x="2553549" y="5587431"/>
            <a:ext cx="3765871" cy="61513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Department of Information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    B.I.T SINDRI, DHANBAD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23"/>
          <p:cNvSpPr txBox="1">
            <a:spLocks noGrp="1"/>
          </p:cNvSpPr>
          <p:nvPr>
            <p:ph type="title" idx="4294967295"/>
          </p:nvPr>
        </p:nvSpPr>
        <p:spPr>
          <a:xfrm>
            <a:off x="859175" y="229050"/>
            <a:ext cx="74460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800"/>
              <a:buNone/>
            </a:pPr>
            <a:r>
              <a:rPr lang="en-US" sz="3200"/>
              <a:t>Experimental Layout</a:t>
            </a:r>
            <a:endParaRPr sz="3200"/>
          </a:p>
        </p:txBody>
      </p:sp>
      <p:sp>
        <p:nvSpPr>
          <p:cNvPr id="143" name="Google Shape;143;p23"/>
          <p:cNvSpPr/>
          <p:nvPr/>
        </p:nvSpPr>
        <p:spPr>
          <a:xfrm>
            <a:off x="3142225" y="1661250"/>
            <a:ext cx="2779200" cy="443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User sends a WhatsApp message on a particular number</a:t>
            </a:r>
            <a:endParaRPr/>
          </a:p>
        </p:txBody>
      </p:sp>
      <p:sp>
        <p:nvSpPr>
          <p:cNvPr id="144" name="Google Shape;144;p23"/>
          <p:cNvSpPr/>
          <p:nvPr/>
        </p:nvSpPr>
        <p:spPr>
          <a:xfrm>
            <a:off x="2761225" y="3337650"/>
            <a:ext cx="3799200" cy="443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Baileys server listens for any incoming message and sends it to the Rasa server</a:t>
            </a:r>
            <a:endParaRPr/>
          </a:p>
        </p:txBody>
      </p:sp>
      <p:sp>
        <p:nvSpPr>
          <p:cNvPr id="145" name="Google Shape;145;p23"/>
          <p:cNvSpPr/>
          <p:nvPr/>
        </p:nvSpPr>
        <p:spPr>
          <a:xfrm>
            <a:off x="4373125" y="3942375"/>
            <a:ext cx="154500" cy="10035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3"/>
          <p:cNvSpPr/>
          <p:nvPr/>
        </p:nvSpPr>
        <p:spPr>
          <a:xfrm>
            <a:off x="2761225" y="5014050"/>
            <a:ext cx="3799200" cy="6396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Rasa server analyses the query and based on the trained model, sends an appropriate response back to Baileys</a:t>
            </a:r>
            <a:endParaRPr/>
          </a:p>
        </p:txBody>
      </p:sp>
      <p:sp>
        <p:nvSpPr>
          <p:cNvPr id="147" name="Google Shape;147;p23"/>
          <p:cNvSpPr/>
          <p:nvPr/>
        </p:nvSpPr>
        <p:spPr>
          <a:xfrm>
            <a:off x="4733400" y="3952800"/>
            <a:ext cx="154500" cy="10035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3970975" y="2485950"/>
            <a:ext cx="386100" cy="347400"/>
          </a:xfrm>
          <a:prstGeom prst="hexagon">
            <a:avLst>
              <a:gd name="adj" fmla="val 25000"/>
              <a:gd name="vf" fmla="val 11547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a:t>
            </a:r>
            <a:endParaRPr/>
          </a:p>
        </p:txBody>
      </p:sp>
      <p:sp>
        <p:nvSpPr>
          <p:cNvPr id="149" name="Google Shape;149;p23"/>
          <p:cNvSpPr/>
          <p:nvPr/>
        </p:nvSpPr>
        <p:spPr>
          <a:xfrm>
            <a:off x="3970975" y="4285650"/>
            <a:ext cx="386100" cy="347400"/>
          </a:xfrm>
          <a:prstGeom prst="hexagon">
            <a:avLst>
              <a:gd name="adj" fmla="val 25000"/>
              <a:gd name="vf" fmla="val 11547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2</a:t>
            </a:r>
            <a:endParaRPr/>
          </a:p>
        </p:txBody>
      </p:sp>
      <p:sp>
        <p:nvSpPr>
          <p:cNvPr id="150" name="Google Shape;150;p23"/>
          <p:cNvSpPr/>
          <p:nvPr/>
        </p:nvSpPr>
        <p:spPr>
          <a:xfrm>
            <a:off x="4885375" y="4285650"/>
            <a:ext cx="386100" cy="347400"/>
          </a:xfrm>
          <a:prstGeom prst="hexagon">
            <a:avLst>
              <a:gd name="adj" fmla="val 25000"/>
              <a:gd name="vf" fmla="val 11547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3</a:t>
            </a:r>
            <a:endParaRPr/>
          </a:p>
        </p:txBody>
      </p:sp>
      <p:sp>
        <p:nvSpPr>
          <p:cNvPr id="151" name="Google Shape;151;p23"/>
          <p:cNvSpPr/>
          <p:nvPr/>
        </p:nvSpPr>
        <p:spPr>
          <a:xfrm>
            <a:off x="4885375" y="2485950"/>
            <a:ext cx="386100" cy="347400"/>
          </a:xfrm>
          <a:prstGeom prst="hexagon">
            <a:avLst>
              <a:gd name="adj" fmla="val 25000"/>
              <a:gd name="vf" fmla="val 11547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4</a:t>
            </a:r>
            <a:endParaRPr/>
          </a:p>
        </p:txBody>
      </p:sp>
      <p:sp>
        <p:nvSpPr>
          <p:cNvPr id="152" name="Google Shape;152;p23"/>
          <p:cNvSpPr/>
          <p:nvPr/>
        </p:nvSpPr>
        <p:spPr>
          <a:xfrm>
            <a:off x="4373125" y="2189775"/>
            <a:ext cx="154500" cy="10035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3"/>
          <p:cNvSpPr/>
          <p:nvPr/>
        </p:nvSpPr>
        <p:spPr>
          <a:xfrm>
            <a:off x="4733400" y="2200200"/>
            <a:ext cx="154500" cy="10035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207999" y="1041399"/>
            <a:ext cx="8636100" cy="5633700"/>
          </a:xfrm>
          <a:prstGeom prst="rect">
            <a:avLst/>
          </a:prstGeom>
          <a:noFill/>
          <a:ln>
            <a:noFill/>
          </a:ln>
        </p:spPr>
        <p:txBody>
          <a:bodyPr spcFirstLastPara="1" wrap="square" lIns="91425" tIns="45700" rIns="91425" bIns="45700" anchor="t" anchorCtr="0">
            <a:spAutoFit/>
          </a:bodyPr>
          <a:lstStyle/>
          <a:p>
            <a:pPr marL="217793" marR="0" lvl="0" indent="-217793"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will create two separate servers. One for implementing the WhatsApp Web API, and the other for analyzing the user queries.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17793" marR="0" lvl="0" indent="-217793"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We will use the Baileys library to create our own customized lightweight full-featured WhatsApp Web + Multi-Device API.</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17793" marR="0" lvl="0" indent="-217793"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first time we run the bot on WhatsApp, we will have to scan the QR  code to enable WhatsApp Web. Once we run this code, the responder will then connect to WhatsApp and  it will print out a QR code for us to scan with WhatsApp on our phone. Once we scan it with our phone, the bot will start recieving and responding to messages.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17793" marR="0" lvl="0" indent="-217793"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After scanning the QR, our authorization credentials will be stored in a JSON file that can be used for authenticating whenever a connection is made to WhatsApp.</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17793" marR="0" lvl="0" indent="-217793"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Whenever the Baileys server will receive any message, it will send it to the second server where the message will be analyzed and appropriate response will be sent back to the first server which, in turn, will send it back to the user as a WhatsApp message.</a:t>
            </a:r>
            <a:endParaRPr sz="1800" b="0" i="0" u="none" strike="noStrike" cap="none">
              <a:solidFill>
                <a:srgbClr val="000000"/>
              </a:solidFill>
              <a:latin typeface="Arial"/>
              <a:ea typeface="Arial"/>
              <a:cs typeface="Arial"/>
              <a:sym typeface="Arial"/>
            </a:endParaRPr>
          </a:p>
          <a:p>
            <a:pPr marL="617843" marR="0" lvl="1" indent="-103493"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 name="Google Shape;159;p24"/>
          <p:cNvSpPr txBox="1">
            <a:spLocks noGrp="1"/>
          </p:cNvSpPr>
          <p:nvPr>
            <p:ph type="title"/>
          </p:nvPr>
        </p:nvSpPr>
        <p:spPr>
          <a:xfrm>
            <a:off x="628650" y="-15875"/>
            <a:ext cx="7744200" cy="10572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cont.</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1208124" y="1574164"/>
            <a:ext cx="6572610" cy="3139475"/>
          </a:xfrm>
          <a:prstGeom prst="rect">
            <a:avLst/>
          </a:prstGeom>
          <a:noFill/>
          <a:ln>
            <a:noFill/>
          </a:ln>
        </p:spPr>
        <p:txBody>
          <a:bodyPr spcFirstLastPara="1" wrap="square" lIns="91425" tIns="45700" rIns="91425" bIns="45700" anchor="t" anchorCtr="0">
            <a:spAutoFit/>
          </a:bodyPr>
          <a:lstStyle/>
          <a:p>
            <a:pPr marL="217792" marR="0" lvl="0" indent="-217792"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In the second server, we will use Rasa.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217792" marR="0" lvl="0" indent="-217792"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Rasa Open Source is an open source framework for building chat and voice-based virtual assistants.</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217792" marR="0" lvl="0" indent="-217792"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To handle FAQs and chitchat we will need to used a rule-based dialogue management policy (the </a:t>
            </a:r>
            <a:r>
              <a:rPr lang="en-US" sz="2000" b="0" i="0" u="sng" strike="noStrike" cap="none">
                <a:solidFill>
                  <a:schemeClr val="hlink"/>
                </a:solidFill>
                <a:latin typeface="Arial"/>
                <a:ea typeface="Arial"/>
                <a:cs typeface="Arial"/>
                <a:sym typeface="Arial"/>
                <a:hlinkClick r:id="rId3"/>
              </a:rPr>
              <a:t>RulePolicy</a:t>
            </a:r>
            <a:r>
              <a:rPr lang="en-US" sz="2000" b="0" i="0" u="none" strike="noStrike" cap="none">
                <a:solidFill>
                  <a:srgbClr val="000000"/>
                </a:solidFill>
                <a:latin typeface="Arial"/>
                <a:ea typeface="Arial"/>
                <a:cs typeface="Arial"/>
                <a:sym typeface="Arial"/>
              </a:rPr>
              <a:t>) and an easy way to return the appropriate response for a question (the </a:t>
            </a:r>
            <a:r>
              <a:rPr lang="en-US" sz="2000" b="0" i="0" u="sng" strike="noStrike" cap="none">
                <a:solidFill>
                  <a:schemeClr val="hlink"/>
                </a:solidFill>
                <a:latin typeface="Arial"/>
                <a:ea typeface="Arial"/>
                <a:cs typeface="Arial"/>
                <a:sym typeface="Arial"/>
                <a:hlinkClick r:id="rId4"/>
              </a:rPr>
              <a:t>ResponseSelector</a:t>
            </a:r>
            <a:r>
              <a:rPr lang="en-US" sz="2000" b="0" i="0" u="none" strike="noStrike" cap="none">
                <a:solidFill>
                  <a:srgbClr val="000000"/>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65" name="Google Shape;165;p25"/>
          <p:cNvSpPr txBox="1">
            <a:spLocks noGrp="1"/>
          </p:cNvSpPr>
          <p:nvPr>
            <p:ph type="title"/>
          </p:nvPr>
        </p:nvSpPr>
        <p:spPr>
          <a:xfrm>
            <a:off x="628650" y="-15875"/>
            <a:ext cx="7744200" cy="10572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cont.</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628650" y="-15875"/>
            <a:ext cx="7886700" cy="13257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Time frame</a:t>
            </a:r>
            <a:endParaRPr sz="3200"/>
          </a:p>
        </p:txBody>
      </p:sp>
      <p:sp>
        <p:nvSpPr>
          <p:cNvPr id="171" name="Google Shape;171;p26"/>
          <p:cNvSpPr/>
          <p:nvPr/>
        </p:nvSpPr>
        <p:spPr>
          <a:xfrm>
            <a:off x="1940207" y="2944791"/>
            <a:ext cx="650700" cy="429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195124" y="2605509"/>
            <a:ext cx="1921901" cy="2213231"/>
            <a:chOff x="571536" y="1957150"/>
            <a:chExt cx="1755000" cy="1897977"/>
          </a:xfrm>
        </p:grpSpPr>
        <p:sp>
          <p:nvSpPr>
            <p:cNvPr id="173" name="Google Shape;173;p26"/>
            <p:cNvSpPr/>
            <p:nvPr/>
          </p:nvSpPr>
          <p:spPr>
            <a:xfrm>
              <a:off x="1151886" y="195715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p:nvPr/>
          </p:nvSpPr>
          <p:spPr>
            <a:xfrm>
              <a:off x="952295" y="2052974"/>
              <a:ext cx="9345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b="1">
                  <a:solidFill>
                    <a:srgbClr val="A72A1E"/>
                  </a:solidFill>
                  <a:latin typeface="Roboto"/>
                  <a:ea typeface="Roboto"/>
                  <a:cs typeface="Roboto"/>
                  <a:sym typeface="Roboto"/>
                </a:rPr>
                <a:t>1 day</a:t>
              </a:r>
              <a:endParaRPr sz="1600" b="1">
                <a:solidFill>
                  <a:srgbClr val="A72A1E"/>
                </a:solidFill>
                <a:latin typeface="Roboto"/>
                <a:ea typeface="Roboto"/>
                <a:cs typeface="Roboto"/>
                <a:sym typeface="Roboto"/>
              </a:endParaRPr>
            </a:p>
          </p:txBody>
        </p:sp>
        <p:sp>
          <p:nvSpPr>
            <p:cNvPr id="175" name="Google Shape;175;p26"/>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b="1">
                  <a:solidFill>
                    <a:srgbClr val="A72A1E"/>
                  </a:solidFill>
                  <a:latin typeface="Roboto"/>
                  <a:ea typeface="Roboto"/>
                  <a:cs typeface="Roboto"/>
                  <a:sym typeface="Roboto"/>
                </a:rPr>
                <a:t>Implementing WhatsApp APIs</a:t>
              </a:r>
              <a:endParaRPr b="1">
                <a:solidFill>
                  <a:srgbClr val="A72A1E"/>
                </a:solidFill>
                <a:latin typeface="Roboto"/>
                <a:ea typeface="Roboto"/>
                <a:cs typeface="Roboto"/>
                <a:sym typeface="Roboto"/>
              </a:endParaRPr>
            </a:p>
          </p:txBody>
        </p:sp>
        <p:sp>
          <p:nvSpPr>
            <p:cNvPr id="176" name="Google Shape;176;p26"/>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100">
                  <a:solidFill>
                    <a:srgbClr val="A72A1E"/>
                  </a:solidFill>
                  <a:latin typeface="Roboto"/>
                  <a:ea typeface="Roboto"/>
                  <a:cs typeface="Roboto"/>
                  <a:sym typeface="Roboto"/>
                </a:rPr>
                <a:t>Customizing Baileys for our use case</a:t>
              </a:r>
              <a:endParaRPr sz="1100">
                <a:solidFill>
                  <a:srgbClr val="A72A1E"/>
                </a:solidFill>
                <a:latin typeface="Roboto"/>
                <a:ea typeface="Roboto"/>
                <a:cs typeface="Roboto"/>
                <a:sym typeface="Roboto"/>
              </a:endParaRPr>
            </a:p>
          </p:txBody>
        </p:sp>
      </p:grpSp>
      <p:grpSp>
        <p:nvGrpSpPr>
          <p:cNvPr id="177" name="Google Shape;177;p26"/>
          <p:cNvGrpSpPr/>
          <p:nvPr/>
        </p:nvGrpSpPr>
        <p:grpSpPr>
          <a:xfrm>
            <a:off x="2525374" y="2605509"/>
            <a:ext cx="1871638" cy="2213231"/>
            <a:chOff x="2699423" y="1957150"/>
            <a:chExt cx="1709103" cy="1897977"/>
          </a:xfrm>
        </p:grpSpPr>
        <p:sp>
          <p:nvSpPr>
            <p:cNvPr id="178" name="Google Shape;178;p26"/>
            <p:cNvSpPr/>
            <p:nvPr/>
          </p:nvSpPr>
          <p:spPr>
            <a:xfrm>
              <a:off x="3256823" y="195715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b="1">
                  <a:solidFill>
                    <a:srgbClr val="A72A1E"/>
                  </a:solidFill>
                  <a:latin typeface="Roboto"/>
                  <a:ea typeface="Roboto"/>
                  <a:cs typeface="Roboto"/>
                  <a:sym typeface="Roboto"/>
                </a:rPr>
                <a:t>Setting up the Rasa server</a:t>
              </a:r>
              <a:endParaRPr b="1">
                <a:solidFill>
                  <a:srgbClr val="A72A1E"/>
                </a:solidFill>
                <a:latin typeface="Roboto"/>
                <a:ea typeface="Roboto"/>
                <a:cs typeface="Roboto"/>
                <a:sym typeface="Roboto"/>
              </a:endParaRPr>
            </a:p>
          </p:txBody>
        </p:sp>
        <p:sp>
          <p:nvSpPr>
            <p:cNvPr id="180" name="Google Shape;180;p26"/>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100">
                  <a:solidFill>
                    <a:srgbClr val="A72A1E"/>
                  </a:solidFill>
                  <a:latin typeface="Roboto"/>
                  <a:ea typeface="Roboto"/>
                  <a:cs typeface="Roboto"/>
                  <a:sym typeface="Roboto"/>
                </a:rPr>
                <a:t>Creating stories, chat-flow, etc</a:t>
              </a:r>
              <a:endParaRPr sz="1100">
                <a:solidFill>
                  <a:srgbClr val="A72A1E"/>
                </a:solidFill>
                <a:latin typeface="Roboto"/>
                <a:ea typeface="Roboto"/>
                <a:cs typeface="Roboto"/>
                <a:sym typeface="Roboto"/>
              </a:endParaRPr>
            </a:p>
          </p:txBody>
        </p:sp>
      </p:grpSp>
      <p:sp>
        <p:nvSpPr>
          <p:cNvPr id="181" name="Google Shape;181;p26"/>
          <p:cNvSpPr/>
          <p:nvPr/>
        </p:nvSpPr>
        <p:spPr>
          <a:xfrm>
            <a:off x="4319118" y="2944791"/>
            <a:ext cx="650700" cy="42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6599205" y="2944791"/>
            <a:ext cx="650700" cy="42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txBox="1"/>
          <p:nvPr/>
        </p:nvSpPr>
        <p:spPr>
          <a:xfrm>
            <a:off x="2974300" y="2717250"/>
            <a:ext cx="918300" cy="374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500" b="1">
                <a:solidFill>
                  <a:srgbClr val="A72A1E"/>
                </a:solidFill>
                <a:latin typeface="Roboto"/>
                <a:ea typeface="Roboto"/>
                <a:cs typeface="Roboto"/>
                <a:sym typeface="Roboto"/>
              </a:rPr>
              <a:t> 2 days</a:t>
            </a:r>
            <a:endParaRPr sz="1500" b="1">
              <a:solidFill>
                <a:srgbClr val="A72A1E"/>
              </a:solidFill>
              <a:latin typeface="Roboto"/>
              <a:ea typeface="Roboto"/>
              <a:cs typeface="Roboto"/>
              <a:sym typeface="Roboto"/>
            </a:endParaRPr>
          </a:p>
        </p:txBody>
      </p:sp>
      <p:grpSp>
        <p:nvGrpSpPr>
          <p:cNvPr id="184" name="Google Shape;184;p26"/>
          <p:cNvGrpSpPr/>
          <p:nvPr/>
        </p:nvGrpSpPr>
        <p:grpSpPr>
          <a:xfrm>
            <a:off x="4887574" y="2605509"/>
            <a:ext cx="1871638" cy="2213231"/>
            <a:chOff x="2699423" y="1957150"/>
            <a:chExt cx="1709103" cy="1897977"/>
          </a:xfrm>
        </p:grpSpPr>
        <p:sp>
          <p:nvSpPr>
            <p:cNvPr id="185" name="Google Shape;185;p26"/>
            <p:cNvSpPr/>
            <p:nvPr/>
          </p:nvSpPr>
          <p:spPr>
            <a:xfrm>
              <a:off x="3256823" y="195715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b="1">
                  <a:solidFill>
                    <a:srgbClr val="A72A1E"/>
                  </a:solidFill>
                  <a:latin typeface="Roboto"/>
                  <a:ea typeface="Roboto"/>
                  <a:cs typeface="Roboto"/>
                  <a:sym typeface="Roboto"/>
                </a:rPr>
                <a:t>Connecting the two servers</a:t>
              </a:r>
              <a:endParaRPr b="1">
                <a:solidFill>
                  <a:srgbClr val="A72A1E"/>
                </a:solidFill>
                <a:latin typeface="Roboto"/>
                <a:ea typeface="Roboto"/>
                <a:cs typeface="Roboto"/>
                <a:sym typeface="Roboto"/>
              </a:endParaRPr>
            </a:p>
          </p:txBody>
        </p:sp>
        <p:sp>
          <p:nvSpPr>
            <p:cNvPr id="187" name="Google Shape;187;p26"/>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100">
                  <a:solidFill>
                    <a:srgbClr val="A72A1E"/>
                  </a:solidFill>
                  <a:latin typeface="Roboto"/>
                  <a:ea typeface="Roboto"/>
                  <a:cs typeface="Roboto"/>
                  <a:sym typeface="Roboto"/>
                </a:rPr>
                <a:t>Creating APIs to connect the servers</a:t>
              </a:r>
              <a:endParaRPr sz="1100">
                <a:solidFill>
                  <a:srgbClr val="A72A1E"/>
                </a:solidFill>
                <a:latin typeface="Roboto"/>
                <a:ea typeface="Roboto"/>
                <a:cs typeface="Roboto"/>
                <a:sym typeface="Roboto"/>
              </a:endParaRPr>
            </a:p>
          </p:txBody>
        </p:sp>
      </p:grpSp>
      <p:sp>
        <p:nvSpPr>
          <p:cNvPr id="188" name="Google Shape;188;p26"/>
          <p:cNvSpPr txBox="1"/>
          <p:nvPr/>
        </p:nvSpPr>
        <p:spPr>
          <a:xfrm>
            <a:off x="5336500" y="2704383"/>
            <a:ext cx="918300" cy="374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500" b="1">
                <a:solidFill>
                  <a:srgbClr val="A72A1E"/>
                </a:solidFill>
                <a:latin typeface="Roboto"/>
                <a:ea typeface="Roboto"/>
                <a:cs typeface="Roboto"/>
                <a:sym typeface="Roboto"/>
              </a:rPr>
              <a:t> 1 day</a:t>
            </a:r>
            <a:endParaRPr sz="1500" b="1">
              <a:solidFill>
                <a:srgbClr val="A72A1E"/>
              </a:solidFill>
              <a:latin typeface="Roboto"/>
              <a:ea typeface="Roboto"/>
              <a:cs typeface="Roboto"/>
              <a:sym typeface="Roboto"/>
            </a:endParaRPr>
          </a:p>
        </p:txBody>
      </p:sp>
      <p:sp>
        <p:nvSpPr>
          <p:cNvPr id="189" name="Google Shape;189;p26"/>
          <p:cNvSpPr/>
          <p:nvPr/>
        </p:nvSpPr>
        <p:spPr>
          <a:xfrm>
            <a:off x="4302407" y="2944791"/>
            <a:ext cx="650700" cy="429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26"/>
          <p:cNvGrpSpPr/>
          <p:nvPr/>
        </p:nvGrpSpPr>
        <p:grpSpPr>
          <a:xfrm>
            <a:off x="7085330" y="2605509"/>
            <a:ext cx="1871638" cy="2213231"/>
            <a:chOff x="6863386" y="1957150"/>
            <a:chExt cx="1709102" cy="1897977"/>
          </a:xfrm>
        </p:grpSpPr>
        <p:sp>
          <p:nvSpPr>
            <p:cNvPr id="191" name="Google Shape;191;p26"/>
            <p:cNvSpPr/>
            <p:nvPr/>
          </p:nvSpPr>
          <p:spPr>
            <a:xfrm>
              <a:off x="7420786"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b="1">
                  <a:solidFill>
                    <a:srgbClr val="858585"/>
                  </a:solidFill>
                  <a:latin typeface="Roboto"/>
                  <a:ea typeface="Roboto"/>
                  <a:cs typeface="Roboto"/>
                  <a:sym typeface="Roboto"/>
                </a:rPr>
                <a:t>Collecting data and training the model</a:t>
              </a:r>
              <a:endParaRPr b="1">
                <a:solidFill>
                  <a:srgbClr val="858585"/>
                </a:solidFill>
                <a:latin typeface="Roboto"/>
                <a:ea typeface="Roboto"/>
                <a:cs typeface="Roboto"/>
                <a:sym typeface="Roboto"/>
              </a:endParaRPr>
            </a:p>
          </p:txBody>
        </p:sp>
        <p:sp>
          <p:nvSpPr>
            <p:cNvPr id="193" name="Google Shape;193;p26"/>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100">
                  <a:solidFill>
                    <a:srgbClr val="858585"/>
                  </a:solidFill>
                  <a:latin typeface="Roboto"/>
                  <a:ea typeface="Roboto"/>
                  <a:cs typeface="Roboto"/>
                  <a:sym typeface="Roboto"/>
                </a:rPr>
                <a:t>Collecting data from the college website and other available sources and then training the model used in Rasa server</a:t>
              </a:r>
              <a:endParaRPr sz="1100">
                <a:solidFill>
                  <a:srgbClr val="858585"/>
                </a:solidFill>
                <a:latin typeface="Roboto"/>
                <a:ea typeface="Roboto"/>
                <a:cs typeface="Roboto"/>
                <a:sym typeface="Roboto"/>
              </a:endParaRPr>
            </a:p>
          </p:txBody>
        </p:sp>
        <p:sp>
          <p:nvSpPr>
            <p:cNvPr id="194" name="Google Shape;194;p26"/>
            <p:cNvSpPr txBox="1"/>
            <p:nvPr/>
          </p:nvSpPr>
          <p:spPr>
            <a:xfrm>
              <a:off x="7360367" y="2052974"/>
              <a:ext cx="7443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500" b="1">
                  <a:solidFill>
                    <a:srgbClr val="858585"/>
                  </a:solidFill>
                  <a:latin typeface="Roboto"/>
                  <a:ea typeface="Roboto"/>
                  <a:cs typeface="Roboto"/>
                  <a:sym typeface="Roboto"/>
                </a:rPr>
                <a:t>1 day</a:t>
              </a:r>
              <a:endParaRPr sz="1500" b="1">
                <a:solidFill>
                  <a:srgbClr val="858585"/>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628649" y="-9526"/>
            <a:ext cx="7886700" cy="1325700"/>
          </a:xfrm>
          <a:prstGeom prst="rect">
            <a:avLst/>
          </a:prstGeom>
          <a:noFill/>
          <a:ln>
            <a:noFill/>
          </a:ln>
        </p:spPr>
        <p:txBody>
          <a:bodyPr spcFirstLastPara="1" wrap="square" lIns="45675" tIns="45675" rIns="45675" bIns="45675" anchor="ctr" anchorCtr="0">
            <a:normAutofit/>
          </a:bodyPr>
          <a:lstStyle/>
          <a:p>
            <a:pPr marL="0" marR="0" lvl="0" indent="0" algn="ctr" rtl="0">
              <a:lnSpc>
                <a:spcPct val="90000"/>
              </a:lnSpc>
              <a:spcBef>
                <a:spcPts val="0"/>
              </a:spcBef>
              <a:spcAft>
                <a:spcPts val="0"/>
              </a:spcAft>
              <a:buClr>
                <a:srgbClr val="000000"/>
              </a:buClr>
              <a:buSzPts val="1800"/>
              <a:buFont typeface="Calibri"/>
              <a:buNone/>
            </a:pPr>
            <a:r>
              <a:rPr lang="en-US" sz="3200"/>
              <a:t>Results</a:t>
            </a:r>
            <a:endParaRPr sz="3200" i="0" u="none" strike="noStrike" cap="none">
              <a:solidFill>
                <a:srgbClr val="000000"/>
              </a:solidFill>
            </a:endParaRPr>
          </a:p>
        </p:txBody>
      </p:sp>
      <p:pic>
        <p:nvPicPr>
          <p:cNvPr id="200" name="Google Shape;200;p27"/>
          <p:cNvPicPr preferRelativeResize="0"/>
          <p:nvPr/>
        </p:nvPicPr>
        <p:blipFill rotWithShape="1">
          <a:blip r:embed="rId3">
            <a:alphaModFix/>
          </a:blip>
          <a:srcRect/>
          <a:stretch/>
        </p:blipFill>
        <p:spPr>
          <a:xfrm>
            <a:off x="726372" y="1179724"/>
            <a:ext cx="7691259" cy="5368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628650" y="-15875"/>
            <a:ext cx="7744200" cy="10572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cont.</a:t>
            </a:r>
            <a:endParaRPr sz="3200"/>
          </a:p>
        </p:txBody>
      </p:sp>
      <p:pic>
        <p:nvPicPr>
          <p:cNvPr id="206" name="Google Shape;206;p28"/>
          <p:cNvPicPr preferRelativeResize="0"/>
          <p:nvPr/>
        </p:nvPicPr>
        <p:blipFill rotWithShape="1">
          <a:blip r:embed="rId3">
            <a:alphaModFix/>
          </a:blip>
          <a:srcRect/>
          <a:stretch/>
        </p:blipFill>
        <p:spPr>
          <a:xfrm>
            <a:off x="728186" y="1041324"/>
            <a:ext cx="7687647" cy="54450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628650" y="-15875"/>
            <a:ext cx="7744200" cy="10572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cont.</a:t>
            </a:r>
            <a:endParaRPr sz="3200"/>
          </a:p>
        </p:txBody>
      </p:sp>
      <p:pic>
        <p:nvPicPr>
          <p:cNvPr id="212" name="Google Shape;212;p29"/>
          <p:cNvPicPr preferRelativeResize="0"/>
          <p:nvPr/>
        </p:nvPicPr>
        <p:blipFill rotWithShape="1">
          <a:blip r:embed="rId3">
            <a:alphaModFix/>
          </a:blip>
          <a:srcRect/>
          <a:stretch/>
        </p:blipFill>
        <p:spPr>
          <a:xfrm>
            <a:off x="1119874" y="1041325"/>
            <a:ext cx="6761751" cy="566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609600" y="-10225"/>
            <a:ext cx="7886700" cy="8373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600"/>
              <a:buFont typeface="Times New Roman"/>
              <a:buNone/>
            </a:pPr>
            <a:r>
              <a:rPr lang="en-US" sz="3200"/>
              <a:t>Conclusion</a:t>
            </a:r>
            <a:endParaRPr sz="3200"/>
          </a:p>
        </p:txBody>
      </p:sp>
      <p:sp>
        <p:nvSpPr>
          <p:cNvPr id="218" name="Google Shape;218;p30"/>
          <p:cNvSpPr txBox="1"/>
          <p:nvPr/>
        </p:nvSpPr>
        <p:spPr>
          <a:xfrm>
            <a:off x="477874" y="1152524"/>
            <a:ext cx="8270946" cy="5212085"/>
          </a:xfrm>
          <a:prstGeom prst="rect">
            <a:avLst/>
          </a:prstGeom>
          <a:noFill/>
          <a:ln>
            <a:noFill/>
          </a:ln>
        </p:spPr>
        <p:txBody>
          <a:bodyPr spcFirstLastPara="1" wrap="square" lIns="91400" tIns="91400" rIns="91400" bIns="91400" anchor="t" anchorCtr="0">
            <a:spAutoFit/>
          </a:bodyPr>
          <a:lstStyle/>
          <a:p>
            <a:pPr marL="239821" marR="0" lvl="0" indent="-239821" algn="l" rtl="0">
              <a:lnSpc>
                <a:spcPct val="100000"/>
              </a:lnSpc>
              <a:spcBef>
                <a:spcPts val="1199"/>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Businesses publish FAQ sections to answer frequent user questions,  however users may have a hard time getting their questions answered  because of reasons such as:</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They do not use the exact same words as in the frequently asked  question. This can stop them from finding the right answers if the  website uses simple search functions.</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Their question may involve a combination of questions which can result in a lengthy answer</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 FAQ section may not be mobile friendly</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They may just not like using FAQs and prefer a chat-like interface</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1199"/>
              </a:spcBef>
              <a:spcAft>
                <a:spcPts val="0"/>
              </a:spcAft>
              <a:buNone/>
            </a:pPr>
            <a:endParaRPr sz="1600" b="0" i="0" u="none" strike="noStrike" cap="none">
              <a:solidFill>
                <a:srgbClr val="000000"/>
              </a:solidFill>
              <a:latin typeface="Arial"/>
              <a:ea typeface="Arial"/>
              <a:cs typeface="Arial"/>
              <a:sym typeface="Arial"/>
            </a:endParaRPr>
          </a:p>
          <a:p>
            <a:pPr marL="239821" marR="0" lvl="0" indent="-239821" algn="l" rtl="0">
              <a:lnSpc>
                <a:spcPct val="100000"/>
              </a:lnSpc>
              <a:spcBef>
                <a:spcPts val="1199"/>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FAQ chat-bots aim to resolve these problems by using NLP capabilities  and providing answers in an intuitive chat interface. To build FAQ  chat-bots, chat-bot vendors:</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crawl company’s website for information</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use the crawl data to build an initial bot</a:t>
            </a:r>
            <a:endParaRPr sz="1600" b="0" i="0" u="none" strike="noStrike" cap="none">
              <a:solidFill>
                <a:srgbClr val="000000"/>
              </a:solidFill>
              <a:latin typeface="Arial"/>
              <a:ea typeface="Arial"/>
              <a:cs typeface="Arial"/>
              <a:sym typeface="Arial"/>
            </a:endParaRPr>
          </a:p>
          <a:p>
            <a:pPr marL="639871" marR="0" lvl="1" indent="-239821" algn="l" rtl="0">
              <a:lnSpc>
                <a:spcPct val="100000"/>
              </a:lnSpc>
              <a:spcBef>
                <a:spcPts val="2398"/>
              </a:spcBef>
              <a:spcAft>
                <a:spcPts val="1199"/>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enable users to make changes to automatically built bot via a user interface</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476250" y="-15876"/>
            <a:ext cx="7886700" cy="7968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200"/>
              <a:buFont typeface="Times New Roman"/>
              <a:buNone/>
            </a:pPr>
            <a:r>
              <a:rPr lang="en-US" sz="3200"/>
              <a:t>Reference</a:t>
            </a:r>
            <a:endParaRPr sz="3200"/>
          </a:p>
        </p:txBody>
      </p:sp>
      <p:sp>
        <p:nvSpPr>
          <p:cNvPr id="224" name="Google Shape;224;p31"/>
          <p:cNvSpPr txBox="1"/>
          <p:nvPr/>
        </p:nvSpPr>
        <p:spPr>
          <a:xfrm>
            <a:off x="8672862" y="2427520"/>
            <a:ext cx="115500" cy="1968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nos"/>
                <a:ea typeface="Tinos"/>
                <a:cs typeface="Tinos"/>
                <a:sym typeface="Tinos"/>
              </a:rPr>
              <a:t>-</a:t>
            </a:r>
            <a:endParaRPr sz="1200" b="0" i="0" u="none" strike="noStrike" cap="none">
              <a:solidFill>
                <a:srgbClr val="000000"/>
              </a:solidFill>
              <a:latin typeface="Tinos"/>
              <a:ea typeface="Tinos"/>
              <a:cs typeface="Tinos"/>
              <a:sym typeface="Tinos"/>
            </a:endParaRPr>
          </a:p>
        </p:txBody>
      </p:sp>
      <p:sp>
        <p:nvSpPr>
          <p:cNvPr id="225" name="Google Shape;225;p31"/>
          <p:cNvSpPr txBox="1"/>
          <p:nvPr/>
        </p:nvSpPr>
        <p:spPr>
          <a:xfrm>
            <a:off x="95250" y="729300"/>
            <a:ext cx="8972700" cy="5994900"/>
          </a:xfrm>
          <a:prstGeom prst="rect">
            <a:avLst/>
          </a:prstGeom>
          <a:noFill/>
          <a:ln>
            <a:noFill/>
          </a:ln>
        </p:spPr>
        <p:txBody>
          <a:bodyPr spcFirstLastPara="1" wrap="square" lIns="91425" tIns="45700" rIns="91425" bIns="45700" anchor="t" anchorCtr="0">
            <a:spAutoFit/>
          </a:bodyPr>
          <a:lstStyle/>
          <a:p>
            <a:pPr marL="0" marR="272249" lvl="0" indent="0" algn="l" rtl="0">
              <a:lnSpc>
                <a:spcPct val="106666"/>
              </a:lnSpc>
              <a:spcBef>
                <a:spcPts val="0"/>
              </a:spcBef>
              <a:spcAft>
                <a:spcPts val="0"/>
              </a:spcAft>
              <a:buClr>
                <a:schemeClr val="dk1"/>
              </a:buClr>
              <a:buSzPts val="1100"/>
              <a:buFont typeface="Arial"/>
              <a:buNone/>
            </a:pPr>
            <a:r>
              <a:rPr lang="en-US">
                <a:solidFill>
                  <a:schemeClr val="dk1"/>
                </a:solidFill>
              </a:rPr>
              <a:t>[1]. Baileys, </a:t>
            </a:r>
            <a:r>
              <a:rPr lang="en-US" u="sng">
                <a:solidFill>
                  <a:srgbClr val="0000FF"/>
                </a:solidFill>
                <a:hlinkClick r:id="rId3">
                  <a:extLst>
                    <a:ext uri="{A12FA001-AC4F-418D-AE19-62706E023703}">
                      <ahyp:hlinkClr xmlns:ahyp="http://schemas.microsoft.com/office/drawing/2018/hyperlinkcolor" val="tx"/>
                    </a:ext>
                  </a:extLst>
                </a:hlinkClick>
              </a:rPr>
              <a:t>https://github.com/adiwajshing/Baileys</a:t>
            </a:r>
            <a:endParaRPr>
              <a:solidFill>
                <a:schemeClr val="dk1"/>
              </a:solidFill>
            </a:endParaRPr>
          </a:p>
          <a:p>
            <a:pPr marL="0" marR="272249" lvl="0" indent="0" algn="l" rtl="0">
              <a:lnSpc>
                <a:spcPct val="106666"/>
              </a:lnSpc>
              <a:spcBef>
                <a:spcPts val="1000"/>
              </a:spcBef>
              <a:spcAft>
                <a:spcPts val="0"/>
              </a:spcAft>
              <a:buClr>
                <a:schemeClr val="dk1"/>
              </a:buClr>
              <a:buSzPts val="1100"/>
              <a:buFont typeface="Arial"/>
              <a:buNone/>
            </a:pPr>
            <a:r>
              <a:rPr lang="en-US">
                <a:solidFill>
                  <a:schemeClr val="dk1"/>
                </a:solidFill>
              </a:rPr>
              <a:t>[2]. Rasa, </a:t>
            </a:r>
            <a:r>
              <a:rPr lang="en-US" u="sng">
                <a:solidFill>
                  <a:srgbClr val="0000FF"/>
                </a:solidFill>
                <a:hlinkClick r:id="rId4">
                  <a:extLst>
                    <a:ext uri="{A12FA001-AC4F-418D-AE19-62706E023703}">
                      <ahyp:hlinkClr xmlns:ahyp="http://schemas.microsoft.com/office/drawing/2018/hyperlinkcolor" val="tx"/>
                    </a:ext>
                  </a:extLst>
                </a:hlinkClick>
              </a:rPr>
              <a:t>https://rasa.com/</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[3]. Rasa server implementation, </a:t>
            </a:r>
            <a:r>
              <a:rPr lang="en-US" u="sng">
                <a:solidFill>
                  <a:srgbClr val="0000FF"/>
                </a:solidFill>
                <a:hlinkClick r:id="rId5">
                  <a:extLst>
                    <a:ext uri="{A12FA001-AC4F-418D-AE19-62706E023703}">
                      <ahyp:hlinkClr xmlns:ahyp="http://schemas.microsoft.com/office/drawing/2018/hyperlinkcolor" val="tx"/>
                    </a:ext>
                  </a:extLst>
                </a:hlinkClick>
              </a:rPr>
              <a:t>https://github.com/hanzala-sohrab/rasa-server</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[4]. Baileys implementation, </a:t>
            </a:r>
            <a:r>
              <a:rPr lang="en-US" u="sng">
                <a:solidFill>
                  <a:srgbClr val="0000FF"/>
                </a:solidFill>
                <a:hlinkClick r:id="rId6">
                  <a:extLst>
                    <a:ext uri="{A12FA001-AC4F-418D-AE19-62706E023703}">
                      <ahyp:hlinkClr xmlns:ahyp="http://schemas.microsoft.com/office/drawing/2018/hyperlinkcolor" val="tx"/>
                    </a:ext>
                  </a:extLst>
                </a:hlinkClick>
              </a:rPr>
              <a:t>https://github.com/hanzala-sohrab/baileys-whatsapp-server</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[5]. Rasa architecture overview, </a:t>
            </a:r>
            <a:r>
              <a:rPr lang="en-US" u="sng">
                <a:solidFill>
                  <a:srgbClr val="0000FF"/>
                </a:solidFill>
                <a:hlinkClick r:id="rId7">
                  <a:extLst>
                    <a:ext uri="{A12FA001-AC4F-418D-AE19-62706E023703}">
                      <ahyp:hlinkClr xmlns:ahyp="http://schemas.microsoft.com/office/drawing/2018/hyperlinkcolor" val="tx"/>
                    </a:ext>
                  </a:extLst>
                </a:hlinkClick>
              </a:rPr>
              <a:t>https://rasa.com/docs/rasa/arch-overview/</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[6]. BIT Sindri, </a:t>
            </a:r>
            <a:r>
              <a:rPr lang="en-US" u="sng">
                <a:solidFill>
                  <a:srgbClr val="0000FF"/>
                </a:solidFill>
                <a:hlinkClick r:id="rId8">
                  <a:extLst>
                    <a:ext uri="{A12FA001-AC4F-418D-AE19-62706E023703}">
                      <ahyp:hlinkClr xmlns:ahyp="http://schemas.microsoft.com/office/drawing/2018/hyperlinkcolor" val="tx"/>
                    </a:ext>
                  </a:extLst>
                </a:hlinkClick>
              </a:rPr>
              <a:t>https://bitsindri.ac.in/</a:t>
            </a:r>
            <a:r>
              <a:rPr lang="en-US">
                <a:solidFill>
                  <a:schemeClr val="dk1"/>
                </a:solidFill>
              </a:rPr>
              <a:t> accessed on 30/05/2022</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[7]. Sarjana,	</a:t>
            </a:r>
            <a:r>
              <a:rPr lang="en-US" u="sng">
                <a:solidFill>
                  <a:srgbClr val="0000FF"/>
                </a:solidFill>
                <a:hlinkClick r:id="rId9">
                  <a:extLst>
                    <a:ext uri="{A12FA001-AC4F-418D-AE19-62706E023703}">
                      <ahyp:hlinkClr xmlns:ahyp="http://schemas.microsoft.com/office/drawing/2018/hyperlinkcolor" val="tx"/>
                    </a:ext>
                  </a:extLst>
                </a:hlinkClick>
              </a:rPr>
              <a:t>https://bitsarjana.com/2019/06/06/bit-sindri-placement-2019/</a:t>
            </a:r>
            <a:r>
              <a:rPr lang="en-US">
                <a:solidFill>
                  <a:schemeClr val="dk1"/>
                </a:solidFill>
              </a:rPr>
              <a:t>, </a:t>
            </a:r>
            <a:r>
              <a:rPr lang="en-US" u="sng">
                <a:solidFill>
                  <a:srgbClr val="0000FF"/>
                </a:solidFill>
                <a:hlinkClick r:id="rId10">
                  <a:extLst>
                    <a:ext uri="{A12FA001-AC4F-418D-AE19-62706E023703}">
                      <ahyp:hlinkClr xmlns:ahyp="http://schemas.microsoft.com/office/drawing/2018/hyperlinkcolor" val="tx"/>
                    </a:ext>
                  </a:extLst>
                </a:hlinkClick>
              </a:rPr>
              <a:t>https://bitsarjana.com/2021/08/18/placement-report-2k17/</a:t>
            </a:r>
            <a:r>
              <a:rPr lang="en-US">
                <a:solidFill>
                  <a:schemeClr val="dk1"/>
                </a:solidFill>
              </a:rPr>
              <a:t> accessed on 30/05/2022</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[8]. Bocklisch, T., Faulkner, J., Pawlowski, N., &amp; Nichol, A. (2017). Rasa: Open source language understanding and dialogue management. arXiv preprint arXiv:1712.05181</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[9]. Lacerda, A. R. T. D. (2019). Rasa-ptbr-boilerplate: FLOSS project that enables brazilian portuguese chatbot development by non-experts</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[10]. Jiao, A. (2020). An Intelligent Chatbot System Based on Entity Extraction Using RASA NLU and Neural Network. JPhCS, 1487(1), 012014</a:t>
            </a:r>
            <a:endParaRPr>
              <a:solidFill>
                <a:schemeClr val="dk1"/>
              </a:solidFill>
            </a:endParaRPr>
          </a:p>
          <a:p>
            <a:pPr marL="0" marR="272249" lvl="0" indent="0" algn="l" rtl="0">
              <a:lnSpc>
                <a:spcPct val="106666"/>
              </a:lnSpc>
              <a:spcBef>
                <a:spcPts val="929"/>
              </a:spcBef>
              <a:spcAft>
                <a:spcPts val="0"/>
              </a:spcAft>
              <a:buClr>
                <a:schemeClr val="dk1"/>
              </a:buClr>
              <a:buSzPts val="1100"/>
              <a:buFont typeface="Arial"/>
              <a:buNone/>
            </a:pPr>
            <a:r>
              <a:rPr lang="en-US">
                <a:solidFill>
                  <a:schemeClr val="dk1"/>
                </a:solidFill>
              </a:rPr>
              <a:t>[11]. Rakesh Kumar Sharma, Manoj Joshi (June-2020), An Analytical Study and Review of      open source chatbot framework, RASA, International Journal of Engineering Research &amp; Technology (IJERT), ISSN: 2278-0181</a:t>
            </a:r>
            <a:endParaRPr>
              <a:solidFill>
                <a:schemeClr val="dk1"/>
              </a:solidFill>
            </a:endParaRPr>
          </a:p>
          <a:p>
            <a:pPr marL="0" marR="272249" lvl="0" indent="0" algn="l" rtl="0">
              <a:lnSpc>
                <a:spcPct val="106666"/>
              </a:lnSpc>
              <a:spcBef>
                <a:spcPts val="929"/>
              </a:spcBef>
              <a:spcAft>
                <a:spcPts val="0"/>
              </a:spcAft>
              <a:buSzPts val="1100"/>
              <a:buNone/>
            </a:pPr>
            <a:r>
              <a:rPr lang="en-US">
                <a:solidFill>
                  <a:schemeClr val="dk1"/>
                </a:solidFill>
              </a:rPr>
              <a:t>[12]. Frommert, C., Häfner, A., Friedrich, J., &amp; Zinke, C. (2018, September). Using chatbots to assist communication in collaborative networks. In the Working Conference on Virtual Enterprises (pp. 257-265). Springer, Cham.</a:t>
            </a:r>
            <a:endParaRPr i="0" u="none" strike="noStrike" cap="none">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3101022" y="2740954"/>
            <a:ext cx="2942100" cy="8619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000" i="0" u="none" strike="noStrike" cap="none">
                <a:solidFill>
                  <a:srgbClr val="000000"/>
                </a:solidFill>
                <a:latin typeface="Calibri"/>
                <a:ea typeface="Calibri"/>
                <a:cs typeface="Calibri"/>
                <a:sym typeface="Calibri"/>
              </a:rPr>
              <a:t>Thank you</a:t>
            </a:r>
            <a:endParaRPr sz="140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15875"/>
            <a:ext cx="78867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600"/>
              <a:buFont typeface="Times New Roman"/>
              <a:buNone/>
            </a:pPr>
            <a:r>
              <a:rPr lang="en-US" sz="3200"/>
              <a:t>Contents</a:t>
            </a:r>
            <a:endParaRPr sz="3200"/>
          </a:p>
        </p:txBody>
      </p:sp>
      <p:sp>
        <p:nvSpPr>
          <p:cNvPr id="72" name="Google Shape;72;p15"/>
          <p:cNvSpPr txBox="1">
            <a:spLocks noGrp="1"/>
          </p:cNvSpPr>
          <p:nvPr>
            <p:ph type="body" idx="1"/>
          </p:nvPr>
        </p:nvSpPr>
        <p:spPr>
          <a:xfrm>
            <a:off x="628650" y="1749425"/>
            <a:ext cx="7886700" cy="4351200"/>
          </a:xfrm>
          <a:prstGeom prst="rect">
            <a:avLst/>
          </a:prstGeom>
          <a:noFill/>
          <a:ln>
            <a:noFill/>
          </a:ln>
        </p:spPr>
        <p:txBody>
          <a:bodyPr spcFirstLastPara="1" wrap="square" lIns="45700" tIns="45700" rIns="45700" bIns="45700" anchor="t" anchorCtr="0">
            <a:noAutofit/>
          </a:bodyPr>
          <a:lstStyle/>
          <a:p>
            <a:pPr marL="457200" lvl="0" indent="-381000" algn="l" rtl="0">
              <a:lnSpc>
                <a:spcPct val="81000"/>
              </a:lnSpc>
              <a:spcBef>
                <a:spcPts val="1000"/>
              </a:spcBef>
              <a:spcAft>
                <a:spcPts val="0"/>
              </a:spcAft>
              <a:buSzPts val="2400"/>
              <a:buFont typeface="Calibri"/>
              <a:buChar char="•"/>
            </a:pPr>
            <a:r>
              <a:rPr lang="en-US" sz="2400" dirty="0"/>
              <a:t>Introduction</a:t>
            </a:r>
            <a:endParaRPr sz="2400" dirty="0"/>
          </a:p>
          <a:p>
            <a:pPr marL="457200" lvl="0" indent="-381000" algn="l" rtl="0">
              <a:lnSpc>
                <a:spcPct val="81000"/>
              </a:lnSpc>
              <a:spcBef>
                <a:spcPts val="1000"/>
              </a:spcBef>
              <a:spcAft>
                <a:spcPts val="0"/>
              </a:spcAft>
              <a:buSzPts val="2400"/>
              <a:buFont typeface="Calibri"/>
              <a:buChar char="•"/>
            </a:pPr>
            <a:r>
              <a:rPr lang="en-US" sz="2400" dirty="0"/>
              <a:t>Problem statement</a:t>
            </a:r>
            <a:endParaRPr sz="2400" dirty="0"/>
          </a:p>
          <a:p>
            <a:pPr marL="457200" lvl="0" indent="-381000" algn="l" rtl="0">
              <a:lnSpc>
                <a:spcPct val="81000"/>
              </a:lnSpc>
              <a:spcBef>
                <a:spcPts val="1000"/>
              </a:spcBef>
              <a:spcAft>
                <a:spcPts val="0"/>
              </a:spcAft>
              <a:buSzPts val="2400"/>
              <a:buFont typeface="Calibri"/>
              <a:buChar char="•"/>
            </a:pPr>
            <a:r>
              <a:rPr lang="en-US" sz="2400" dirty="0"/>
              <a:t>Objective</a:t>
            </a:r>
          </a:p>
          <a:p>
            <a:pPr indent="-381000">
              <a:lnSpc>
                <a:spcPct val="81000"/>
              </a:lnSpc>
              <a:spcBef>
                <a:spcPts val="1000"/>
              </a:spcBef>
              <a:buSzPts val="2400"/>
              <a:buFont typeface="Calibri"/>
              <a:buChar char="•"/>
            </a:pPr>
            <a:r>
              <a:rPr lang="en-US" sz="2400" dirty="0">
                <a:solidFill>
                  <a:schemeClr val="dk1"/>
                </a:solidFill>
              </a:rPr>
              <a:t>Literature Review</a:t>
            </a:r>
            <a:endParaRPr sz="2400" dirty="0"/>
          </a:p>
          <a:p>
            <a:pPr marL="457200" lvl="0" indent="-381000" algn="l" rtl="0">
              <a:lnSpc>
                <a:spcPct val="81000"/>
              </a:lnSpc>
              <a:spcBef>
                <a:spcPts val="1000"/>
              </a:spcBef>
              <a:spcAft>
                <a:spcPts val="0"/>
              </a:spcAft>
              <a:buSzPts val="2400"/>
              <a:buFont typeface="Calibri"/>
              <a:buChar char="•"/>
            </a:pPr>
            <a:r>
              <a:rPr lang="en-US" sz="2400" dirty="0"/>
              <a:t>Methodology</a:t>
            </a:r>
            <a:endParaRPr sz="2400" dirty="0"/>
          </a:p>
          <a:p>
            <a:pPr marL="457200" lvl="0" indent="-381000" algn="l" rtl="0">
              <a:lnSpc>
                <a:spcPct val="81000"/>
              </a:lnSpc>
              <a:spcBef>
                <a:spcPts val="1000"/>
              </a:spcBef>
              <a:spcAft>
                <a:spcPts val="0"/>
              </a:spcAft>
              <a:buClr>
                <a:schemeClr val="dk1"/>
              </a:buClr>
              <a:buSzPts val="2400"/>
              <a:buFont typeface="Calibri"/>
              <a:buChar char="•"/>
            </a:pPr>
            <a:r>
              <a:rPr lang="en-US" sz="2400" dirty="0">
                <a:solidFill>
                  <a:schemeClr val="dk1"/>
                </a:solidFill>
              </a:rPr>
              <a:t>Experimental Layout</a:t>
            </a:r>
            <a:endParaRPr sz="2400" dirty="0"/>
          </a:p>
          <a:p>
            <a:pPr marL="457200" lvl="0" indent="-381000" algn="l" rtl="0">
              <a:lnSpc>
                <a:spcPct val="81000"/>
              </a:lnSpc>
              <a:spcBef>
                <a:spcPts val="1000"/>
              </a:spcBef>
              <a:spcAft>
                <a:spcPts val="0"/>
              </a:spcAft>
              <a:buSzPts val="2400"/>
              <a:buFont typeface="Calibri"/>
              <a:buChar char="•"/>
            </a:pPr>
            <a:r>
              <a:rPr lang="en-US" sz="2400" dirty="0"/>
              <a:t>Conclusion</a:t>
            </a:r>
            <a:endParaRPr sz="2400" dirty="0"/>
          </a:p>
          <a:p>
            <a:pPr marL="457200" lvl="0" indent="-381000" algn="l" rtl="0">
              <a:lnSpc>
                <a:spcPct val="81000"/>
              </a:lnSpc>
              <a:spcBef>
                <a:spcPts val="1000"/>
              </a:spcBef>
              <a:spcAft>
                <a:spcPts val="0"/>
              </a:spcAft>
              <a:buSzPts val="2400"/>
              <a:buFont typeface="Calibri"/>
              <a:buChar char="•"/>
            </a:pPr>
            <a:r>
              <a:rPr lang="en-US" sz="2400" dirty="0"/>
              <a:t>References</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28650" y="-15875"/>
            <a:ext cx="78867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600"/>
              <a:buFont typeface="Times New Roman"/>
              <a:buNone/>
            </a:pPr>
            <a:r>
              <a:rPr lang="en-US" sz="3200"/>
              <a:t>Introduction</a:t>
            </a:r>
            <a:endParaRPr sz="3200"/>
          </a:p>
        </p:txBody>
      </p:sp>
      <p:sp>
        <p:nvSpPr>
          <p:cNvPr id="78" name="Google Shape;78;p16"/>
          <p:cNvSpPr txBox="1"/>
          <p:nvPr/>
        </p:nvSpPr>
        <p:spPr>
          <a:xfrm>
            <a:off x="628639" y="1505700"/>
            <a:ext cx="7946100" cy="5216700"/>
          </a:xfrm>
          <a:prstGeom prst="rect">
            <a:avLst/>
          </a:prstGeom>
          <a:noFill/>
          <a:ln>
            <a:noFill/>
          </a:ln>
        </p:spPr>
        <p:txBody>
          <a:bodyPr spcFirstLastPara="1" wrap="square" lIns="0" tIns="151100" rIns="0" bIns="0" anchor="t" anchorCtr="0">
            <a:spAutoFit/>
          </a:bodyPr>
          <a:lstStyle/>
          <a:p>
            <a:pPr marL="394335" marR="0" lvl="0" indent="-407669" algn="l" rtl="0">
              <a:lnSpc>
                <a:spcPct val="100000"/>
              </a:lnSpc>
              <a:spcBef>
                <a:spcPts val="0"/>
              </a:spcBef>
              <a:spcAft>
                <a:spcPts val="0"/>
              </a:spcAft>
              <a:buClr>
                <a:srgbClr val="263138"/>
              </a:buClr>
              <a:buSzPts val="2400"/>
              <a:buFont typeface="Calibri"/>
              <a:buChar char="●"/>
            </a:pPr>
            <a:r>
              <a:rPr lang="en-US" sz="2400" i="0" u="none" strike="noStrike" cap="none">
                <a:solidFill>
                  <a:srgbClr val="000000"/>
                </a:solidFill>
                <a:latin typeface="Calibri"/>
                <a:ea typeface="Calibri"/>
                <a:cs typeface="Calibri"/>
                <a:sym typeface="Calibri"/>
              </a:rPr>
              <a:t>Businesses publish FAQ sections to answer frequent user questions,  however users may have a hard time getting their questions answered  because of reasons such as:</a:t>
            </a:r>
            <a:endParaRPr sz="2400" i="0" u="none" strike="noStrike" cap="none">
              <a:solidFill>
                <a:srgbClr val="263138"/>
              </a:solidFill>
              <a:latin typeface="Calibri"/>
              <a:ea typeface="Calibri"/>
              <a:cs typeface="Calibri"/>
              <a:sym typeface="Calibri"/>
            </a:endParaRPr>
          </a:p>
          <a:p>
            <a:pPr marL="0" marR="0" lvl="0" indent="0" algn="l" rtl="0">
              <a:lnSpc>
                <a:spcPct val="100000"/>
              </a:lnSpc>
              <a:spcBef>
                <a:spcPts val="0"/>
              </a:spcBef>
              <a:spcAft>
                <a:spcPts val="0"/>
              </a:spcAft>
              <a:buNone/>
            </a:pPr>
            <a:endParaRPr sz="2000" i="0" u="none" strike="noStrike" cap="none">
              <a:solidFill>
                <a:srgbClr val="000000"/>
              </a:solidFill>
              <a:latin typeface="Calibri"/>
              <a:ea typeface="Calibri"/>
              <a:cs typeface="Calibri"/>
              <a:sym typeface="Calibri"/>
            </a:endParaRPr>
          </a:p>
          <a:p>
            <a:pPr marL="851535" marR="0" lvl="1" indent="-379730" algn="l" rtl="0">
              <a:lnSpc>
                <a:spcPct val="100000"/>
              </a:lnSpc>
              <a:spcBef>
                <a:spcPts val="985"/>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They do not use the exact same words as in the frequently asked  question. This can stop them from finding the right answers if the  website uses simple search functions.</a:t>
            </a:r>
            <a:endParaRPr sz="2000" i="0" u="none" strike="noStrike" cap="none">
              <a:solidFill>
                <a:srgbClr val="000000"/>
              </a:solidFill>
              <a:latin typeface="Calibri"/>
              <a:ea typeface="Calibri"/>
              <a:cs typeface="Calibri"/>
              <a:sym typeface="Calibri"/>
            </a:endParaRPr>
          </a:p>
          <a:p>
            <a:pPr marL="0" marR="0" lvl="1" indent="0" algn="l" rtl="0">
              <a:lnSpc>
                <a:spcPct val="100000"/>
              </a:lnSpc>
              <a:spcBef>
                <a:spcPts val="984"/>
              </a:spcBef>
              <a:spcAft>
                <a:spcPts val="0"/>
              </a:spcAft>
              <a:buNone/>
            </a:pPr>
            <a:endParaRPr sz="2000" i="0" u="none" strike="noStrike" cap="none">
              <a:solidFill>
                <a:srgbClr val="000000"/>
              </a:solidFill>
              <a:latin typeface="Calibri"/>
              <a:ea typeface="Calibri"/>
              <a:cs typeface="Calibri"/>
              <a:sym typeface="Calibri"/>
            </a:endParaRPr>
          </a:p>
          <a:p>
            <a:pPr marL="851535" marR="0" lvl="1" indent="-379730" algn="l" rtl="0">
              <a:lnSpc>
                <a:spcPct val="100000"/>
              </a:lnSpc>
              <a:spcBef>
                <a:spcPts val="15"/>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Their question may involve a combination of questions which can result in a lengthy answer</a:t>
            </a:r>
            <a:endParaRPr sz="2000" i="0" u="none" strike="noStrike" cap="none">
              <a:solidFill>
                <a:srgbClr val="000000"/>
              </a:solidFill>
              <a:latin typeface="Calibri"/>
              <a:ea typeface="Calibri"/>
              <a:cs typeface="Calibri"/>
              <a:sym typeface="Calibri"/>
            </a:endParaRPr>
          </a:p>
          <a:p>
            <a:pPr marL="0" marR="0" lvl="1" indent="0" algn="l" rtl="0">
              <a:lnSpc>
                <a:spcPct val="100000"/>
              </a:lnSpc>
              <a:spcBef>
                <a:spcPts val="14"/>
              </a:spcBef>
              <a:spcAft>
                <a:spcPts val="0"/>
              </a:spcAft>
              <a:buNone/>
            </a:pPr>
            <a:endParaRPr sz="2000" i="0" u="none" strike="noStrike" cap="none">
              <a:solidFill>
                <a:srgbClr val="000000"/>
              </a:solidFill>
              <a:latin typeface="Calibri"/>
              <a:ea typeface="Calibri"/>
              <a:cs typeface="Calibri"/>
              <a:sym typeface="Calibri"/>
            </a:endParaRPr>
          </a:p>
          <a:p>
            <a:pPr marL="851535" marR="0" lvl="1" indent="-379730" algn="l" rtl="0">
              <a:lnSpc>
                <a:spcPct val="100000"/>
              </a:lnSpc>
              <a:spcBef>
                <a:spcPts val="15"/>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The FAQ section may not be mobile friendly</a:t>
            </a:r>
            <a:endParaRPr sz="2000" i="0" u="none" strike="noStrike" cap="none">
              <a:solidFill>
                <a:srgbClr val="000000"/>
              </a:solidFill>
              <a:latin typeface="Calibri"/>
              <a:ea typeface="Calibri"/>
              <a:cs typeface="Calibri"/>
              <a:sym typeface="Calibri"/>
            </a:endParaRPr>
          </a:p>
          <a:p>
            <a:pPr marL="0" marR="0" lvl="1" indent="0" algn="l" rtl="0">
              <a:lnSpc>
                <a:spcPct val="100000"/>
              </a:lnSpc>
              <a:spcBef>
                <a:spcPts val="14"/>
              </a:spcBef>
              <a:spcAft>
                <a:spcPts val="0"/>
              </a:spcAft>
              <a:buNone/>
            </a:pPr>
            <a:endParaRPr sz="2000" i="0" u="none" strike="noStrike" cap="none">
              <a:solidFill>
                <a:srgbClr val="000000"/>
              </a:solidFill>
              <a:latin typeface="Calibri"/>
              <a:ea typeface="Calibri"/>
              <a:cs typeface="Calibri"/>
              <a:sym typeface="Calibri"/>
            </a:endParaRPr>
          </a:p>
          <a:p>
            <a:pPr marL="851535" marR="0" lvl="1" indent="-379729" algn="l" rtl="0">
              <a:lnSpc>
                <a:spcPct val="100000"/>
              </a:lnSpc>
              <a:spcBef>
                <a:spcPts val="14"/>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They may just not like using FAQs and prefer a chat-like interface</a:t>
            </a:r>
            <a:endParaRPr sz="2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628639" y="1734300"/>
            <a:ext cx="7947000" cy="4104600"/>
          </a:xfrm>
          <a:prstGeom prst="rect">
            <a:avLst/>
          </a:prstGeom>
          <a:noFill/>
          <a:ln>
            <a:noFill/>
          </a:ln>
        </p:spPr>
        <p:txBody>
          <a:bodyPr spcFirstLastPara="1" wrap="square" lIns="0" tIns="151100" rIns="0" bIns="0" anchor="t" anchorCtr="0">
            <a:spAutoFit/>
          </a:bodyPr>
          <a:lstStyle/>
          <a:p>
            <a:pPr marL="305907" marR="0" lvl="0" indent="-331307" algn="l" rtl="0">
              <a:lnSpc>
                <a:spcPct val="100000"/>
              </a:lnSpc>
              <a:spcBef>
                <a:spcPts val="0"/>
              </a:spcBef>
              <a:spcAft>
                <a:spcPts val="0"/>
              </a:spcAft>
              <a:buClr>
                <a:srgbClr val="000000"/>
              </a:buClr>
              <a:buSzPts val="2400"/>
              <a:buFont typeface="Calibri"/>
              <a:buChar char="•"/>
            </a:pPr>
            <a:r>
              <a:rPr lang="en-US" sz="2400" i="0" u="none" strike="noStrike" cap="none">
                <a:solidFill>
                  <a:srgbClr val="000000"/>
                </a:solidFill>
                <a:latin typeface="Calibri"/>
                <a:ea typeface="Calibri"/>
                <a:cs typeface="Calibri"/>
                <a:sym typeface="Calibri"/>
              </a:rPr>
              <a:t>FAQ chat-bots aim to resolve these problems by using NLP capabilities  and providing answers in an intuitive chat interface. To build FAQ  chat-bots, chat-bot vendors:</a:t>
            </a:r>
            <a:endParaRPr sz="24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i="0" u="none" strike="noStrike" cap="none">
              <a:solidFill>
                <a:srgbClr val="000000"/>
              </a:solidFill>
              <a:latin typeface="Calibri"/>
              <a:ea typeface="Calibri"/>
              <a:cs typeface="Calibri"/>
              <a:sym typeface="Calibri"/>
            </a:endParaRPr>
          </a:p>
          <a:p>
            <a:pPr marL="851535" marR="0" lvl="1" indent="-379728" algn="l" rtl="0">
              <a:lnSpc>
                <a:spcPct val="100000"/>
              </a:lnSpc>
              <a:spcBef>
                <a:spcPts val="984"/>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crawl company’s website for information</a:t>
            </a:r>
            <a:endParaRPr sz="2000" i="0" u="none" strike="noStrike" cap="none">
              <a:solidFill>
                <a:srgbClr val="000000"/>
              </a:solidFill>
              <a:latin typeface="Calibri"/>
              <a:ea typeface="Calibri"/>
              <a:cs typeface="Calibri"/>
              <a:sym typeface="Calibri"/>
            </a:endParaRPr>
          </a:p>
          <a:p>
            <a:pPr marL="0" marR="0" lvl="1" indent="0" algn="l" rtl="0">
              <a:lnSpc>
                <a:spcPct val="100000"/>
              </a:lnSpc>
              <a:spcBef>
                <a:spcPts val="984"/>
              </a:spcBef>
              <a:spcAft>
                <a:spcPts val="0"/>
              </a:spcAft>
              <a:buNone/>
            </a:pPr>
            <a:endParaRPr sz="2000" i="0" u="none" strike="noStrike" cap="none">
              <a:solidFill>
                <a:srgbClr val="000000"/>
              </a:solidFill>
              <a:latin typeface="Calibri"/>
              <a:ea typeface="Calibri"/>
              <a:cs typeface="Calibri"/>
              <a:sym typeface="Calibri"/>
            </a:endParaRPr>
          </a:p>
          <a:p>
            <a:pPr marL="851535" marR="0" lvl="1" indent="-379728" algn="l" rtl="0">
              <a:lnSpc>
                <a:spcPct val="100000"/>
              </a:lnSpc>
              <a:spcBef>
                <a:spcPts val="14"/>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use the crawl data to build an initial bot</a:t>
            </a:r>
            <a:endParaRPr sz="2000" i="0" u="none" strike="noStrike" cap="none">
              <a:solidFill>
                <a:srgbClr val="000000"/>
              </a:solidFill>
              <a:latin typeface="Calibri"/>
              <a:ea typeface="Calibri"/>
              <a:cs typeface="Calibri"/>
              <a:sym typeface="Calibri"/>
            </a:endParaRPr>
          </a:p>
          <a:p>
            <a:pPr marL="0" marR="0" lvl="1" indent="0" algn="l" rtl="0">
              <a:lnSpc>
                <a:spcPct val="100000"/>
              </a:lnSpc>
              <a:spcBef>
                <a:spcPts val="14"/>
              </a:spcBef>
              <a:spcAft>
                <a:spcPts val="0"/>
              </a:spcAft>
              <a:buNone/>
            </a:pPr>
            <a:endParaRPr sz="2000" i="0" u="none" strike="noStrike" cap="none">
              <a:solidFill>
                <a:srgbClr val="000000"/>
              </a:solidFill>
              <a:latin typeface="Calibri"/>
              <a:ea typeface="Calibri"/>
              <a:cs typeface="Calibri"/>
              <a:sym typeface="Calibri"/>
            </a:endParaRPr>
          </a:p>
          <a:p>
            <a:pPr marL="851535" marR="0" lvl="1" indent="-379728" algn="l" rtl="0">
              <a:lnSpc>
                <a:spcPct val="100000"/>
              </a:lnSpc>
              <a:spcBef>
                <a:spcPts val="14"/>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enable users to make changes to automatically built bot via a user interface</a:t>
            </a:r>
            <a:endParaRPr sz="20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i="0" u="none" strike="noStrike" cap="none">
              <a:solidFill>
                <a:srgbClr val="000000"/>
              </a:solidFill>
              <a:latin typeface="Calibri"/>
              <a:ea typeface="Calibri"/>
              <a:cs typeface="Calibri"/>
              <a:sym typeface="Calibri"/>
            </a:endParaRPr>
          </a:p>
        </p:txBody>
      </p:sp>
      <p:sp>
        <p:nvSpPr>
          <p:cNvPr id="84" name="Google Shape;84;p17"/>
          <p:cNvSpPr txBox="1">
            <a:spLocks noGrp="1"/>
          </p:cNvSpPr>
          <p:nvPr>
            <p:ph type="title"/>
          </p:nvPr>
        </p:nvSpPr>
        <p:spPr>
          <a:xfrm>
            <a:off x="628650" y="-15875"/>
            <a:ext cx="7744200" cy="10572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cont.</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628650" y="-15875"/>
            <a:ext cx="78867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600"/>
              <a:buFont typeface="Times New Roman"/>
              <a:buNone/>
            </a:pPr>
            <a:r>
              <a:rPr lang="en-US" sz="3200"/>
              <a:t>Problem statement</a:t>
            </a:r>
            <a:endParaRPr sz="3200"/>
          </a:p>
        </p:txBody>
      </p:sp>
      <p:sp>
        <p:nvSpPr>
          <p:cNvPr id="96" name="Google Shape;96;p19"/>
          <p:cNvSpPr txBox="1"/>
          <p:nvPr/>
        </p:nvSpPr>
        <p:spPr>
          <a:xfrm>
            <a:off x="628639" y="1724361"/>
            <a:ext cx="8062200" cy="3707100"/>
          </a:xfrm>
          <a:prstGeom prst="rect">
            <a:avLst/>
          </a:prstGeom>
          <a:noFill/>
          <a:ln>
            <a:noFill/>
          </a:ln>
        </p:spPr>
        <p:txBody>
          <a:bodyPr spcFirstLastPara="1" wrap="square" lIns="0" tIns="12675" rIns="0" bIns="0" anchor="t" anchorCtr="0">
            <a:spAutoFit/>
          </a:bodyPr>
          <a:lstStyle/>
          <a:p>
            <a:pPr marL="394335" marR="448944" lvl="0" indent="-382269" algn="l" rtl="0">
              <a:lnSpc>
                <a:spcPct val="100000"/>
              </a:lnSpc>
              <a:spcBef>
                <a:spcPts val="0"/>
              </a:spcBef>
              <a:spcAft>
                <a:spcPts val="0"/>
              </a:spcAft>
              <a:buClr>
                <a:srgbClr val="263138"/>
              </a:buClr>
              <a:buSzPts val="2000"/>
              <a:buFont typeface="Calibri"/>
              <a:buChar char="●"/>
            </a:pPr>
            <a:r>
              <a:rPr lang="en-US" sz="2000" i="0" u="none" strike="noStrike" cap="none">
                <a:solidFill>
                  <a:schemeClr val="dk1"/>
                </a:solidFill>
                <a:latin typeface="Calibri"/>
                <a:ea typeface="Calibri"/>
                <a:cs typeface="Calibri"/>
                <a:sym typeface="Calibri"/>
              </a:rPr>
              <a:t>There have always been queries of people regarding various topics to  which answers are provided manually by people</a:t>
            </a:r>
            <a:endParaRPr sz="200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i="0" u="none" strike="noStrike" cap="none">
              <a:solidFill>
                <a:schemeClr val="dk1"/>
              </a:solidFill>
              <a:latin typeface="Calibri"/>
              <a:ea typeface="Calibri"/>
              <a:cs typeface="Calibri"/>
              <a:sym typeface="Calibri"/>
            </a:endParaRPr>
          </a:p>
          <a:p>
            <a:pPr marL="394335" marR="448943" lvl="0" indent="-382268" algn="l" rtl="0">
              <a:lnSpc>
                <a:spcPct val="100000"/>
              </a:lnSpc>
              <a:spcBef>
                <a:spcPts val="0"/>
              </a:spcBef>
              <a:spcAft>
                <a:spcPts val="0"/>
              </a:spcAft>
              <a:buClr>
                <a:srgbClr val="263138"/>
              </a:buClr>
              <a:buSzPts val="2000"/>
              <a:buFont typeface="Calibri"/>
              <a:buChar char="●"/>
            </a:pPr>
            <a:r>
              <a:rPr lang="en-US" sz="2000" i="0" u="none" strike="noStrike" cap="none">
                <a:solidFill>
                  <a:schemeClr val="dk1"/>
                </a:solidFill>
                <a:latin typeface="Calibri"/>
                <a:ea typeface="Calibri"/>
                <a:cs typeface="Calibri"/>
                <a:sym typeface="Calibri"/>
              </a:rPr>
              <a:t>Finding information in a website can sometimes be time-taking and one may even get frustrated</a:t>
            </a:r>
            <a:endParaRPr sz="200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i="0" u="none" strike="noStrike" cap="none">
              <a:solidFill>
                <a:schemeClr val="dk1"/>
              </a:solidFill>
              <a:latin typeface="Calibri"/>
              <a:ea typeface="Calibri"/>
              <a:cs typeface="Calibri"/>
              <a:sym typeface="Calibri"/>
            </a:endParaRPr>
          </a:p>
          <a:p>
            <a:pPr marL="394335" marR="448943" lvl="0" indent="-382268" algn="l" rtl="0">
              <a:lnSpc>
                <a:spcPct val="100000"/>
              </a:lnSpc>
              <a:spcBef>
                <a:spcPts val="0"/>
              </a:spcBef>
              <a:spcAft>
                <a:spcPts val="0"/>
              </a:spcAft>
              <a:buClr>
                <a:srgbClr val="263138"/>
              </a:buClr>
              <a:buSzPts val="2000"/>
              <a:buFont typeface="Calibri"/>
              <a:buChar char="●"/>
            </a:pPr>
            <a:r>
              <a:rPr lang="en-US" sz="2000" i="0" u="none" strike="noStrike" cap="none">
                <a:solidFill>
                  <a:schemeClr val="dk1"/>
                </a:solidFill>
                <a:latin typeface="Calibri"/>
                <a:ea typeface="Calibri"/>
                <a:cs typeface="Calibri"/>
                <a:sym typeface="Calibri"/>
              </a:rPr>
              <a:t>In order to make this  process fast the FAQs can be answer using the latest AI technologies  where answers can be automatically generated according to the questions</a:t>
            </a:r>
            <a:endParaRPr sz="2000" i="0" u="none" strike="noStrike" cap="none">
              <a:solidFill>
                <a:schemeClr val="dk1"/>
              </a:solidFill>
              <a:latin typeface="Calibri"/>
              <a:ea typeface="Calibri"/>
              <a:cs typeface="Calibri"/>
              <a:sym typeface="Calibri"/>
            </a:endParaRPr>
          </a:p>
          <a:p>
            <a:pPr marL="394335" marR="448943" lvl="0" indent="-255268" algn="l" rtl="0">
              <a:lnSpc>
                <a:spcPct val="100000"/>
              </a:lnSpc>
              <a:spcBef>
                <a:spcPts val="0"/>
              </a:spcBef>
              <a:spcAft>
                <a:spcPts val="0"/>
              </a:spcAft>
              <a:buClr>
                <a:srgbClr val="263138"/>
              </a:buClr>
              <a:buSzPts val="2000"/>
              <a:buFont typeface="Arial"/>
              <a:buNone/>
            </a:pPr>
            <a:endParaRPr sz="2000" i="0" u="none" strike="noStrike" cap="none">
              <a:solidFill>
                <a:schemeClr val="dk1"/>
              </a:solidFill>
              <a:latin typeface="Calibri"/>
              <a:ea typeface="Calibri"/>
              <a:cs typeface="Calibri"/>
              <a:sym typeface="Calibri"/>
            </a:endParaRPr>
          </a:p>
          <a:p>
            <a:pPr marL="394335" marR="448943" lvl="0" indent="-382268" algn="l" rtl="0">
              <a:lnSpc>
                <a:spcPct val="100000"/>
              </a:lnSpc>
              <a:spcBef>
                <a:spcPts val="0"/>
              </a:spcBef>
              <a:spcAft>
                <a:spcPts val="0"/>
              </a:spcAft>
              <a:buClr>
                <a:srgbClr val="263138"/>
              </a:buClr>
              <a:buSzPts val="2000"/>
              <a:buFont typeface="Calibri"/>
              <a:buChar char="●"/>
            </a:pPr>
            <a:r>
              <a:rPr lang="en-US" sz="2000" i="0" u="none" strike="noStrike" cap="none">
                <a:solidFill>
                  <a:srgbClr val="000000"/>
                </a:solidFill>
                <a:latin typeface="Calibri"/>
                <a:ea typeface="Calibri"/>
                <a:cs typeface="Calibri"/>
                <a:sym typeface="Calibri"/>
              </a:rPr>
              <a:t>This process can reduce lot of work pressure for both the user and the organization</a:t>
            </a:r>
            <a:endParaRPr sz="200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628650" y="-15875"/>
            <a:ext cx="78867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600"/>
              <a:buFont typeface="Times New Roman"/>
              <a:buNone/>
            </a:pPr>
            <a:r>
              <a:rPr lang="en-US" sz="3200"/>
              <a:t>Objective</a:t>
            </a:r>
            <a:endParaRPr sz="3200"/>
          </a:p>
        </p:txBody>
      </p:sp>
      <p:sp>
        <p:nvSpPr>
          <p:cNvPr id="102" name="Google Shape;102;p20"/>
          <p:cNvSpPr txBox="1"/>
          <p:nvPr/>
        </p:nvSpPr>
        <p:spPr>
          <a:xfrm>
            <a:off x="628650" y="1787925"/>
            <a:ext cx="8004000" cy="2372400"/>
          </a:xfrm>
          <a:prstGeom prst="rect">
            <a:avLst/>
          </a:prstGeom>
          <a:noFill/>
          <a:ln>
            <a:noFill/>
          </a:ln>
        </p:spPr>
        <p:txBody>
          <a:bodyPr spcFirstLastPara="1" wrap="square" lIns="0" tIns="151125" rIns="0" bIns="0" anchor="t" anchorCtr="0">
            <a:spAutoFit/>
          </a:bodyPr>
          <a:lstStyle/>
          <a:p>
            <a:pPr marL="394335" marR="0" lvl="0" indent="-407669" algn="l" rtl="0">
              <a:lnSpc>
                <a:spcPct val="10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For this project, we will perform NLU on incoming WhatsApp messages and send a response based on the question asked.</a:t>
            </a:r>
            <a:endParaRPr sz="2400" i="0" u="none" strike="noStrike" cap="none">
              <a:solidFill>
                <a:schemeClr val="dk1"/>
              </a:solidFill>
              <a:latin typeface="Calibri"/>
              <a:ea typeface="Calibri"/>
              <a:cs typeface="Calibri"/>
              <a:sym typeface="Calibri"/>
            </a:endParaRPr>
          </a:p>
          <a:p>
            <a:pPr marL="0" marR="0" lvl="0" indent="0" algn="l" rtl="0">
              <a:lnSpc>
                <a:spcPct val="100000"/>
              </a:lnSpc>
              <a:spcBef>
                <a:spcPts val="25"/>
              </a:spcBef>
              <a:spcAft>
                <a:spcPts val="0"/>
              </a:spcAft>
              <a:buClr>
                <a:srgbClr val="000000"/>
              </a:buClr>
              <a:buSzPts val="2000"/>
              <a:buFont typeface="Arial"/>
              <a:buNone/>
            </a:pPr>
            <a:endParaRPr sz="2400" i="0" u="none" strike="noStrike" cap="none">
              <a:solidFill>
                <a:schemeClr val="dk1"/>
              </a:solidFill>
              <a:latin typeface="Calibri"/>
              <a:ea typeface="Calibri"/>
              <a:cs typeface="Calibri"/>
              <a:sym typeface="Calibri"/>
            </a:endParaRPr>
          </a:p>
          <a:p>
            <a:pPr marL="394335" marR="0" lvl="0" indent="-407669" algn="l" rtl="0">
              <a:lnSpc>
                <a:spcPct val="10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The primary aim is to provide a method for analyzing the user’s questions and providing answers to frequently asked questions (FAQs).</a:t>
            </a:r>
            <a:endParaRPr sz="240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28650" y="-15875"/>
            <a:ext cx="7886700" cy="1325700"/>
          </a:xfrm>
          <a:prstGeom prst="rect">
            <a:avLst/>
          </a:prstGeom>
        </p:spPr>
        <p:txBody>
          <a:bodyPr spcFirstLastPara="1" wrap="square" lIns="45700" tIns="45700" rIns="45700" bIns="45700" anchor="ctr" anchorCtr="0">
            <a:normAutofit/>
          </a:bodyPr>
          <a:lstStyle/>
          <a:p>
            <a:pPr marL="0" lvl="0" indent="0" algn="ctr" rtl="0">
              <a:spcBef>
                <a:spcPts val="0"/>
              </a:spcBef>
              <a:spcAft>
                <a:spcPts val="0"/>
              </a:spcAft>
              <a:buNone/>
            </a:pPr>
            <a:r>
              <a:rPr lang="en-US" sz="3200"/>
              <a:t>Modules</a:t>
            </a:r>
            <a:endParaRPr sz="3200"/>
          </a:p>
        </p:txBody>
      </p:sp>
      <p:grpSp>
        <p:nvGrpSpPr>
          <p:cNvPr id="108" name="Google Shape;108;p21"/>
          <p:cNvGrpSpPr/>
          <p:nvPr/>
        </p:nvGrpSpPr>
        <p:grpSpPr>
          <a:xfrm>
            <a:off x="195142" y="4401421"/>
            <a:ext cx="8672536" cy="1377347"/>
            <a:chOff x="1593000" y="2322568"/>
            <a:chExt cx="5958049" cy="643500"/>
          </a:xfrm>
        </p:grpSpPr>
        <p:sp>
          <p:nvSpPr>
            <p:cNvPr id="109" name="Google Shape;109;p21"/>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Connecting the two modules using REST APIs</a:t>
              </a:r>
              <a:endParaRPr sz="2000">
                <a:solidFill>
                  <a:srgbClr val="FFFFFF"/>
                </a:solidFill>
                <a:latin typeface="Roboto"/>
                <a:ea typeface="Roboto"/>
                <a:cs typeface="Roboto"/>
                <a:sym typeface="Roboto"/>
              </a:endParaRPr>
            </a:p>
          </p:txBody>
        </p:sp>
        <p:sp>
          <p:nvSpPr>
            <p:cNvPr id="113" name="Google Shape;113;p21"/>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15" name="Google Shape;115;p21"/>
            <p:cNvSpPr/>
            <p:nvPr/>
          </p:nvSpPr>
          <p:spPr>
            <a:xfrm>
              <a:off x="4492549" y="2323750"/>
              <a:ext cx="3058500" cy="6423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Send messages received in Baileys server to the Rasa server</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Rasa server performs text analysis</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Rasa server sends appropriate response back to Baileys which sends it to the user</a:t>
              </a:r>
              <a:endParaRPr sz="1600">
                <a:solidFill>
                  <a:srgbClr val="A72A1E"/>
                </a:solidFill>
                <a:latin typeface="Roboto"/>
                <a:ea typeface="Roboto"/>
                <a:cs typeface="Roboto"/>
                <a:sym typeface="Roboto"/>
              </a:endParaRPr>
            </a:p>
          </p:txBody>
        </p:sp>
      </p:grpSp>
      <p:grpSp>
        <p:nvGrpSpPr>
          <p:cNvPr id="116" name="Google Shape;116;p21"/>
          <p:cNvGrpSpPr/>
          <p:nvPr/>
        </p:nvGrpSpPr>
        <p:grpSpPr>
          <a:xfrm>
            <a:off x="195142" y="2999226"/>
            <a:ext cx="8672428" cy="1377347"/>
            <a:chOff x="1593000" y="2322568"/>
            <a:chExt cx="5957975" cy="643500"/>
          </a:xfrm>
        </p:grpSpPr>
        <p:sp>
          <p:nvSpPr>
            <p:cNvPr id="117" name="Google Shape;117;p21"/>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Implementing the WhatsApp APIs using Baileys</a:t>
              </a:r>
              <a:endParaRPr sz="2000">
                <a:solidFill>
                  <a:srgbClr val="FFFFFF"/>
                </a:solidFill>
                <a:latin typeface="Roboto"/>
                <a:ea typeface="Roboto"/>
                <a:cs typeface="Roboto"/>
                <a:sym typeface="Roboto"/>
              </a:endParaRPr>
            </a:p>
          </p:txBody>
        </p:sp>
        <p:sp>
          <p:nvSpPr>
            <p:cNvPr id="121" name="Google Shape;121;p21"/>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23" name="Google Shape;123;p21"/>
            <p:cNvSpPr/>
            <p:nvPr/>
          </p:nvSpPr>
          <p:spPr>
            <a:xfrm>
              <a:off x="4492549" y="2323750"/>
              <a:ext cx="2971200" cy="6423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Create websockets to connect to WhatsApp servers</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Listen for incoming messages</a:t>
              </a:r>
              <a:endParaRPr sz="1600">
                <a:solidFill>
                  <a:srgbClr val="A72A1E"/>
                </a:solidFill>
                <a:latin typeface="Roboto"/>
                <a:ea typeface="Roboto"/>
                <a:cs typeface="Roboto"/>
                <a:sym typeface="Roboto"/>
              </a:endParaRPr>
            </a:p>
          </p:txBody>
        </p:sp>
      </p:grpSp>
      <p:grpSp>
        <p:nvGrpSpPr>
          <p:cNvPr id="124" name="Google Shape;124;p21"/>
          <p:cNvGrpSpPr/>
          <p:nvPr/>
        </p:nvGrpSpPr>
        <p:grpSpPr>
          <a:xfrm>
            <a:off x="195142" y="1597012"/>
            <a:ext cx="8672536" cy="1377347"/>
            <a:chOff x="1593000" y="2322568"/>
            <a:chExt cx="5958049" cy="643500"/>
          </a:xfrm>
        </p:grpSpPr>
        <p:sp>
          <p:nvSpPr>
            <p:cNvPr id="125" name="Google Shape;125;p21"/>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Setting us the Rasa server </a:t>
              </a:r>
              <a:endParaRPr sz="2000">
                <a:solidFill>
                  <a:srgbClr val="FFFFFF"/>
                </a:solidFill>
                <a:latin typeface="Roboto"/>
                <a:ea typeface="Roboto"/>
                <a:cs typeface="Roboto"/>
                <a:sym typeface="Roboto"/>
              </a:endParaRPr>
            </a:p>
          </p:txBody>
        </p:sp>
        <p:sp>
          <p:nvSpPr>
            <p:cNvPr id="129" name="Google Shape;129;p21"/>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31" name="Google Shape;131;p21"/>
            <p:cNvSpPr/>
            <p:nvPr/>
          </p:nvSpPr>
          <p:spPr>
            <a:xfrm>
              <a:off x="4492549" y="2323754"/>
              <a:ext cx="3058500" cy="6423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120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Convert raw text from user messages into structured data.</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Parse the user’s intent and extract important key details.</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US" sz="1600">
                  <a:solidFill>
                    <a:srgbClr val="A72A1E"/>
                  </a:solidFill>
                  <a:latin typeface="Roboto"/>
                  <a:ea typeface="Roboto"/>
                  <a:cs typeface="Roboto"/>
                  <a:sym typeface="Roboto"/>
                </a:rPr>
                <a:t>Train the model with collected data</a:t>
              </a:r>
              <a:endParaRPr sz="1600">
                <a:solidFill>
                  <a:srgbClr val="A72A1E"/>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28650" y="-15875"/>
            <a:ext cx="78867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3600"/>
              <a:buFont typeface="Times New Roman"/>
              <a:buNone/>
            </a:pPr>
            <a:r>
              <a:rPr lang="en-US" sz="3200">
                <a:solidFill>
                  <a:schemeClr val="dk1"/>
                </a:solidFill>
              </a:rPr>
              <a:t>Literature Review</a:t>
            </a:r>
            <a:endParaRPr sz="3200"/>
          </a:p>
        </p:txBody>
      </p:sp>
      <p:sp>
        <p:nvSpPr>
          <p:cNvPr id="90" name="Google Shape;90;p18"/>
          <p:cNvSpPr txBox="1"/>
          <p:nvPr/>
        </p:nvSpPr>
        <p:spPr>
          <a:xfrm>
            <a:off x="385075" y="1406925"/>
            <a:ext cx="8428500" cy="4308600"/>
          </a:xfrm>
          <a:prstGeom prst="rect">
            <a:avLst/>
          </a:prstGeom>
          <a:noFill/>
          <a:ln>
            <a:noFill/>
          </a:ln>
        </p:spPr>
        <p:txBody>
          <a:bodyPr spcFirstLastPara="1" wrap="square" lIns="0" tIns="151125" rIns="0" bIns="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Bocklisch et. al introduced the rasa NLU and core for the first time with an open source license [8]. The aim of this study was to provide a dialogue system based on machine learning and understanding the language to the enthusiast who are no such expert in technology. The package[2] they developed was of minimal size and advancement is done in the package. With the efforts of 344 contributors , 244 releases of rasa have been released with a total of 18023 commits.</a:t>
            </a:r>
            <a:endParaRPr sz="1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Lacerda used the core of rasa and presented a new software stack called as Rasa-ptbr-boilerplate for the non specialist who doesn't much about the internals of the chatbot , considering the chatbot as blackbox. [9]</a:t>
            </a:r>
            <a:endParaRPr sz="1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Jiao designed a functional framework which implements the principle of RASA NLU [10]. furthermore he integrated the RASA NLU with the neural network methods resulting in an entity extraction system and later on recognizes the intents and related entities. This study showed that the Neural network outperforms RASA NLU.</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pic>
        <p:nvPicPr>
          <p:cNvPr id="136" name="Google Shape;136;p22"/>
          <p:cNvPicPr preferRelativeResize="0"/>
          <p:nvPr/>
        </p:nvPicPr>
        <p:blipFill rotWithShape="1">
          <a:blip r:embed="rId3">
            <a:alphaModFix/>
          </a:blip>
          <a:srcRect/>
          <a:stretch/>
        </p:blipFill>
        <p:spPr>
          <a:xfrm>
            <a:off x="2462212" y="927153"/>
            <a:ext cx="4029075" cy="5819774"/>
          </a:xfrm>
          <a:prstGeom prst="rect">
            <a:avLst/>
          </a:prstGeom>
          <a:noFill/>
          <a:ln>
            <a:noFill/>
          </a:ln>
        </p:spPr>
      </p:pic>
      <p:sp>
        <p:nvSpPr>
          <p:cNvPr id="137" name="Google Shape;137;p22"/>
          <p:cNvSpPr txBox="1">
            <a:spLocks noGrp="1"/>
          </p:cNvSpPr>
          <p:nvPr>
            <p:ph type="title"/>
          </p:nvPr>
        </p:nvSpPr>
        <p:spPr>
          <a:xfrm>
            <a:off x="859172" y="152850"/>
            <a:ext cx="74346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800"/>
              <a:buNone/>
            </a:pPr>
            <a:r>
              <a:rPr lang="en-US" sz="3200"/>
              <a:t>Methodology</a:t>
            </a:r>
            <a:endParaRPr sz="32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1443</Words>
  <Application>Microsoft Office PowerPoint</Application>
  <PresentationFormat>On-screen Show (4:3)</PresentationFormat>
  <Paragraphs>139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Times New Roman</vt:lpstr>
      <vt:lpstr>Roboto</vt:lpstr>
      <vt:lpstr>Arial</vt:lpstr>
      <vt:lpstr>Tinos</vt:lpstr>
      <vt:lpstr>Roboto Medium</vt:lpstr>
      <vt:lpstr>Roboto Thin</vt:lpstr>
      <vt:lpstr>Calibri</vt:lpstr>
      <vt:lpstr>Office Theme</vt:lpstr>
      <vt:lpstr>DESIGN OF AI BASED CHATBOT FOR FAQS</vt:lpstr>
      <vt:lpstr>Contents</vt:lpstr>
      <vt:lpstr>Introduction</vt:lpstr>
      <vt:lpstr>cont.</vt:lpstr>
      <vt:lpstr>Problem statement</vt:lpstr>
      <vt:lpstr>Objective</vt:lpstr>
      <vt:lpstr>Modules</vt:lpstr>
      <vt:lpstr>Literature Review</vt:lpstr>
      <vt:lpstr>Methodology</vt:lpstr>
      <vt:lpstr>Experimental Layout</vt:lpstr>
      <vt:lpstr>cont.</vt:lpstr>
      <vt:lpstr>cont.</vt:lpstr>
      <vt:lpstr>Time frame</vt:lpstr>
      <vt:lpstr>Results</vt:lpstr>
      <vt:lpstr>cont.</vt:lpstr>
      <vt:lpstr>cont.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AI BASED CHATBOT FOR FAQS</dc:title>
  <cp:lastModifiedBy>Adarsh Choudhary</cp:lastModifiedBy>
  <cp:revision>1</cp:revision>
  <cp:lastPrinted>2022-06-01T05:30:11Z</cp:lastPrinted>
  <dcterms:modified xsi:type="dcterms:W3CDTF">2022-06-01T05:30:26Z</dcterms:modified>
</cp:coreProperties>
</file>