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varScale="1">
        <p:scale>
          <a:sx n="50" d="100"/>
          <a:sy n="50" d="100"/>
        </p:scale>
        <p:origin x="45" y="47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6BBD1-0681-4FE7-992F-06C6BA4CC8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8F5A1C-EA05-4505-9A89-4E624C260C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F2A6F28-C8FA-4BF2-B630-E024DC8FCE14}"/>
              </a:ext>
            </a:extLst>
          </p:cNvPr>
          <p:cNvSpPr>
            <a:spLocks noGrp="1"/>
          </p:cNvSpPr>
          <p:nvPr>
            <p:ph type="dt" sz="half" idx="10"/>
          </p:nvPr>
        </p:nvSpPr>
        <p:spPr/>
        <p:txBody>
          <a:bodyPr/>
          <a:lstStyle/>
          <a:p>
            <a:fld id="{59676940-6210-408B-B1C6-67B3886304A3}" type="datetimeFigureOut">
              <a:rPr lang="en-IN" smtClean="0"/>
              <a:t>21-12-2024</a:t>
            </a:fld>
            <a:endParaRPr lang="en-IN"/>
          </a:p>
        </p:txBody>
      </p:sp>
      <p:sp>
        <p:nvSpPr>
          <p:cNvPr id="5" name="Footer Placeholder 4">
            <a:extLst>
              <a:ext uri="{FF2B5EF4-FFF2-40B4-BE49-F238E27FC236}">
                <a16:creationId xmlns:a16="http://schemas.microsoft.com/office/drawing/2014/main" id="{F5B68B2C-B02B-4526-88D8-07E2353017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5C2E73-07E4-418F-ACC9-A501737E94AF}"/>
              </a:ext>
            </a:extLst>
          </p:cNvPr>
          <p:cNvSpPr>
            <a:spLocks noGrp="1"/>
          </p:cNvSpPr>
          <p:nvPr>
            <p:ph type="sldNum" sz="quarter" idx="12"/>
          </p:nvPr>
        </p:nvSpPr>
        <p:spPr/>
        <p:txBody>
          <a:bodyPr/>
          <a:lstStyle/>
          <a:p>
            <a:fld id="{46742511-0AE2-4806-86FA-5C2C684E3E3B}" type="slidenum">
              <a:rPr lang="en-IN" smtClean="0"/>
              <a:t>‹#›</a:t>
            </a:fld>
            <a:endParaRPr lang="en-IN"/>
          </a:p>
        </p:txBody>
      </p:sp>
    </p:spTree>
    <p:extLst>
      <p:ext uri="{BB962C8B-B14F-4D97-AF65-F5344CB8AC3E}">
        <p14:creationId xmlns:p14="http://schemas.microsoft.com/office/powerpoint/2010/main" val="1880458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0703-D080-49FE-91EA-C441B7037A8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716DDE-6C05-452F-BAE2-7E2F178E57D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97BF5E-C88B-47C8-8565-4FC1C2E9E7AF}"/>
              </a:ext>
            </a:extLst>
          </p:cNvPr>
          <p:cNvSpPr>
            <a:spLocks noGrp="1"/>
          </p:cNvSpPr>
          <p:nvPr>
            <p:ph type="dt" sz="half" idx="10"/>
          </p:nvPr>
        </p:nvSpPr>
        <p:spPr/>
        <p:txBody>
          <a:bodyPr/>
          <a:lstStyle/>
          <a:p>
            <a:fld id="{59676940-6210-408B-B1C6-67B3886304A3}" type="datetimeFigureOut">
              <a:rPr lang="en-IN" smtClean="0"/>
              <a:t>21-12-2024</a:t>
            </a:fld>
            <a:endParaRPr lang="en-IN"/>
          </a:p>
        </p:txBody>
      </p:sp>
      <p:sp>
        <p:nvSpPr>
          <p:cNvPr id="5" name="Footer Placeholder 4">
            <a:extLst>
              <a:ext uri="{FF2B5EF4-FFF2-40B4-BE49-F238E27FC236}">
                <a16:creationId xmlns:a16="http://schemas.microsoft.com/office/drawing/2014/main" id="{52E5BA85-44DE-41CE-95AA-96355951DC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F8D4C9-CF17-46A6-9D38-FADC1DCACBAD}"/>
              </a:ext>
            </a:extLst>
          </p:cNvPr>
          <p:cNvSpPr>
            <a:spLocks noGrp="1"/>
          </p:cNvSpPr>
          <p:nvPr>
            <p:ph type="sldNum" sz="quarter" idx="12"/>
          </p:nvPr>
        </p:nvSpPr>
        <p:spPr/>
        <p:txBody>
          <a:bodyPr/>
          <a:lstStyle/>
          <a:p>
            <a:fld id="{46742511-0AE2-4806-86FA-5C2C684E3E3B}" type="slidenum">
              <a:rPr lang="en-IN" smtClean="0"/>
              <a:t>‹#›</a:t>
            </a:fld>
            <a:endParaRPr lang="en-IN"/>
          </a:p>
        </p:txBody>
      </p:sp>
    </p:spTree>
    <p:extLst>
      <p:ext uri="{BB962C8B-B14F-4D97-AF65-F5344CB8AC3E}">
        <p14:creationId xmlns:p14="http://schemas.microsoft.com/office/powerpoint/2010/main" val="2337760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68FA1D-1F36-48B8-A2E6-EE57C8758B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E75A16-90A3-4D8B-849E-91AC508ABD1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470BE8-F945-4AD9-B2A2-65DD5939DE72}"/>
              </a:ext>
            </a:extLst>
          </p:cNvPr>
          <p:cNvSpPr>
            <a:spLocks noGrp="1"/>
          </p:cNvSpPr>
          <p:nvPr>
            <p:ph type="dt" sz="half" idx="10"/>
          </p:nvPr>
        </p:nvSpPr>
        <p:spPr/>
        <p:txBody>
          <a:bodyPr/>
          <a:lstStyle/>
          <a:p>
            <a:fld id="{59676940-6210-408B-B1C6-67B3886304A3}" type="datetimeFigureOut">
              <a:rPr lang="en-IN" smtClean="0"/>
              <a:t>21-12-2024</a:t>
            </a:fld>
            <a:endParaRPr lang="en-IN"/>
          </a:p>
        </p:txBody>
      </p:sp>
      <p:sp>
        <p:nvSpPr>
          <p:cNvPr id="5" name="Footer Placeholder 4">
            <a:extLst>
              <a:ext uri="{FF2B5EF4-FFF2-40B4-BE49-F238E27FC236}">
                <a16:creationId xmlns:a16="http://schemas.microsoft.com/office/drawing/2014/main" id="{DD075637-C0B8-4038-B5EC-A55AA9B30F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62DB11-A9D5-484C-9AC6-869ABB0AE01E}"/>
              </a:ext>
            </a:extLst>
          </p:cNvPr>
          <p:cNvSpPr>
            <a:spLocks noGrp="1"/>
          </p:cNvSpPr>
          <p:nvPr>
            <p:ph type="sldNum" sz="quarter" idx="12"/>
          </p:nvPr>
        </p:nvSpPr>
        <p:spPr/>
        <p:txBody>
          <a:bodyPr/>
          <a:lstStyle/>
          <a:p>
            <a:fld id="{46742511-0AE2-4806-86FA-5C2C684E3E3B}" type="slidenum">
              <a:rPr lang="en-IN" smtClean="0"/>
              <a:t>‹#›</a:t>
            </a:fld>
            <a:endParaRPr lang="en-IN"/>
          </a:p>
        </p:txBody>
      </p:sp>
    </p:spTree>
    <p:extLst>
      <p:ext uri="{BB962C8B-B14F-4D97-AF65-F5344CB8AC3E}">
        <p14:creationId xmlns:p14="http://schemas.microsoft.com/office/powerpoint/2010/main" val="3982432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0A615-4869-4723-BCC5-6AE71C852C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A2F029-B7E8-4070-9D7D-17543BE9FC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787A7B-C0A7-4A21-A0FE-BA4181D48C94}"/>
              </a:ext>
            </a:extLst>
          </p:cNvPr>
          <p:cNvSpPr>
            <a:spLocks noGrp="1"/>
          </p:cNvSpPr>
          <p:nvPr>
            <p:ph type="dt" sz="half" idx="10"/>
          </p:nvPr>
        </p:nvSpPr>
        <p:spPr/>
        <p:txBody>
          <a:bodyPr/>
          <a:lstStyle/>
          <a:p>
            <a:fld id="{59676940-6210-408B-B1C6-67B3886304A3}" type="datetimeFigureOut">
              <a:rPr lang="en-IN" smtClean="0"/>
              <a:t>21-12-2024</a:t>
            </a:fld>
            <a:endParaRPr lang="en-IN"/>
          </a:p>
        </p:txBody>
      </p:sp>
      <p:sp>
        <p:nvSpPr>
          <p:cNvPr id="5" name="Footer Placeholder 4">
            <a:extLst>
              <a:ext uri="{FF2B5EF4-FFF2-40B4-BE49-F238E27FC236}">
                <a16:creationId xmlns:a16="http://schemas.microsoft.com/office/drawing/2014/main" id="{E7158726-1C86-469D-B368-AB38304F53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FB4D86-4C56-4430-88E1-165E1A7EA165}"/>
              </a:ext>
            </a:extLst>
          </p:cNvPr>
          <p:cNvSpPr>
            <a:spLocks noGrp="1"/>
          </p:cNvSpPr>
          <p:nvPr>
            <p:ph type="sldNum" sz="quarter" idx="12"/>
          </p:nvPr>
        </p:nvSpPr>
        <p:spPr/>
        <p:txBody>
          <a:bodyPr/>
          <a:lstStyle/>
          <a:p>
            <a:fld id="{46742511-0AE2-4806-86FA-5C2C684E3E3B}" type="slidenum">
              <a:rPr lang="en-IN" smtClean="0"/>
              <a:t>‹#›</a:t>
            </a:fld>
            <a:endParaRPr lang="en-IN"/>
          </a:p>
        </p:txBody>
      </p:sp>
    </p:spTree>
    <p:extLst>
      <p:ext uri="{BB962C8B-B14F-4D97-AF65-F5344CB8AC3E}">
        <p14:creationId xmlns:p14="http://schemas.microsoft.com/office/powerpoint/2010/main" val="4079473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A18F8-D25B-4183-B521-96D0CDE426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39A8715-7CBD-439E-829A-9B1AA55A20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DB2A134-4FA3-49DF-92C3-386391DABBCE}"/>
              </a:ext>
            </a:extLst>
          </p:cNvPr>
          <p:cNvSpPr>
            <a:spLocks noGrp="1"/>
          </p:cNvSpPr>
          <p:nvPr>
            <p:ph type="dt" sz="half" idx="10"/>
          </p:nvPr>
        </p:nvSpPr>
        <p:spPr/>
        <p:txBody>
          <a:bodyPr/>
          <a:lstStyle/>
          <a:p>
            <a:fld id="{59676940-6210-408B-B1C6-67B3886304A3}" type="datetimeFigureOut">
              <a:rPr lang="en-IN" smtClean="0"/>
              <a:t>21-12-2024</a:t>
            </a:fld>
            <a:endParaRPr lang="en-IN"/>
          </a:p>
        </p:txBody>
      </p:sp>
      <p:sp>
        <p:nvSpPr>
          <p:cNvPr id="5" name="Footer Placeholder 4">
            <a:extLst>
              <a:ext uri="{FF2B5EF4-FFF2-40B4-BE49-F238E27FC236}">
                <a16:creationId xmlns:a16="http://schemas.microsoft.com/office/drawing/2014/main" id="{5793E4B6-3FAD-4BB0-B4A4-364BA3EF8C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006655-1704-47ED-83C0-AFB34DA5B22A}"/>
              </a:ext>
            </a:extLst>
          </p:cNvPr>
          <p:cNvSpPr>
            <a:spLocks noGrp="1"/>
          </p:cNvSpPr>
          <p:nvPr>
            <p:ph type="sldNum" sz="quarter" idx="12"/>
          </p:nvPr>
        </p:nvSpPr>
        <p:spPr/>
        <p:txBody>
          <a:bodyPr/>
          <a:lstStyle/>
          <a:p>
            <a:fld id="{46742511-0AE2-4806-86FA-5C2C684E3E3B}" type="slidenum">
              <a:rPr lang="en-IN" smtClean="0"/>
              <a:t>‹#›</a:t>
            </a:fld>
            <a:endParaRPr lang="en-IN"/>
          </a:p>
        </p:txBody>
      </p:sp>
    </p:spTree>
    <p:extLst>
      <p:ext uri="{BB962C8B-B14F-4D97-AF65-F5344CB8AC3E}">
        <p14:creationId xmlns:p14="http://schemas.microsoft.com/office/powerpoint/2010/main" val="4283271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C27A5-5D44-487B-BA1D-299B6630FE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91E8A7-6E0A-493D-9FCE-53FEFAEC63B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1FAE3ED-9889-409D-BCB3-001FD54D373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46BD24-4DA9-407F-9187-E277ED6341ED}"/>
              </a:ext>
            </a:extLst>
          </p:cNvPr>
          <p:cNvSpPr>
            <a:spLocks noGrp="1"/>
          </p:cNvSpPr>
          <p:nvPr>
            <p:ph type="dt" sz="half" idx="10"/>
          </p:nvPr>
        </p:nvSpPr>
        <p:spPr/>
        <p:txBody>
          <a:bodyPr/>
          <a:lstStyle/>
          <a:p>
            <a:fld id="{59676940-6210-408B-B1C6-67B3886304A3}" type="datetimeFigureOut">
              <a:rPr lang="en-IN" smtClean="0"/>
              <a:t>21-12-2024</a:t>
            </a:fld>
            <a:endParaRPr lang="en-IN"/>
          </a:p>
        </p:txBody>
      </p:sp>
      <p:sp>
        <p:nvSpPr>
          <p:cNvPr id="6" name="Footer Placeholder 5">
            <a:extLst>
              <a:ext uri="{FF2B5EF4-FFF2-40B4-BE49-F238E27FC236}">
                <a16:creationId xmlns:a16="http://schemas.microsoft.com/office/drawing/2014/main" id="{95DD2190-717C-4394-B386-417D19F315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73C80A-8063-4F66-8FD1-7A51E74C6D98}"/>
              </a:ext>
            </a:extLst>
          </p:cNvPr>
          <p:cNvSpPr>
            <a:spLocks noGrp="1"/>
          </p:cNvSpPr>
          <p:nvPr>
            <p:ph type="sldNum" sz="quarter" idx="12"/>
          </p:nvPr>
        </p:nvSpPr>
        <p:spPr/>
        <p:txBody>
          <a:bodyPr/>
          <a:lstStyle/>
          <a:p>
            <a:fld id="{46742511-0AE2-4806-86FA-5C2C684E3E3B}" type="slidenum">
              <a:rPr lang="en-IN" smtClean="0"/>
              <a:t>‹#›</a:t>
            </a:fld>
            <a:endParaRPr lang="en-IN"/>
          </a:p>
        </p:txBody>
      </p:sp>
    </p:spTree>
    <p:extLst>
      <p:ext uri="{BB962C8B-B14F-4D97-AF65-F5344CB8AC3E}">
        <p14:creationId xmlns:p14="http://schemas.microsoft.com/office/powerpoint/2010/main" val="1164346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6108E-F9A9-4DF8-B61C-61DA6AC35E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A38C28-3FB0-4C59-ACA1-57C7C7B2CA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A3DEAA9-B1EA-44F1-8986-FB8A57A864D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C02612A-0D63-4CEE-B975-1C91CB6AFD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EB3602-D789-4949-8521-6887625383B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4740F5-DAEF-4648-B50D-8891436399F9}"/>
              </a:ext>
            </a:extLst>
          </p:cNvPr>
          <p:cNvSpPr>
            <a:spLocks noGrp="1"/>
          </p:cNvSpPr>
          <p:nvPr>
            <p:ph type="dt" sz="half" idx="10"/>
          </p:nvPr>
        </p:nvSpPr>
        <p:spPr/>
        <p:txBody>
          <a:bodyPr/>
          <a:lstStyle/>
          <a:p>
            <a:fld id="{59676940-6210-408B-B1C6-67B3886304A3}" type="datetimeFigureOut">
              <a:rPr lang="en-IN" smtClean="0"/>
              <a:t>21-12-2024</a:t>
            </a:fld>
            <a:endParaRPr lang="en-IN"/>
          </a:p>
        </p:txBody>
      </p:sp>
      <p:sp>
        <p:nvSpPr>
          <p:cNvPr id="8" name="Footer Placeholder 7">
            <a:extLst>
              <a:ext uri="{FF2B5EF4-FFF2-40B4-BE49-F238E27FC236}">
                <a16:creationId xmlns:a16="http://schemas.microsoft.com/office/drawing/2014/main" id="{F9BD61D3-5ED0-474D-93D1-FCFE7884A70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E4C394B-6A85-4DE3-8B37-444BAB5604AA}"/>
              </a:ext>
            </a:extLst>
          </p:cNvPr>
          <p:cNvSpPr>
            <a:spLocks noGrp="1"/>
          </p:cNvSpPr>
          <p:nvPr>
            <p:ph type="sldNum" sz="quarter" idx="12"/>
          </p:nvPr>
        </p:nvSpPr>
        <p:spPr/>
        <p:txBody>
          <a:bodyPr/>
          <a:lstStyle/>
          <a:p>
            <a:fld id="{46742511-0AE2-4806-86FA-5C2C684E3E3B}" type="slidenum">
              <a:rPr lang="en-IN" smtClean="0"/>
              <a:t>‹#›</a:t>
            </a:fld>
            <a:endParaRPr lang="en-IN"/>
          </a:p>
        </p:txBody>
      </p:sp>
    </p:spTree>
    <p:extLst>
      <p:ext uri="{BB962C8B-B14F-4D97-AF65-F5344CB8AC3E}">
        <p14:creationId xmlns:p14="http://schemas.microsoft.com/office/powerpoint/2010/main" val="3562524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76DD5-E6D1-4AA7-8511-B07FD3838B5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F2AC7-E867-492C-965A-3152EEE925F3}"/>
              </a:ext>
            </a:extLst>
          </p:cNvPr>
          <p:cNvSpPr>
            <a:spLocks noGrp="1"/>
          </p:cNvSpPr>
          <p:nvPr>
            <p:ph type="dt" sz="half" idx="10"/>
          </p:nvPr>
        </p:nvSpPr>
        <p:spPr/>
        <p:txBody>
          <a:bodyPr/>
          <a:lstStyle/>
          <a:p>
            <a:fld id="{59676940-6210-408B-B1C6-67B3886304A3}" type="datetimeFigureOut">
              <a:rPr lang="en-IN" smtClean="0"/>
              <a:t>21-12-2024</a:t>
            </a:fld>
            <a:endParaRPr lang="en-IN"/>
          </a:p>
        </p:txBody>
      </p:sp>
      <p:sp>
        <p:nvSpPr>
          <p:cNvPr id="4" name="Footer Placeholder 3">
            <a:extLst>
              <a:ext uri="{FF2B5EF4-FFF2-40B4-BE49-F238E27FC236}">
                <a16:creationId xmlns:a16="http://schemas.microsoft.com/office/drawing/2014/main" id="{65AC4346-0416-44E4-8CEA-A346C6A7B73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BD32A71-6B35-4359-97FB-82AA740A7992}"/>
              </a:ext>
            </a:extLst>
          </p:cNvPr>
          <p:cNvSpPr>
            <a:spLocks noGrp="1"/>
          </p:cNvSpPr>
          <p:nvPr>
            <p:ph type="sldNum" sz="quarter" idx="12"/>
          </p:nvPr>
        </p:nvSpPr>
        <p:spPr/>
        <p:txBody>
          <a:bodyPr/>
          <a:lstStyle/>
          <a:p>
            <a:fld id="{46742511-0AE2-4806-86FA-5C2C684E3E3B}" type="slidenum">
              <a:rPr lang="en-IN" smtClean="0"/>
              <a:t>‹#›</a:t>
            </a:fld>
            <a:endParaRPr lang="en-IN"/>
          </a:p>
        </p:txBody>
      </p:sp>
    </p:spTree>
    <p:extLst>
      <p:ext uri="{BB962C8B-B14F-4D97-AF65-F5344CB8AC3E}">
        <p14:creationId xmlns:p14="http://schemas.microsoft.com/office/powerpoint/2010/main" val="1266415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C23092-523D-4522-9E8B-B10E5FB8F63A}"/>
              </a:ext>
            </a:extLst>
          </p:cNvPr>
          <p:cNvSpPr>
            <a:spLocks noGrp="1"/>
          </p:cNvSpPr>
          <p:nvPr>
            <p:ph type="dt" sz="half" idx="10"/>
          </p:nvPr>
        </p:nvSpPr>
        <p:spPr/>
        <p:txBody>
          <a:bodyPr/>
          <a:lstStyle/>
          <a:p>
            <a:fld id="{59676940-6210-408B-B1C6-67B3886304A3}" type="datetimeFigureOut">
              <a:rPr lang="en-IN" smtClean="0"/>
              <a:t>21-12-2024</a:t>
            </a:fld>
            <a:endParaRPr lang="en-IN"/>
          </a:p>
        </p:txBody>
      </p:sp>
      <p:sp>
        <p:nvSpPr>
          <p:cNvPr id="3" name="Footer Placeholder 2">
            <a:extLst>
              <a:ext uri="{FF2B5EF4-FFF2-40B4-BE49-F238E27FC236}">
                <a16:creationId xmlns:a16="http://schemas.microsoft.com/office/drawing/2014/main" id="{6371B7F4-395B-45D1-B8CB-EEE46BA969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452598D-0C5D-4CB1-B468-00352C7B3A82}"/>
              </a:ext>
            </a:extLst>
          </p:cNvPr>
          <p:cNvSpPr>
            <a:spLocks noGrp="1"/>
          </p:cNvSpPr>
          <p:nvPr>
            <p:ph type="sldNum" sz="quarter" idx="12"/>
          </p:nvPr>
        </p:nvSpPr>
        <p:spPr/>
        <p:txBody>
          <a:bodyPr/>
          <a:lstStyle/>
          <a:p>
            <a:fld id="{46742511-0AE2-4806-86FA-5C2C684E3E3B}" type="slidenum">
              <a:rPr lang="en-IN" smtClean="0"/>
              <a:t>‹#›</a:t>
            </a:fld>
            <a:endParaRPr lang="en-IN"/>
          </a:p>
        </p:txBody>
      </p:sp>
    </p:spTree>
    <p:extLst>
      <p:ext uri="{BB962C8B-B14F-4D97-AF65-F5344CB8AC3E}">
        <p14:creationId xmlns:p14="http://schemas.microsoft.com/office/powerpoint/2010/main" val="2444760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E8F4C-DE60-43F3-9F04-36BC5B278F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EC37AD-71FF-457B-A5AA-508810B27C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D0BFB4-516B-44D4-911B-51975052F8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1883DB6-5C52-4E0A-97AB-D56046243ABB}"/>
              </a:ext>
            </a:extLst>
          </p:cNvPr>
          <p:cNvSpPr>
            <a:spLocks noGrp="1"/>
          </p:cNvSpPr>
          <p:nvPr>
            <p:ph type="dt" sz="half" idx="10"/>
          </p:nvPr>
        </p:nvSpPr>
        <p:spPr/>
        <p:txBody>
          <a:bodyPr/>
          <a:lstStyle/>
          <a:p>
            <a:fld id="{59676940-6210-408B-B1C6-67B3886304A3}" type="datetimeFigureOut">
              <a:rPr lang="en-IN" smtClean="0"/>
              <a:t>21-12-2024</a:t>
            </a:fld>
            <a:endParaRPr lang="en-IN"/>
          </a:p>
        </p:txBody>
      </p:sp>
      <p:sp>
        <p:nvSpPr>
          <p:cNvPr id="6" name="Footer Placeholder 5">
            <a:extLst>
              <a:ext uri="{FF2B5EF4-FFF2-40B4-BE49-F238E27FC236}">
                <a16:creationId xmlns:a16="http://schemas.microsoft.com/office/drawing/2014/main" id="{F3A3F677-43EF-4754-B74B-C4D6E950CC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D3E971-26CD-4C8B-9059-EBF907C11FA3}"/>
              </a:ext>
            </a:extLst>
          </p:cNvPr>
          <p:cNvSpPr>
            <a:spLocks noGrp="1"/>
          </p:cNvSpPr>
          <p:nvPr>
            <p:ph type="sldNum" sz="quarter" idx="12"/>
          </p:nvPr>
        </p:nvSpPr>
        <p:spPr/>
        <p:txBody>
          <a:bodyPr/>
          <a:lstStyle/>
          <a:p>
            <a:fld id="{46742511-0AE2-4806-86FA-5C2C684E3E3B}" type="slidenum">
              <a:rPr lang="en-IN" smtClean="0"/>
              <a:t>‹#›</a:t>
            </a:fld>
            <a:endParaRPr lang="en-IN"/>
          </a:p>
        </p:txBody>
      </p:sp>
    </p:spTree>
    <p:extLst>
      <p:ext uri="{BB962C8B-B14F-4D97-AF65-F5344CB8AC3E}">
        <p14:creationId xmlns:p14="http://schemas.microsoft.com/office/powerpoint/2010/main" val="24911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B0456-27C1-43B9-8BE0-973F20F280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5B5766F-9A64-4F52-856D-F5381725C7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BC616C-F853-4ED7-AA91-EA68667D1A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C8E7E8-E554-4B52-AEF2-47F6CB242190}"/>
              </a:ext>
            </a:extLst>
          </p:cNvPr>
          <p:cNvSpPr>
            <a:spLocks noGrp="1"/>
          </p:cNvSpPr>
          <p:nvPr>
            <p:ph type="dt" sz="half" idx="10"/>
          </p:nvPr>
        </p:nvSpPr>
        <p:spPr/>
        <p:txBody>
          <a:bodyPr/>
          <a:lstStyle/>
          <a:p>
            <a:fld id="{59676940-6210-408B-B1C6-67B3886304A3}" type="datetimeFigureOut">
              <a:rPr lang="en-IN" smtClean="0"/>
              <a:t>21-12-2024</a:t>
            </a:fld>
            <a:endParaRPr lang="en-IN"/>
          </a:p>
        </p:txBody>
      </p:sp>
      <p:sp>
        <p:nvSpPr>
          <p:cNvPr id="6" name="Footer Placeholder 5">
            <a:extLst>
              <a:ext uri="{FF2B5EF4-FFF2-40B4-BE49-F238E27FC236}">
                <a16:creationId xmlns:a16="http://schemas.microsoft.com/office/drawing/2014/main" id="{27E37899-355F-4EF6-9396-D86BF1816D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F959BE-1C68-4F02-87D3-268B25671B92}"/>
              </a:ext>
            </a:extLst>
          </p:cNvPr>
          <p:cNvSpPr>
            <a:spLocks noGrp="1"/>
          </p:cNvSpPr>
          <p:nvPr>
            <p:ph type="sldNum" sz="quarter" idx="12"/>
          </p:nvPr>
        </p:nvSpPr>
        <p:spPr/>
        <p:txBody>
          <a:bodyPr/>
          <a:lstStyle/>
          <a:p>
            <a:fld id="{46742511-0AE2-4806-86FA-5C2C684E3E3B}" type="slidenum">
              <a:rPr lang="en-IN" smtClean="0"/>
              <a:t>‹#›</a:t>
            </a:fld>
            <a:endParaRPr lang="en-IN"/>
          </a:p>
        </p:txBody>
      </p:sp>
    </p:spTree>
    <p:extLst>
      <p:ext uri="{BB962C8B-B14F-4D97-AF65-F5344CB8AC3E}">
        <p14:creationId xmlns:p14="http://schemas.microsoft.com/office/powerpoint/2010/main" val="2829172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332F90-CA17-4473-A0CE-233E9671B7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079BB1-B044-448B-A8AD-CA30617F7D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22A581-BBF2-42BE-A6DE-267F5D0CB7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676940-6210-408B-B1C6-67B3886304A3}" type="datetimeFigureOut">
              <a:rPr lang="en-IN" smtClean="0"/>
              <a:t>21-12-2024</a:t>
            </a:fld>
            <a:endParaRPr lang="en-IN"/>
          </a:p>
        </p:txBody>
      </p:sp>
      <p:sp>
        <p:nvSpPr>
          <p:cNvPr id="5" name="Footer Placeholder 4">
            <a:extLst>
              <a:ext uri="{FF2B5EF4-FFF2-40B4-BE49-F238E27FC236}">
                <a16:creationId xmlns:a16="http://schemas.microsoft.com/office/drawing/2014/main" id="{32D90218-4032-46FC-B3D1-A87896E23B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F7F9638-B3EB-448C-ADDE-C4B60A2B07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742511-0AE2-4806-86FA-5C2C684E3E3B}" type="slidenum">
              <a:rPr lang="en-IN" smtClean="0"/>
              <a:t>‹#›</a:t>
            </a:fld>
            <a:endParaRPr lang="en-IN"/>
          </a:p>
        </p:txBody>
      </p:sp>
    </p:spTree>
    <p:extLst>
      <p:ext uri="{BB962C8B-B14F-4D97-AF65-F5344CB8AC3E}">
        <p14:creationId xmlns:p14="http://schemas.microsoft.com/office/powerpoint/2010/main" val="3183170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loonylabs.org/2020/03/31/day225-365doa/"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A20EA3-8A1F-4F3A-A7FD-4259172E8EC6}"/>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6900"/>
                    </a14:imgEffect>
                    <a14:imgEffect>
                      <a14:brightnessContrast bright="-58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06829" y="-87660"/>
            <a:ext cx="12192000" cy="7298829"/>
          </a:xfrm>
          <a:prstGeom prst="rect">
            <a:avLst/>
          </a:prstGeom>
          <a:effectLst>
            <a:glow rad="127000">
              <a:schemeClr val="accent1">
                <a:alpha val="99000"/>
              </a:schemeClr>
            </a:glow>
            <a:outerShdw blurRad="1257300" dist="50800" dir="5400000" algn="ctr" rotWithShape="0">
              <a:srgbClr val="000000">
                <a:alpha val="28000"/>
              </a:srgbClr>
            </a:outerShdw>
          </a:effectLst>
        </p:spPr>
      </p:pic>
      <p:sp>
        <p:nvSpPr>
          <p:cNvPr id="4" name="TextBox 3">
            <a:extLst>
              <a:ext uri="{FF2B5EF4-FFF2-40B4-BE49-F238E27FC236}">
                <a16:creationId xmlns:a16="http://schemas.microsoft.com/office/drawing/2014/main" id="{B21F6451-2B1B-41E0-AFFE-A72E438E8857}"/>
              </a:ext>
            </a:extLst>
          </p:cNvPr>
          <p:cNvSpPr txBox="1"/>
          <p:nvPr/>
        </p:nvSpPr>
        <p:spPr>
          <a:xfrm>
            <a:off x="465221" y="248653"/>
            <a:ext cx="11109158" cy="584775"/>
          </a:xfrm>
          <a:prstGeom prst="rect">
            <a:avLst/>
          </a:prstGeom>
          <a:solidFill>
            <a:schemeClr val="bg2"/>
          </a:solidFill>
        </p:spPr>
        <p:txBody>
          <a:bodyPr wrap="square" rtlCol="0">
            <a:spAutoFit/>
          </a:bodyPr>
          <a:lstStyle/>
          <a:p>
            <a:pPr algn="ctr"/>
            <a:r>
              <a:rPr lang="en-US" sz="3200" b="1" u="sng" dirty="0">
                <a:solidFill>
                  <a:srgbClr val="7030A0"/>
                </a:solidFill>
              </a:rPr>
              <a:t>Student Performance Factors</a:t>
            </a:r>
            <a:endParaRPr lang="en-IN" sz="3200" b="1" u="sng" dirty="0">
              <a:solidFill>
                <a:srgbClr val="7030A0"/>
              </a:solidFill>
            </a:endParaRPr>
          </a:p>
        </p:txBody>
      </p:sp>
      <p:sp>
        <p:nvSpPr>
          <p:cNvPr id="5" name="TextBox 4">
            <a:extLst>
              <a:ext uri="{FF2B5EF4-FFF2-40B4-BE49-F238E27FC236}">
                <a16:creationId xmlns:a16="http://schemas.microsoft.com/office/drawing/2014/main" id="{AA592540-20F4-4C33-AC63-FA4FC19865EA}"/>
              </a:ext>
            </a:extLst>
          </p:cNvPr>
          <p:cNvSpPr txBox="1"/>
          <p:nvPr/>
        </p:nvSpPr>
        <p:spPr>
          <a:xfrm>
            <a:off x="4379494" y="930442"/>
            <a:ext cx="3424989" cy="369332"/>
          </a:xfrm>
          <a:prstGeom prst="rect">
            <a:avLst/>
          </a:prstGeom>
          <a:solidFill>
            <a:srgbClr val="C00000"/>
          </a:solidFill>
        </p:spPr>
        <p:txBody>
          <a:bodyPr wrap="square" rtlCol="0">
            <a:spAutoFit/>
          </a:bodyPr>
          <a:lstStyle/>
          <a:p>
            <a:pPr algn="ctr"/>
            <a:r>
              <a:rPr lang="en-US" b="1" dirty="0">
                <a:solidFill>
                  <a:schemeClr val="bg1"/>
                </a:solidFill>
                <a:latin typeface="+mj-lt"/>
              </a:rPr>
              <a:t>Analytical Report</a:t>
            </a:r>
            <a:endParaRPr lang="en-IN" b="1" dirty="0">
              <a:solidFill>
                <a:schemeClr val="bg1"/>
              </a:solidFill>
              <a:latin typeface="+mj-lt"/>
            </a:endParaRPr>
          </a:p>
        </p:txBody>
      </p:sp>
      <p:sp>
        <p:nvSpPr>
          <p:cNvPr id="9" name="TextBox 8">
            <a:extLst>
              <a:ext uri="{FF2B5EF4-FFF2-40B4-BE49-F238E27FC236}">
                <a16:creationId xmlns:a16="http://schemas.microsoft.com/office/drawing/2014/main" id="{A40A7EF0-0FC4-4F04-B10A-87FC5F473B0D}"/>
              </a:ext>
            </a:extLst>
          </p:cNvPr>
          <p:cNvSpPr txBox="1"/>
          <p:nvPr/>
        </p:nvSpPr>
        <p:spPr>
          <a:xfrm>
            <a:off x="4379494" y="5246913"/>
            <a:ext cx="3635828" cy="1200329"/>
          </a:xfrm>
          <a:prstGeom prst="rect">
            <a:avLst/>
          </a:prstGeom>
          <a:solidFill>
            <a:schemeClr val="accent4">
              <a:lumMod val="40000"/>
              <a:lumOff val="60000"/>
            </a:schemeClr>
          </a:solidFill>
        </p:spPr>
        <p:txBody>
          <a:bodyPr wrap="square" rtlCol="0">
            <a:spAutoFit/>
          </a:bodyPr>
          <a:lstStyle/>
          <a:p>
            <a:pPr algn="just"/>
            <a:r>
              <a:rPr lang="en-US" sz="2400" dirty="0"/>
              <a:t>Name: Adarsh Kumar</a:t>
            </a:r>
          </a:p>
          <a:p>
            <a:pPr algn="just"/>
            <a:r>
              <a:rPr lang="en-US" sz="2400" dirty="0"/>
              <a:t>Batch: FSDS@10:30 A.M.</a:t>
            </a:r>
          </a:p>
          <a:p>
            <a:pPr algn="just"/>
            <a:r>
              <a:rPr lang="en-US" sz="2400" dirty="0"/>
              <a:t>Mobile: +918340658445</a:t>
            </a:r>
          </a:p>
        </p:txBody>
      </p:sp>
      <p:sp>
        <p:nvSpPr>
          <p:cNvPr id="10" name="Oval 9">
            <a:extLst>
              <a:ext uri="{FF2B5EF4-FFF2-40B4-BE49-F238E27FC236}">
                <a16:creationId xmlns:a16="http://schemas.microsoft.com/office/drawing/2014/main" id="{C4479B7F-D7B8-4823-8377-0CA6365C1517}"/>
              </a:ext>
            </a:extLst>
          </p:cNvPr>
          <p:cNvSpPr/>
          <p:nvPr/>
        </p:nvSpPr>
        <p:spPr>
          <a:xfrm>
            <a:off x="2884714" y="2732314"/>
            <a:ext cx="6400800" cy="1200329"/>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HACKATHON 1</a:t>
            </a:r>
          </a:p>
          <a:p>
            <a:pPr algn="ctr"/>
            <a:r>
              <a:rPr lang="en-US" sz="3200" b="1" dirty="0"/>
              <a:t> </a:t>
            </a:r>
            <a:r>
              <a:rPr lang="en-US" sz="2000" dirty="0"/>
              <a:t>(Data Analysis With Python)</a:t>
            </a:r>
            <a:endParaRPr lang="en-IN" sz="3200" dirty="0"/>
          </a:p>
        </p:txBody>
      </p:sp>
      <p:sp>
        <p:nvSpPr>
          <p:cNvPr id="11" name="TextBox 10">
            <a:extLst>
              <a:ext uri="{FF2B5EF4-FFF2-40B4-BE49-F238E27FC236}">
                <a16:creationId xmlns:a16="http://schemas.microsoft.com/office/drawing/2014/main" id="{EC5DECC3-5769-49F7-9C85-9161AFB412D6}"/>
              </a:ext>
            </a:extLst>
          </p:cNvPr>
          <p:cNvSpPr txBox="1"/>
          <p:nvPr/>
        </p:nvSpPr>
        <p:spPr>
          <a:xfrm>
            <a:off x="3646714" y="4468498"/>
            <a:ext cx="4898571" cy="369332"/>
          </a:xfrm>
          <a:prstGeom prst="rect">
            <a:avLst/>
          </a:prstGeom>
          <a:solidFill>
            <a:srgbClr val="00B0F0"/>
          </a:solidFill>
        </p:spPr>
        <p:txBody>
          <a:bodyPr wrap="square" rtlCol="0">
            <a:spAutoFit/>
          </a:bodyPr>
          <a:lstStyle/>
          <a:p>
            <a:pPr algn="ctr"/>
            <a:r>
              <a:rPr lang="en-US" b="1" dirty="0">
                <a:solidFill>
                  <a:schemeClr val="bg1"/>
                </a:solidFill>
              </a:rPr>
              <a:t>Presented To: Mr. Siva Rama Krishna Sir</a:t>
            </a:r>
            <a:endParaRPr lang="en-IN" b="1" dirty="0">
              <a:solidFill>
                <a:schemeClr val="bg1"/>
              </a:solidFill>
            </a:endParaRPr>
          </a:p>
        </p:txBody>
      </p:sp>
    </p:spTree>
    <p:extLst>
      <p:ext uri="{BB962C8B-B14F-4D97-AF65-F5344CB8AC3E}">
        <p14:creationId xmlns:p14="http://schemas.microsoft.com/office/powerpoint/2010/main" val="2065572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A26F5B0-2B86-47B1-A20D-D80B97FC7B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349" y="1294570"/>
            <a:ext cx="3306732" cy="2578535"/>
          </a:xfrm>
          <a:prstGeom prst="rect">
            <a:avLst/>
          </a:prstGeom>
        </p:spPr>
      </p:pic>
      <p:pic>
        <p:nvPicPr>
          <p:cNvPr id="9" name="Picture 8">
            <a:extLst>
              <a:ext uri="{FF2B5EF4-FFF2-40B4-BE49-F238E27FC236}">
                <a16:creationId xmlns:a16="http://schemas.microsoft.com/office/drawing/2014/main" id="{2CBCADF3-4DD8-488B-A761-508761E5E3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7081" y="1392109"/>
            <a:ext cx="3174300" cy="2480996"/>
          </a:xfrm>
          <a:prstGeom prst="rect">
            <a:avLst/>
          </a:prstGeom>
        </p:spPr>
      </p:pic>
      <p:pic>
        <p:nvPicPr>
          <p:cNvPr id="11" name="Picture 10">
            <a:extLst>
              <a:ext uri="{FF2B5EF4-FFF2-40B4-BE49-F238E27FC236}">
                <a16:creationId xmlns:a16="http://schemas.microsoft.com/office/drawing/2014/main" id="{6D1469A7-1B73-4324-A878-57880F93E3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7486" y="451183"/>
            <a:ext cx="4572000" cy="2882409"/>
          </a:xfrm>
          <a:prstGeom prst="rect">
            <a:avLst/>
          </a:prstGeom>
        </p:spPr>
      </p:pic>
      <p:pic>
        <p:nvPicPr>
          <p:cNvPr id="13" name="Picture 12">
            <a:extLst>
              <a:ext uri="{FF2B5EF4-FFF2-40B4-BE49-F238E27FC236}">
                <a16:creationId xmlns:a16="http://schemas.microsoft.com/office/drawing/2014/main" id="{3DFE338C-3DDF-44E3-BEBF-20A355AA89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800" y="4094414"/>
            <a:ext cx="3276924" cy="2561206"/>
          </a:xfrm>
          <a:prstGeom prst="rect">
            <a:avLst/>
          </a:prstGeom>
        </p:spPr>
      </p:pic>
      <p:pic>
        <p:nvPicPr>
          <p:cNvPr id="15" name="Picture 14">
            <a:extLst>
              <a:ext uri="{FF2B5EF4-FFF2-40B4-BE49-F238E27FC236}">
                <a16:creationId xmlns:a16="http://schemas.microsoft.com/office/drawing/2014/main" id="{3CDDD777-7542-4939-863B-233DB4B2B9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07081" y="4134519"/>
            <a:ext cx="3181647" cy="2480996"/>
          </a:xfrm>
          <a:prstGeom prst="rect">
            <a:avLst/>
          </a:prstGeom>
        </p:spPr>
      </p:pic>
      <p:sp>
        <p:nvSpPr>
          <p:cNvPr id="16" name="TextBox 15">
            <a:extLst>
              <a:ext uri="{FF2B5EF4-FFF2-40B4-BE49-F238E27FC236}">
                <a16:creationId xmlns:a16="http://schemas.microsoft.com/office/drawing/2014/main" id="{8A70C9AA-32B2-4F04-9F16-B5AF23D41B6B}"/>
              </a:ext>
            </a:extLst>
          </p:cNvPr>
          <p:cNvSpPr txBox="1"/>
          <p:nvPr/>
        </p:nvSpPr>
        <p:spPr>
          <a:xfrm>
            <a:off x="522514" y="424543"/>
            <a:ext cx="5453743" cy="461665"/>
          </a:xfrm>
          <a:prstGeom prst="rect">
            <a:avLst/>
          </a:prstGeom>
          <a:solidFill>
            <a:schemeClr val="accent2">
              <a:lumMod val="20000"/>
              <a:lumOff val="80000"/>
            </a:schemeClr>
          </a:solidFill>
        </p:spPr>
        <p:txBody>
          <a:bodyPr wrap="square" rtlCol="0">
            <a:spAutoFit/>
          </a:bodyPr>
          <a:lstStyle/>
          <a:p>
            <a:r>
              <a:rPr lang="en-US" sz="2400" b="1" dirty="0"/>
              <a:t>Under Performance Analysis</a:t>
            </a:r>
            <a:endParaRPr lang="en-IN" sz="2400" b="1" dirty="0"/>
          </a:p>
        </p:txBody>
      </p:sp>
      <p:sp>
        <p:nvSpPr>
          <p:cNvPr id="17" name="TextBox 16">
            <a:extLst>
              <a:ext uri="{FF2B5EF4-FFF2-40B4-BE49-F238E27FC236}">
                <a16:creationId xmlns:a16="http://schemas.microsoft.com/office/drawing/2014/main" id="{0BB53DF7-E69B-47DE-ADAE-E836EE8A9F89}"/>
              </a:ext>
            </a:extLst>
          </p:cNvPr>
          <p:cNvSpPr txBox="1"/>
          <p:nvPr/>
        </p:nvSpPr>
        <p:spPr>
          <a:xfrm>
            <a:off x="7358743" y="3429000"/>
            <a:ext cx="4310743" cy="3139321"/>
          </a:xfrm>
          <a:prstGeom prst="rect">
            <a:avLst/>
          </a:prstGeom>
          <a:noFill/>
        </p:spPr>
        <p:txBody>
          <a:bodyPr wrap="square" rtlCol="0">
            <a:spAutoFit/>
          </a:bodyPr>
          <a:lstStyle/>
          <a:p>
            <a:r>
              <a:rPr lang="en-US" b="1" u="sng" dirty="0"/>
              <a:t>Observations:</a:t>
            </a:r>
          </a:p>
          <a:p>
            <a:pPr marL="285750" indent="-285750">
              <a:buFont typeface="Arial" panose="020B0604020202020204" pitchFamily="34" charset="0"/>
              <a:buChar char="•"/>
            </a:pPr>
            <a:r>
              <a:rPr lang="en-US" dirty="0"/>
              <a:t>For the underperformance students, gender and school type don’t impact.</a:t>
            </a:r>
          </a:p>
          <a:p>
            <a:pPr marL="285750" indent="-285750">
              <a:buFont typeface="Arial" panose="020B0604020202020204" pitchFamily="34" charset="0"/>
              <a:buChar char="•"/>
            </a:pPr>
            <a:r>
              <a:rPr lang="en-US" dirty="0"/>
              <a:t>We can observe from the plot at the left bottom that the Parental Education level is an issue and can say a slightly big issue for underperforming.</a:t>
            </a:r>
          </a:p>
          <a:p>
            <a:pPr marL="285750" indent="-285750">
              <a:buFont typeface="Arial" panose="020B0604020202020204" pitchFamily="34" charset="0"/>
              <a:buChar char="•"/>
            </a:pPr>
            <a:r>
              <a:rPr lang="en-US" dirty="0"/>
              <a:t>Resources aren’t an issue for them.</a:t>
            </a:r>
          </a:p>
          <a:p>
            <a:pPr marL="285750" indent="-285750">
              <a:buFont typeface="Arial" panose="020B0604020202020204" pitchFamily="34" charset="0"/>
              <a:buChar char="•"/>
            </a:pPr>
            <a:r>
              <a:rPr lang="en-US" dirty="0"/>
              <a:t> The family income of most of the underperformed guys is low.</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652698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6EC4FCB-6B2A-4657-B1A7-D018E5C56A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1772" y="118122"/>
            <a:ext cx="3762032" cy="2893357"/>
          </a:xfrm>
          <a:prstGeom prst="rect">
            <a:avLst/>
          </a:prstGeom>
        </p:spPr>
      </p:pic>
      <p:pic>
        <p:nvPicPr>
          <p:cNvPr id="11" name="Picture 10">
            <a:extLst>
              <a:ext uri="{FF2B5EF4-FFF2-40B4-BE49-F238E27FC236}">
                <a16:creationId xmlns:a16="http://schemas.microsoft.com/office/drawing/2014/main" id="{EAD9952B-A6D4-4121-8974-F4FDE58951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4551" y="1059304"/>
            <a:ext cx="3169594" cy="2437716"/>
          </a:xfrm>
          <a:prstGeom prst="rect">
            <a:avLst/>
          </a:prstGeom>
        </p:spPr>
      </p:pic>
      <p:pic>
        <p:nvPicPr>
          <p:cNvPr id="13" name="Picture 12">
            <a:extLst>
              <a:ext uri="{FF2B5EF4-FFF2-40B4-BE49-F238E27FC236}">
                <a16:creationId xmlns:a16="http://schemas.microsoft.com/office/drawing/2014/main" id="{273C6726-B3B9-49C3-91A4-38FCE43D0C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064" y="1060802"/>
            <a:ext cx="3169594" cy="2437716"/>
          </a:xfrm>
          <a:prstGeom prst="rect">
            <a:avLst/>
          </a:prstGeom>
        </p:spPr>
      </p:pic>
      <p:pic>
        <p:nvPicPr>
          <p:cNvPr id="14" name="Picture 13">
            <a:extLst>
              <a:ext uri="{FF2B5EF4-FFF2-40B4-BE49-F238E27FC236}">
                <a16:creationId xmlns:a16="http://schemas.microsoft.com/office/drawing/2014/main" id="{4CEF6D09-BC56-4DBF-AF21-7D04BB173B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064" y="3762593"/>
            <a:ext cx="3356166" cy="2575247"/>
          </a:xfrm>
          <a:prstGeom prst="rect">
            <a:avLst/>
          </a:prstGeom>
        </p:spPr>
      </p:pic>
      <p:pic>
        <p:nvPicPr>
          <p:cNvPr id="15" name="Picture 14">
            <a:extLst>
              <a:ext uri="{FF2B5EF4-FFF2-40B4-BE49-F238E27FC236}">
                <a16:creationId xmlns:a16="http://schemas.microsoft.com/office/drawing/2014/main" id="{D2832F9C-33D4-409D-B11A-CFA09E38A8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93964" y="3693391"/>
            <a:ext cx="3438394" cy="2644449"/>
          </a:xfrm>
          <a:prstGeom prst="rect">
            <a:avLst/>
          </a:prstGeom>
        </p:spPr>
      </p:pic>
      <p:sp>
        <p:nvSpPr>
          <p:cNvPr id="17" name="TextBox 16">
            <a:extLst>
              <a:ext uri="{FF2B5EF4-FFF2-40B4-BE49-F238E27FC236}">
                <a16:creationId xmlns:a16="http://schemas.microsoft.com/office/drawing/2014/main" id="{C8F7C03D-09B2-4A49-BF15-604B2A6DEEA0}"/>
              </a:ext>
            </a:extLst>
          </p:cNvPr>
          <p:cNvSpPr txBox="1"/>
          <p:nvPr/>
        </p:nvSpPr>
        <p:spPr>
          <a:xfrm>
            <a:off x="522514" y="424543"/>
            <a:ext cx="5453743" cy="461665"/>
          </a:xfrm>
          <a:prstGeom prst="rect">
            <a:avLst/>
          </a:prstGeom>
          <a:solidFill>
            <a:schemeClr val="accent2">
              <a:lumMod val="20000"/>
              <a:lumOff val="80000"/>
            </a:schemeClr>
          </a:solidFill>
        </p:spPr>
        <p:txBody>
          <a:bodyPr wrap="square" rtlCol="0">
            <a:spAutoFit/>
          </a:bodyPr>
          <a:lstStyle/>
          <a:p>
            <a:r>
              <a:rPr lang="en-US" sz="2400" b="1" dirty="0"/>
              <a:t>Good Performance Analysis</a:t>
            </a:r>
            <a:endParaRPr lang="en-IN" sz="2400" b="1" dirty="0"/>
          </a:p>
        </p:txBody>
      </p:sp>
      <p:sp>
        <p:nvSpPr>
          <p:cNvPr id="18" name="TextBox 17">
            <a:extLst>
              <a:ext uri="{FF2B5EF4-FFF2-40B4-BE49-F238E27FC236}">
                <a16:creationId xmlns:a16="http://schemas.microsoft.com/office/drawing/2014/main" id="{2568EB77-D902-4BCF-8FBB-2CD9BD033D02}"/>
              </a:ext>
            </a:extLst>
          </p:cNvPr>
          <p:cNvSpPr txBox="1"/>
          <p:nvPr/>
        </p:nvSpPr>
        <p:spPr>
          <a:xfrm>
            <a:off x="7778092" y="3365308"/>
            <a:ext cx="3924050" cy="2862322"/>
          </a:xfrm>
          <a:prstGeom prst="rect">
            <a:avLst/>
          </a:prstGeom>
          <a:noFill/>
        </p:spPr>
        <p:txBody>
          <a:bodyPr wrap="square" rtlCol="0">
            <a:spAutoFit/>
          </a:bodyPr>
          <a:lstStyle/>
          <a:p>
            <a:r>
              <a:rPr lang="en-US" dirty="0"/>
              <a:t>Observations:</a:t>
            </a:r>
          </a:p>
          <a:p>
            <a:pPr marL="285750" indent="-285750">
              <a:buFont typeface="Arial" panose="020B0604020202020204" pitchFamily="34" charset="0"/>
              <a:buChar char="•"/>
            </a:pPr>
            <a:r>
              <a:rPr lang="en-US" dirty="0"/>
              <a:t>Parental Education is better for good performing guys.</a:t>
            </a:r>
          </a:p>
          <a:p>
            <a:pPr marL="285750" indent="-285750">
              <a:buFont typeface="Arial" panose="020B0604020202020204" pitchFamily="34" charset="0"/>
              <a:buChar char="•"/>
            </a:pPr>
            <a:r>
              <a:rPr lang="en-US" dirty="0"/>
              <a:t>Most of good performing students belongs to public school.</a:t>
            </a:r>
          </a:p>
          <a:p>
            <a:pPr marL="285750" indent="-285750">
              <a:buFont typeface="Arial" panose="020B0604020202020204" pitchFamily="34" charset="0"/>
              <a:buChar char="•"/>
            </a:pPr>
            <a:r>
              <a:rPr lang="en-US" dirty="0"/>
              <a:t>Study hours is totally responsible for good performance.</a:t>
            </a:r>
          </a:p>
          <a:p>
            <a:pPr marL="285750" indent="-285750">
              <a:buFont typeface="Arial" panose="020B0604020202020204" pitchFamily="34" charset="0"/>
              <a:buChar char="•"/>
            </a:pPr>
            <a:r>
              <a:rPr lang="en-US" dirty="0"/>
              <a:t>Availability of resources is very high.</a:t>
            </a:r>
          </a:p>
          <a:p>
            <a:pPr marL="285750" indent="-285750">
              <a:buFont typeface="Arial" panose="020B0604020202020204" pitchFamily="34" charset="0"/>
              <a:buChar char="•"/>
            </a:pPr>
            <a:r>
              <a:rPr lang="en-US" dirty="0"/>
              <a:t>Most of the students have positive peer influence.</a:t>
            </a:r>
            <a:endParaRPr lang="en-IN" dirty="0"/>
          </a:p>
        </p:txBody>
      </p:sp>
    </p:spTree>
    <p:extLst>
      <p:ext uri="{BB962C8B-B14F-4D97-AF65-F5344CB8AC3E}">
        <p14:creationId xmlns:p14="http://schemas.microsoft.com/office/powerpoint/2010/main" val="3949025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DF2CA9-6A3E-4FC2-B099-59BE40473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524" y="1075300"/>
            <a:ext cx="5843028" cy="4471425"/>
          </a:xfrm>
          <a:prstGeom prst="rect">
            <a:avLst/>
          </a:prstGeom>
        </p:spPr>
      </p:pic>
      <p:sp>
        <p:nvSpPr>
          <p:cNvPr id="6" name="TextBox 5">
            <a:extLst>
              <a:ext uri="{FF2B5EF4-FFF2-40B4-BE49-F238E27FC236}">
                <a16:creationId xmlns:a16="http://schemas.microsoft.com/office/drawing/2014/main" id="{23335592-CE13-46CF-A786-EEEDACF381D0}"/>
              </a:ext>
            </a:extLst>
          </p:cNvPr>
          <p:cNvSpPr txBox="1"/>
          <p:nvPr/>
        </p:nvSpPr>
        <p:spPr>
          <a:xfrm>
            <a:off x="6377552" y="1385089"/>
            <a:ext cx="4987134" cy="3970318"/>
          </a:xfrm>
          <a:prstGeom prst="rect">
            <a:avLst/>
          </a:prstGeom>
          <a:noFill/>
        </p:spPr>
        <p:txBody>
          <a:bodyPr wrap="square" rtlCol="0">
            <a:spAutoFit/>
          </a:bodyPr>
          <a:lstStyle/>
          <a:p>
            <a:r>
              <a:rPr lang="en-US" b="1" u="sng" dirty="0"/>
              <a:t>Observations:</a:t>
            </a:r>
          </a:p>
          <a:p>
            <a:endParaRPr lang="en-US" b="1" u="sng" dirty="0"/>
          </a:p>
          <a:p>
            <a:pPr marL="285750" indent="-285750">
              <a:buFont typeface="Arial" panose="020B0604020202020204" pitchFamily="34" charset="0"/>
              <a:buChar char="•"/>
            </a:pPr>
            <a:r>
              <a:rPr lang="en-US" dirty="0"/>
              <a:t>This plot shows the relationship between teacher quality and exam scores with additional variables of parental involvement.</a:t>
            </a:r>
          </a:p>
          <a:p>
            <a:pPr marL="285750" indent="-285750">
              <a:buFont typeface="Arial" panose="020B0604020202020204" pitchFamily="34" charset="0"/>
              <a:buChar char="•"/>
            </a:pPr>
            <a:r>
              <a:rPr lang="en-US" dirty="0"/>
              <a:t>Exam Scores are highest when teacher quality is high.</a:t>
            </a:r>
          </a:p>
          <a:p>
            <a:pPr marL="285750" indent="-285750">
              <a:buFont typeface="Arial" panose="020B0604020202020204" pitchFamily="34" charset="0"/>
              <a:buChar char="•"/>
            </a:pPr>
            <a:r>
              <a:rPr lang="en-US" dirty="0"/>
              <a:t>Higher parental involvement (green bars) slightly improves exam scores across all levels of teacher quality.</a:t>
            </a:r>
          </a:p>
          <a:p>
            <a:pPr marL="285750" indent="-285750">
              <a:buFont typeface="Arial" panose="020B0604020202020204" pitchFamily="34" charset="0"/>
              <a:buChar char="•"/>
            </a:pPr>
            <a:r>
              <a:rPr lang="en-US" dirty="0"/>
              <a:t>When teacher quality is low and parental involvement is low the Exam scores are lowest.</a:t>
            </a:r>
          </a:p>
          <a:p>
            <a:pPr marL="285750" indent="-285750">
              <a:buFont typeface="Arial" panose="020B0604020202020204" pitchFamily="34" charset="0"/>
              <a:buChar char="•"/>
            </a:pPr>
            <a:r>
              <a:rPr lang="en-US" dirty="0"/>
              <a:t> Teacher Quality plays a slightly more significant </a:t>
            </a:r>
            <a:r>
              <a:rPr lang="en-IN" dirty="0"/>
              <a:t>role as compared to parental involvement.</a:t>
            </a:r>
            <a:endParaRPr lang="en-US" dirty="0"/>
          </a:p>
        </p:txBody>
      </p:sp>
    </p:spTree>
    <p:extLst>
      <p:ext uri="{BB962C8B-B14F-4D97-AF65-F5344CB8AC3E}">
        <p14:creationId xmlns:p14="http://schemas.microsoft.com/office/powerpoint/2010/main" val="1930941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DADA78-1352-437C-9492-251584ED3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178" y="141516"/>
            <a:ext cx="6594308" cy="6599669"/>
          </a:xfrm>
          <a:prstGeom prst="rect">
            <a:avLst/>
          </a:prstGeom>
        </p:spPr>
      </p:pic>
      <p:sp>
        <p:nvSpPr>
          <p:cNvPr id="6" name="Rectangle 5">
            <a:extLst>
              <a:ext uri="{FF2B5EF4-FFF2-40B4-BE49-F238E27FC236}">
                <a16:creationId xmlns:a16="http://schemas.microsoft.com/office/drawing/2014/main" id="{4C79826C-5C50-4287-B45A-504C7B5AB644}"/>
              </a:ext>
            </a:extLst>
          </p:cNvPr>
          <p:cNvSpPr/>
          <p:nvPr/>
        </p:nvSpPr>
        <p:spPr>
          <a:xfrm>
            <a:off x="7369629" y="2684307"/>
            <a:ext cx="4310742" cy="1200329"/>
          </a:xfrm>
          <a:prstGeom prst="rect">
            <a:avLst/>
          </a:prstGeom>
        </p:spPr>
        <p:txBody>
          <a:bodyPr wrap="square">
            <a:spAutoFit/>
          </a:bodyPr>
          <a:lstStyle/>
          <a:p>
            <a:r>
              <a:rPr lang="en-US" b="1" i="0" dirty="0">
                <a:solidFill>
                  <a:srgbClr val="000000"/>
                </a:solidFill>
                <a:effectLst/>
                <a:latin typeface="Helvetica Neue"/>
              </a:rPr>
              <a:t>Observations</a:t>
            </a:r>
          </a:p>
          <a:p>
            <a:pPr>
              <a:buFont typeface="Arial" panose="020B0604020202020204" pitchFamily="34" charset="0"/>
              <a:buChar char="•"/>
            </a:pPr>
            <a:r>
              <a:rPr lang="en-US" b="0" i="0" dirty="0">
                <a:solidFill>
                  <a:srgbClr val="000000"/>
                </a:solidFill>
                <a:effectLst/>
                <a:latin typeface="Helvetica Neue"/>
              </a:rPr>
              <a:t>Increment in Resources, Study Hours, Attendance and Tutoring Session is Required for Better Performance</a:t>
            </a:r>
          </a:p>
        </p:txBody>
      </p:sp>
    </p:spTree>
    <p:extLst>
      <p:ext uri="{BB962C8B-B14F-4D97-AF65-F5344CB8AC3E}">
        <p14:creationId xmlns:p14="http://schemas.microsoft.com/office/powerpoint/2010/main" val="3199756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130C0D-9DF8-41E1-83FA-1270411434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599" y="126758"/>
            <a:ext cx="5148943" cy="3302242"/>
          </a:xfrm>
          <a:prstGeom prst="rect">
            <a:avLst/>
          </a:prstGeom>
        </p:spPr>
      </p:pic>
      <p:sp>
        <p:nvSpPr>
          <p:cNvPr id="6" name="TextBox 5">
            <a:extLst>
              <a:ext uri="{FF2B5EF4-FFF2-40B4-BE49-F238E27FC236}">
                <a16:creationId xmlns:a16="http://schemas.microsoft.com/office/drawing/2014/main" id="{1E19D5B6-5AC4-4827-A0CC-59A4452A545A}"/>
              </a:ext>
            </a:extLst>
          </p:cNvPr>
          <p:cNvSpPr txBox="1"/>
          <p:nvPr/>
        </p:nvSpPr>
        <p:spPr>
          <a:xfrm>
            <a:off x="1017385" y="957942"/>
            <a:ext cx="4550228" cy="1477328"/>
          </a:xfrm>
          <a:prstGeom prst="rect">
            <a:avLst/>
          </a:prstGeom>
          <a:noFill/>
        </p:spPr>
        <p:txBody>
          <a:bodyPr wrap="square" rtlCol="0">
            <a:spAutoFit/>
          </a:bodyPr>
          <a:lstStyle/>
          <a:p>
            <a:r>
              <a:rPr lang="en-US" b="1" u="sng" dirty="0"/>
              <a:t>Observation:</a:t>
            </a:r>
          </a:p>
          <a:p>
            <a:r>
              <a:rPr lang="en-US" dirty="0"/>
              <a:t>- </a:t>
            </a:r>
            <a:r>
              <a:rPr lang="en-US" dirty="0" err="1"/>
              <a:t>BoxPlot</a:t>
            </a:r>
            <a:r>
              <a:rPr lang="en-US" dirty="0"/>
              <a:t> for Exam Score to detect outliers. During statistical analysis, one student had 101 marks, which is also clearly visible in this box plot.</a:t>
            </a:r>
            <a:endParaRPr lang="en-IN" dirty="0"/>
          </a:p>
        </p:txBody>
      </p:sp>
      <p:pic>
        <p:nvPicPr>
          <p:cNvPr id="8" name="Picture 7">
            <a:extLst>
              <a:ext uri="{FF2B5EF4-FFF2-40B4-BE49-F238E27FC236}">
                <a16:creationId xmlns:a16="http://schemas.microsoft.com/office/drawing/2014/main" id="{B86C198D-4E6A-4FC7-986C-2E6B3B573D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971" y="3448972"/>
            <a:ext cx="4707642" cy="3294513"/>
          </a:xfrm>
          <a:prstGeom prst="rect">
            <a:avLst/>
          </a:prstGeom>
        </p:spPr>
      </p:pic>
      <p:sp>
        <p:nvSpPr>
          <p:cNvPr id="9" name="Rectangle 8">
            <a:extLst>
              <a:ext uri="{FF2B5EF4-FFF2-40B4-BE49-F238E27FC236}">
                <a16:creationId xmlns:a16="http://schemas.microsoft.com/office/drawing/2014/main" id="{49F28E53-0CED-4A29-B2E7-796A2E38F773}"/>
              </a:ext>
            </a:extLst>
          </p:cNvPr>
          <p:cNvSpPr/>
          <p:nvPr/>
        </p:nvSpPr>
        <p:spPr>
          <a:xfrm>
            <a:off x="6770914" y="4341951"/>
            <a:ext cx="4702628" cy="1754326"/>
          </a:xfrm>
          <a:prstGeom prst="rect">
            <a:avLst/>
          </a:prstGeom>
        </p:spPr>
        <p:txBody>
          <a:bodyPr wrap="square">
            <a:spAutoFit/>
          </a:bodyPr>
          <a:lstStyle/>
          <a:p>
            <a:r>
              <a:rPr lang="en-US" b="1" u="sng" dirty="0"/>
              <a:t>Observation:</a:t>
            </a:r>
          </a:p>
          <a:p>
            <a:r>
              <a:rPr lang="en-US" dirty="0"/>
              <a:t>- </a:t>
            </a:r>
            <a:r>
              <a:rPr lang="en-US" dirty="0" err="1"/>
              <a:t>BoxPlot</a:t>
            </a:r>
            <a:r>
              <a:rPr lang="en-US" dirty="0"/>
              <a:t> for Study Hours to detect outliers. During statistical analysis, some students have good study hours more than 35 </a:t>
            </a:r>
            <a:r>
              <a:rPr lang="en-US" dirty="0" err="1"/>
              <a:t>hrs</a:t>
            </a:r>
            <a:r>
              <a:rPr lang="en-US" dirty="0"/>
              <a:t> and some have study hours less than 5 </a:t>
            </a:r>
            <a:r>
              <a:rPr lang="en-US" dirty="0" err="1"/>
              <a:t>hrs</a:t>
            </a:r>
            <a:r>
              <a:rPr lang="en-US" dirty="0"/>
              <a:t> a week, which is also clearly visible in this box plot.</a:t>
            </a:r>
            <a:endParaRPr lang="en-IN" dirty="0"/>
          </a:p>
        </p:txBody>
      </p:sp>
    </p:spTree>
    <p:extLst>
      <p:ext uri="{BB962C8B-B14F-4D97-AF65-F5344CB8AC3E}">
        <p14:creationId xmlns:p14="http://schemas.microsoft.com/office/powerpoint/2010/main" val="4244850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A1A93D-F320-4904-98BC-5FD6FF204FBB}"/>
              </a:ext>
            </a:extLst>
          </p:cNvPr>
          <p:cNvSpPr txBox="1"/>
          <p:nvPr/>
        </p:nvSpPr>
        <p:spPr>
          <a:xfrm>
            <a:off x="917655" y="4271279"/>
            <a:ext cx="4550228" cy="1477328"/>
          </a:xfrm>
          <a:prstGeom prst="rect">
            <a:avLst/>
          </a:prstGeom>
          <a:noFill/>
        </p:spPr>
        <p:txBody>
          <a:bodyPr wrap="square" rtlCol="0">
            <a:spAutoFit/>
          </a:bodyPr>
          <a:lstStyle/>
          <a:p>
            <a:r>
              <a:rPr lang="en-US" b="1" u="sng" dirty="0"/>
              <a:t>Observation:</a:t>
            </a:r>
          </a:p>
          <a:p>
            <a:r>
              <a:rPr lang="en-US" dirty="0"/>
              <a:t>- </a:t>
            </a:r>
            <a:r>
              <a:rPr lang="en-US" dirty="0" err="1"/>
              <a:t>BoxPlot</a:t>
            </a:r>
            <a:r>
              <a:rPr lang="en-US" dirty="0"/>
              <a:t> for Tutoring Session to detect outliers. As few students have more than 3 tutoring sessions which is also good for students as we will see further.</a:t>
            </a:r>
            <a:endParaRPr lang="en-IN" dirty="0"/>
          </a:p>
        </p:txBody>
      </p:sp>
      <p:pic>
        <p:nvPicPr>
          <p:cNvPr id="9" name="Picture 8">
            <a:extLst>
              <a:ext uri="{FF2B5EF4-FFF2-40B4-BE49-F238E27FC236}">
                <a16:creationId xmlns:a16="http://schemas.microsoft.com/office/drawing/2014/main" id="{5F0F006E-35EE-4023-A7C5-B6F2142F0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4118" y="3611876"/>
            <a:ext cx="5239140" cy="2796134"/>
          </a:xfrm>
          <a:prstGeom prst="rect">
            <a:avLst/>
          </a:prstGeom>
        </p:spPr>
      </p:pic>
      <p:pic>
        <p:nvPicPr>
          <p:cNvPr id="12" name="Picture 11">
            <a:extLst>
              <a:ext uri="{FF2B5EF4-FFF2-40B4-BE49-F238E27FC236}">
                <a16:creationId xmlns:a16="http://schemas.microsoft.com/office/drawing/2014/main" id="{D76EFCBC-8CCF-4A36-99C4-5E1C069545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7554"/>
            <a:ext cx="6519685" cy="3575311"/>
          </a:xfrm>
          <a:prstGeom prst="rect">
            <a:avLst/>
          </a:prstGeom>
        </p:spPr>
      </p:pic>
      <p:sp>
        <p:nvSpPr>
          <p:cNvPr id="13" name="Rectangle 12">
            <a:extLst>
              <a:ext uri="{FF2B5EF4-FFF2-40B4-BE49-F238E27FC236}">
                <a16:creationId xmlns:a16="http://schemas.microsoft.com/office/drawing/2014/main" id="{B6925F33-3C07-45B8-A236-2D1920B1D5C0}"/>
              </a:ext>
            </a:extLst>
          </p:cNvPr>
          <p:cNvSpPr/>
          <p:nvPr/>
        </p:nvSpPr>
        <p:spPr>
          <a:xfrm>
            <a:off x="7152486" y="727321"/>
            <a:ext cx="4550229" cy="1754326"/>
          </a:xfrm>
          <a:prstGeom prst="rect">
            <a:avLst/>
          </a:prstGeom>
        </p:spPr>
        <p:txBody>
          <a:bodyPr wrap="square">
            <a:spAutoFit/>
          </a:bodyPr>
          <a:lstStyle/>
          <a:p>
            <a:r>
              <a:rPr lang="en-US" b="1" u="sng" dirty="0"/>
              <a:t>Observation:</a:t>
            </a:r>
          </a:p>
          <a:p>
            <a:pPr marL="285750" indent="-285750">
              <a:buFont typeface="Arial" panose="020B0604020202020204" pitchFamily="34" charset="0"/>
              <a:buChar char="•"/>
            </a:pPr>
            <a:r>
              <a:rPr lang="en-US" dirty="0"/>
              <a:t>Study Hours is normally distributed.</a:t>
            </a:r>
          </a:p>
          <a:p>
            <a:pPr marL="285750" indent="-285750">
              <a:buFont typeface="Arial" panose="020B0604020202020204" pitchFamily="34" charset="0"/>
              <a:buChar char="•"/>
            </a:pPr>
            <a:r>
              <a:rPr lang="en-US" dirty="0"/>
              <a:t>most of the students have study hours between 10 to 30 </a:t>
            </a:r>
            <a:r>
              <a:rPr lang="en-US" dirty="0" err="1"/>
              <a:t>hrs</a:t>
            </a:r>
            <a:endParaRPr lang="en-US" dirty="0"/>
          </a:p>
          <a:p>
            <a:pPr marL="285750" indent="-285750">
              <a:buFont typeface="Arial" panose="020B0604020202020204" pitchFamily="34" charset="0"/>
              <a:buChar char="•"/>
            </a:pPr>
            <a:r>
              <a:rPr lang="en-US" dirty="0"/>
              <a:t>very few students study for less than 10 </a:t>
            </a:r>
            <a:r>
              <a:rPr lang="en-US" dirty="0" err="1"/>
              <a:t>hrs</a:t>
            </a:r>
            <a:r>
              <a:rPr lang="en-US" dirty="0"/>
              <a:t> or more than 30 </a:t>
            </a:r>
            <a:r>
              <a:rPr lang="en-US" dirty="0" err="1"/>
              <a:t>hrs</a:t>
            </a:r>
            <a:r>
              <a:rPr lang="en-US" dirty="0"/>
              <a:t> in a week</a:t>
            </a:r>
          </a:p>
        </p:txBody>
      </p:sp>
    </p:spTree>
    <p:extLst>
      <p:ext uri="{BB962C8B-B14F-4D97-AF65-F5344CB8AC3E}">
        <p14:creationId xmlns:p14="http://schemas.microsoft.com/office/powerpoint/2010/main" val="1660364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DCB448-F18A-410E-A4B6-5B2534303C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966" y="191697"/>
            <a:ext cx="10423770" cy="4308113"/>
          </a:xfrm>
          <a:prstGeom prst="rect">
            <a:avLst/>
          </a:prstGeom>
        </p:spPr>
      </p:pic>
      <p:sp>
        <p:nvSpPr>
          <p:cNvPr id="6" name="TextBox 5">
            <a:extLst>
              <a:ext uri="{FF2B5EF4-FFF2-40B4-BE49-F238E27FC236}">
                <a16:creationId xmlns:a16="http://schemas.microsoft.com/office/drawing/2014/main" id="{E7A504E8-9239-4165-8A02-8FF360774A01}"/>
              </a:ext>
            </a:extLst>
          </p:cNvPr>
          <p:cNvSpPr txBox="1"/>
          <p:nvPr/>
        </p:nvSpPr>
        <p:spPr>
          <a:xfrm>
            <a:off x="1620253" y="4957011"/>
            <a:ext cx="8839200" cy="1477328"/>
          </a:xfrm>
          <a:prstGeom prst="rect">
            <a:avLst/>
          </a:prstGeom>
          <a:noFill/>
        </p:spPr>
        <p:txBody>
          <a:bodyPr wrap="square" rtlCol="0">
            <a:spAutoFit/>
          </a:bodyPr>
          <a:lstStyle/>
          <a:p>
            <a:r>
              <a:rPr lang="en-US" b="1" u="sng" dirty="0"/>
              <a:t>Observations:</a:t>
            </a:r>
          </a:p>
          <a:p>
            <a:r>
              <a:rPr lang="en-US" dirty="0"/>
              <a:t>For those students who have more tutoring sessions those exam marks are highly correlated </a:t>
            </a:r>
          </a:p>
          <a:p>
            <a:r>
              <a:rPr lang="en-US" dirty="0"/>
              <a:t>To the attendance in the class as well as moderate correlation with the study hours. Therefore, We can say that for Tuition Sessions is required for better performance as well as attending classes and study hours is also important.</a:t>
            </a:r>
            <a:endParaRPr lang="en-IN" dirty="0"/>
          </a:p>
        </p:txBody>
      </p:sp>
    </p:spTree>
    <p:extLst>
      <p:ext uri="{BB962C8B-B14F-4D97-AF65-F5344CB8AC3E}">
        <p14:creationId xmlns:p14="http://schemas.microsoft.com/office/powerpoint/2010/main" val="1319059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31B359-97EE-4FFE-929B-DBFFD57E20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02" y="441157"/>
            <a:ext cx="3960189" cy="2732859"/>
          </a:xfrm>
          <a:prstGeom prst="rect">
            <a:avLst/>
          </a:prstGeom>
        </p:spPr>
      </p:pic>
      <p:pic>
        <p:nvPicPr>
          <p:cNvPr id="7" name="Picture 6">
            <a:extLst>
              <a:ext uri="{FF2B5EF4-FFF2-40B4-BE49-F238E27FC236}">
                <a16:creationId xmlns:a16="http://schemas.microsoft.com/office/drawing/2014/main" id="{A05946B3-B38A-4FEC-B522-569864FAE2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1080" y="268029"/>
            <a:ext cx="4077782" cy="2905987"/>
          </a:xfrm>
          <a:prstGeom prst="rect">
            <a:avLst/>
          </a:prstGeom>
        </p:spPr>
      </p:pic>
      <p:pic>
        <p:nvPicPr>
          <p:cNvPr id="8" name="Picture 7">
            <a:extLst>
              <a:ext uri="{FF2B5EF4-FFF2-40B4-BE49-F238E27FC236}">
                <a16:creationId xmlns:a16="http://schemas.microsoft.com/office/drawing/2014/main" id="{72EEF195-13EB-4846-9C9E-5A4920D622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8923" y="354592"/>
            <a:ext cx="3499025" cy="2732859"/>
          </a:xfrm>
          <a:prstGeom prst="rect">
            <a:avLst/>
          </a:prstGeom>
        </p:spPr>
      </p:pic>
      <p:sp>
        <p:nvSpPr>
          <p:cNvPr id="9" name="TextBox 8">
            <a:extLst>
              <a:ext uri="{FF2B5EF4-FFF2-40B4-BE49-F238E27FC236}">
                <a16:creationId xmlns:a16="http://schemas.microsoft.com/office/drawing/2014/main" id="{206A3D4B-B07D-4CAB-B03F-4D91CB6249B9}"/>
              </a:ext>
            </a:extLst>
          </p:cNvPr>
          <p:cNvSpPr txBox="1"/>
          <p:nvPr/>
        </p:nvSpPr>
        <p:spPr>
          <a:xfrm>
            <a:off x="630941" y="3520197"/>
            <a:ext cx="5376827" cy="2862322"/>
          </a:xfrm>
          <a:prstGeom prst="rect">
            <a:avLst/>
          </a:prstGeom>
          <a:noFill/>
        </p:spPr>
        <p:txBody>
          <a:bodyPr wrap="square" rtlCol="0">
            <a:spAutoFit/>
          </a:bodyPr>
          <a:lstStyle/>
          <a:p>
            <a:r>
              <a:rPr lang="en-US" b="1" u="sng" dirty="0"/>
              <a:t>Observations:</a:t>
            </a:r>
          </a:p>
          <a:p>
            <a:pPr marL="285750" indent="-285750">
              <a:buFont typeface="Arial" panose="020B0604020202020204" pitchFamily="34" charset="0"/>
              <a:buChar char="•"/>
            </a:pPr>
            <a:r>
              <a:rPr lang="en-US" dirty="0"/>
              <a:t>From these plots, we can observe that around 1200 students out of 6607 are rich because they have high family income. </a:t>
            </a:r>
          </a:p>
          <a:p>
            <a:pPr marL="285750" indent="-285750">
              <a:buFont typeface="Arial" panose="020B0604020202020204" pitchFamily="34" charset="0"/>
              <a:buChar char="•"/>
            </a:pPr>
            <a:r>
              <a:rPr lang="en-US" dirty="0"/>
              <a:t>And around 1200 students have low parental involvement.</a:t>
            </a:r>
          </a:p>
          <a:p>
            <a:pPr marL="285750" indent="-285750">
              <a:buFont typeface="Arial" panose="020B0604020202020204" pitchFamily="34" charset="0"/>
              <a:buChar char="•"/>
            </a:pPr>
            <a:r>
              <a:rPr lang="en-US" dirty="0"/>
              <a:t>And similarly around 1200 students have low resources.</a:t>
            </a:r>
          </a:p>
          <a:p>
            <a:pPr marL="285750" indent="-285750">
              <a:buFont typeface="Arial" panose="020B0604020202020204" pitchFamily="34" charset="0"/>
              <a:buChar char="•"/>
            </a:pPr>
            <a:r>
              <a:rPr lang="en-US" dirty="0"/>
              <a:t>High Study Hours gives higher the Average Exam Scores.</a:t>
            </a:r>
            <a:endParaRPr lang="en-IN" dirty="0"/>
          </a:p>
        </p:txBody>
      </p:sp>
      <p:pic>
        <p:nvPicPr>
          <p:cNvPr id="10" name="Picture 9">
            <a:extLst>
              <a:ext uri="{FF2B5EF4-FFF2-40B4-BE49-F238E27FC236}">
                <a16:creationId xmlns:a16="http://schemas.microsoft.com/office/drawing/2014/main" id="{3604A4B4-9A1B-4F3D-B089-A185A3B1A1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45757" y="3429000"/>
            <a:ext cx="4908827" cy="3044716"/>
          </a:xfrm>
          <a:prstGeom prst="rect">
            <a:avLst/>
          </a:prstGeom>
        </p:spPr>
      </p:pic>
    </p:spTree>
    <p:extLst>
      <p:ext uri="{BB962C8B-B14F-4D97-AF65-F5344CB8AC3E}">
        <p14:creationId xmlns:p14="http://schemas.microsoft.com/office/powerpoint/2010/main" val="1434521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FF80F3-9965-4F85-861A-A5736156C3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673" y="29112"/>
            <a:ext cx="5839327" cy="3575311"/>
          </a:xfrm>
          <a:prstGeom prst="rect">
            <a:avLst/>
          </a:prstGeom>
        </p:spPr>
      </p:pic>
      <p:sp>
        <p:nvSpPr>
          <p:cNvPr id="6" name="TextBox 5">
            <a:extLst>
              <a:ext uri="{FF2B5EF4-FFF2-40B4-BE49-F238E27FC236}">
                <a16:creationId xmlns:a16="http://schemas.microsoft.com/office/drawing/2014/main" id="{412C27FD-F9C0-4F34-993C-1A0369875888}"/>
              </a:ext>
            </a:extLst>
          </p:cNvPr>
          <p:cNvSpPr txBox="1"/>
          <p:nvPr/>
        </p:nvSpPr>
        <p:spPr>
          <a:xfrm>
            <a:off x="7042485" y="929441"/>
            <a:ext cx="4491789" cy="2031325"/>
          </a:xfrm>
          <a:prstGeom prst="rect">
            <a:avLst/>
          </a:prstGeom>
          <a:noFill/>
        </p:spPr>
        <p:txBody>
          <a:bodyPr wrap="square" rtlCol="0">
            <a:spAutoFit/>
          </a:bodyPr>
          <a:lstStyle/>
          <a:p>
            <a:r>
              <a:rPr lang="en-US" b="1" u="sng" dirty="0"/>
              <a:t>Observations:</a:t>
            </a:r>
          </a:p>
          <a:p>
            <a:pPr marL="285750" indent="-285750">
              <a:buFont typeface="Arial" panose="020B0604020202020204" pitchFamily="34" charset="0"/>
              <a:buChar char="•"/>
            </a:pPr>
            <a:r>
              <a:rPr lang="en-US" dirty="0"/>
              <a:t>More number of students sleep for 6 to 9 </a:t>
            </a:r>
            <a:r>
              <a:rPr lang="en-US" dirty="0" err="1"/>
              <a:t>hrs</a:t>
            </a:r>
            <a:r>
              <a:rPr lang="en-US" dirty="0"/>
              <a:t> daily.</a:t>
            </a:r>
          </a:p>
          <a:p>
            <a:pPr marL="285750" indent="-285750">
              <a:buFont typeface="Arial" panose="020B0604020202020204" pitchFamily="34" charset="0"/>
              <a:buChar char="•"/>
            </a:pPr>
            <a:r>
              <a:rPr lang="en-US" dirty="0"/>
              <a:t>most of the students take sleep of 7 to 8 hrs.</a:t>
            </a:r>
          </a:p>
          <a:p>
            <a:pPr marL="285750" indent="-285750">
              <a:buFont typeface="Arial" panose="020B0604020202020204" pitchFamily="34" charset="0"/>
              <a:buChar char="•"/>
            </a:pPr>
            <a:r>
              <a:rPr lang="en-US" dirty="0"/>
              <a:t>least number of students take sleep of 4 to 5 </a:t>
            </a:r>
            <a:r>
              <a:rPr lang="en-US" dirty="0" err="1"/>
              <a:t>hrs</a:t>
            </a:r>
            <a:r>
              <a:rPr lang="en-US" dirty="0"/>
              <a:t> daily.</a:t>
            </a:r>
          </a:p>
        </p:txBody>
      </p:sp>
      <p:pic>
        <p:nvPicPr>
          <p:cNvPr id="8" name="Picture 7">
            <a:extLst>
              <a:ext uri="{FF2B5EF4-FFF2-40B4-BE49-F238E27FC236}">
                <a16:creationId xmlns:a16="http://schemas.microsoft.com/office/drawing/2014/main" id="{54738D51-55E8-4C91-8364-FFA87B7634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3841" y="3292838"/>
            <a:ext cx="4491790" cy="3565162"/>
          </a:xfrm>
          <a:prstGeom prst="rect">
            <a:avLst/>
          </a:prstGeom>
        </p:spPr>
      </p:pic>
      <p:sp>
        <p:nvSpPr>
          <p:cNvPr id="9" name="Rectangle 8">
            <a:extLst>
              <a:ext uri="{FF2B5EF4-FFF2-40B4-BE49-F238E27FC236}">
                <a16:creationId xmlns:a16="http://schemas.microsoft.com/office/drawing/2014/main" id="{1204C7D8-BE91-4EE8-8DB9-ECEFB08820E2}"/>
              </a:ext>
            </a:extLst>
          </p:cNvPr>
          <p:cNvSpPr/>
          <p:nvPr/>
        </p:nvSpPr>
        <p:spPr>
          <a:xfrm>
            <a:off x="1026369" y="4184394"/>
            <a:ext cx="4283568" cy="1477328"/>
          </a:xfrm>
          <a:prstGeom prst="rect">
            <a:avLst/>
          </a:prstGeom>
        </p:spPr>
        <p:txBody>
          <a:bodyPr wrap="square">
            <a:spAutoFit/>
          </a:bodyPr>
          <a:lstStyle/>
          <a:p>
            <a:r>
              <a:rPr lang="en-US" b="1" u="sng" dirty="0"/>
              <a:t>Observations:</a:t>
            </a:r>
          </a:p>
          <a:p>
            <a:pPr marL="285750" indent="-285750">
              <a:buFont typeface="Arial" panose="020B0604020202020204" pitchFamily="34" charset="0"/>
              <a:buChar char="•"/>
            </a:pPr>
            <a:r>
              <a:rPr lang="en-US" dirty="0"/>
              <a:t>Here is the data of students who have more than 60% attendance.</a:t>
            </a:r>
          </a:p>
          <a:p>
            <a:pPr marL="285750" indent="-285750">
              <a:buFont typeface="Arial" panose="020B0604020202020204" pitchFamily="34" charset="0"/>
              <a:buChar char="•"/>
            </a:pPr>
            <a:r>
              <a:rPr lang="en-US" dirty="0"/>
              <a:t>Most of the students have more than 75% attendance.</a:t>
            </a:r>
          </a:p>
        </p:txBody>
      </p:sp>
    </p:spTree>
    <p:extLst>
      <p:ext uri="{BB962C8B-B14F-4D97-AF65-F5344CB8AC3E}">
        <p14:creationId xmlns:p14="http://schemas.microsoft.com/office/powerpoint/2010/main" val="1221882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D22ECA-2B30-4B56-B5C7-4DEBDC8E99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538" y="122371"/>
            <a:ext cx="4107105" cy="3306629"/>
          </a:xfrm>
          <a:prstGeom prst="rect">
            <a:avLst/>
          </a:prstGeom>
        </p:spPr>
      </p:pic>
      <p:sp>
        <p:nvSpPr>
          <p:cNvPr id="6" name="Rectangle 5">
            <a:extLst>
              <a:ext uri="{FF2B5EF4-FFF2-40B4-BE49-F238E27FC236}">
                <a16:creationId xmlns:a16="http://schemas.microsoft.com/office/drawing/2014/main" id="{ACA202EF-58D1-413A-B844-CBECAACCFBEE}"/>
              </a:ext>
            </a:extLst>
          </p:cNvPr>
          <p:cNvSpPr/>
          <p:nvPr/>
        </p:nvSpPr>
        <p:spPr>
          <a:xfrm>
            <a:off x="5510463" y="385607"/>
            <a:ext cx="6352999" cy="2585323"/>
          </a:xfrm>
          <a:prstGeom prst="rect">
            <a:avLst/>
          </a:prstGeom>
        </p:spPr>
        <p:txBody>
          <a:bodyPr wrap="square">
            <a:spAutoFit/>
          </a:bodyPr>
          <a:lstStyle/>
          <a:p>
            <a:r>
              <a:rPr lang="en-US" b="1" i="0" u="sng" dirty="0">
                <a:solidFill>
                  <a:srgbClr val="000000"/>
                </a:solidFill>
                <a:effectLst/>
                <a:latin typeface="Helvetica Neue"/>
              </a:rPr>
              <a:t>Observation:</a:t>
            </a:r>
            <a:endParaRPr lang="en-US" b="0" i="0" u="sng" dirty="0">
              <a:solidFill>
                <a:srgbClr val="000000"/>
              </a:solidFill>
              <a:effectLst/>
              <a:latin typeface="Helvetica Neue"/>
            </a:endParaRPr>
          </a:p>
          <a:p>
            <a:pPr>
              <a:buFont typeface="Arial" panose="020B0604020202020204" pitchFamily="34" charset="0"/>
              <a:buChar char="•"/>
            </a:pPr>
            <a:r>
              <a:rPr lang="en-US" b="0" i="0" dirty="0">
                <a:solidFill>
                  <a:srgbClr val="000000"/>
                </a:solidFill>
                <a:effectLst/>
                <a:latin typeface="Helvetica Neue"/>
              </a:rPr>
              <a:t>There is no clear linear correlation between previous scores and exam scores</a:t>
            </a:r>
          </a:p>
          <a:p>
            <a:pPr>
              <a:buFont typeface="Arial" panose="020B0604020202020204" pitchFamily="34" charset="0"/>
              <a:buChar char="•"/>
            </a:pPr>
            <a:r>
              <a:rPr lang="en-US" b="0" i="0" dirty="0">
                <a:solidFill>
                  <a:srgbClr val="000000"/>
                </a:solidFill>
                <a:effectLst/>
                <a:latin typeface="Helvetica Neue"/>
              </a:rPr>
              <a:t>Some students with low previous score also perform well in exam score</a:t>
            </a:r>
          </a:p>
          <a:p>
            <a:pPr>
              <a:buFont typeface="Arial" panose="020B0604020202020204" pitchFamily="34" charset="0"/>
              <a:buChar char="•"/>
            </a:pPr>
            <a:r>
              <a:rPr lang="en-US" b="0" i="0" dirty="0">
                <a:solidFill>
                  <a:srgbClr val="000000"/>
                </a:solidFill>
                <a:effectLst/>
                <a:latin typeface="Helvetica Neue"/>
              </a:rPr>
              <a:t>Some students with high previous score between 90 to 100 also perform well in exam score above 90.</a:t>
            </a:r>
          </a:p>
          <a:p>
            <a:pPr>
              <a:buFont typeface="Arial" panose="020B0604020202020204" pitchFamily="34" charset="0"/>
              <a:buChar char="•"/>
            </a:pPr>
            <a:r>
              <a:rPr lang="en-US" b="0" i="0" dirty="0">
                <a:solidFill>
                  <a:srgbClr val="000000"/>
                </a:solidFill>
                <a:effectLst/>
                <a:latin typeface="Helvetica Neue"/>
              </a:rPr>
              <a:t>A few students show stark contrast in performance such as achieving low exam scores despite high previous scores.</a:t>
            </a:r>
          </a:p>
        </p:txBody>
      </p:sp>
      <p:sp>
        <p:nvSpPr>
          <p:cNvPr id="7" name="Rectangle 6">
            <a:extLst>
              <a:ext uri="{FF2B5EF4-FFF2-40B4-BE49-F238E27FC236}">
                <a16:creationId xmlns:a16="http://schemas.microsoft.com/office/drawing/2014/main" id="{98D14914-905E-41DD-81B8-E54300EA2509}"/>
              </a:ext>
            </a:extLst>
          </p:cNvPr>
          <p:cNvSpPr/>
          <p:nvPr/>
        </p:nvSpPr>
        <p:spPr>
          <a:xfrm>
            <a:off x="307236" y="3517739"/>
            <a:ext cx="5788764" cy="369332"/>
          </a:xfrm>
          <a:prstGeom prst="rect">
            <a:avLst/>
          </a:prstGeom>
        </p:spPr>
        <p:txBody>
          <a:bodyPr wrap="none">
            <a:spAutoFit/>
          </a:bodyPr>
          <a:lstStyle/>
          <a:p>
            <a:r>
              <a:rPr lang="en-US" b="1" i="0" dirty="0">
                <a:solidFill>
                  <a:srgbClr val="000000"/>
                </a:solidFill>
                <a:effectLst/>
                <a:latin typeface="Helvetica Neue"/>
              </a:rPr>
              <a:t>Now what is the reason behind this inconsistency?</a:t>
            </a:r>
            <a:endParaRPr lang="en-IN" dirty="0"/>
          </a:p>
        </p:txBody>
      </p:sp>
      <p:pic>
        <p:nvPicPr>
          <p:cNvPr id="9" name="Picture 8">
            <a:extLst>
              <a:ext uri="{FF2B5EF4-FFF2-40B4-BE49-F238E27FC236}">
                <a16:creationId xmlns:a16="http://schemas.microsoft.com/office/drawing/2014/main" id="{BA3D9CF3-1B0C-4E92-A07C-62CDEA9E3D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6198" y="3480488"/>
            <a:ext cx="4100264" cy="3356495"/>
          </a:xfrm>
          <a:prstGeom prst="rect">
            <a:avLst/>
          </a:prstGeom>
        </p:spPr>
      </p:pic>
      <p:sp>
        <p:nvSpPr>
          <p:cNvPr id="10" name="Rectangle 9">
            <a:extLst>
              <a:ext uri="{FF2B5EF4-FFF2-40B4-BE49-F238E27FC236}">
                <a16:creationId xmlns:a16="http://schemas.microsoft.com/office/drawing/2014/main" id="{A8549F49-0152-48F5-B08C-504F174C2BBB}"/>
              </a:ext>
            </a:extLst>
          </p:cNvPr>
          <p:cNvSpPr/>
          <p:nvPr/>
        </p:nvSpPr>
        <p:spPr>
          <a:xfrm>
            <a:off x="328538" y="3975809"/>
            <a:ext cx="6096000" cy="2585323"/>
          </a:xfrm>
          <a:prstGeom prst="rect">
            <a:avLst/>
          </a:prstGeom>
        </p:spPr>
        <p:txBody>
          <a:bodyPr>
            <a:spAutoFit/>
          </a:bodyPr>
          <a:lstStyle/>
          <a:p>
            <a:r>
              <a:rPr lang="en-US" b="1" i="0" dirty="0">
                <a:solidFill>
                  <a:srgbClr val="000000"/>
                </a:solidFill>
                <a:effectLst/>
                <a:latin typeface="Helvetica Neue"/>
              </a:rPr>
              <a:t>Observation</a:t>
            </a:r>
            <a:endParaRPr lang="en-US" b="0" i="0" dirty="0">
              <a:solidFill>
                <a:srgbClr val="000000"/>
              </a:solidFill>
              <a:effectLst/>
              <a:latin typeface="Helvetica Neue"/>
            </a:endParaRPr>
          </a:p>
          <a:p>
            <a:pPr>
              <a:buFont typeface="Arial" panose="020B0604020202020204" pitchFamily="34" charset="0"/>
              <a:buChar char="•"/>
            </a:pPr>
            <a:r>
              <a:rPr lang="en-US" b="0" i="0" dirty="0">
                <a:solidFill>
                  <a:srgbClr val="000000"/>
                </a:solidFill>
                <a:effectLst/>
                <a:latin typeface="Helvetica Neue"/>
              </a:rPr>
              <a:t>From this analysis we have observed that those students who have more than 90 marks in previous score but less than 60 marks in exam score</a:t>
            </a:r>
          </a:p>
          <a:p>
            <a:pPr>
              <a:buFont typeface="Arial" panose="020B0604020202020204" pitchFamily="34" charset="0"/>
              <a:buChar char="•"/>
            </a:pPr>
            <a:r>
              <a:rPr lang="en-US" b="0" i="0" dirty="0">
                <a:solidFill>
                  <a:srgbClr val="000000"/>
                </a:solidFill>
                <a:effectLst/>
                <a:latin typeface="Helvetica Neue"/>
              </a:rPr>
              <a:t>They have low motivation level</a:t>
            </a:r>
          </a:p>
          <a:p>
            <a:pPr>
              <a:buFont typeface="Arial" panose="020B0604020202020204" pitchFamily="34" charset="0"/>
              <a:buChar char="•"/>
            </a:pPr>
            <a:r>
              <a:rPr lang="en-US" b="0" i="0" dirty="0">
                <a:solidFill>
                  <a:srgbClr val="000000"/>
                </a:solidFill>
                <a:effectLst/>
                <a:latin typeface="Helvetica Neue"/>
              </a:rPr>
              <a:t>Their study hours is low</a:t>
            </a:r>
          </a:p>
          <a:p>
            <a:pPr>
              <a:buFont typeface="Arial" panose="020B0604020202020204" pitchFamily="34" charset="0"/>
              <a:buChar char="•"/>
            </a:pPr>
            <a:r>
              <a:rPr lang="en-US" b="0" i="0" dirty="0">
                <a:solidFill>
                  <a:srgbClr val="000000"/>
                </a:solidFill>
                <a:effectLst/>
                <a:latin typeface="Helvetica Neue"/>
              </a:rPr>
              <a:t>Very low Tutoring session</a:t>
            </a:r>
          </a:p>
          <a:p>
            <a:pPr>
              <a:buFont typeface="Arial" panose="020B0604020202020204" pitchFamily="34" charset="0"/>
              <a:buChar char="•"/>
            </a:pPr>
            <a:r>
              <a:rPr lang="en-US" b="0" i="0" dirty="0">
                <a:solidFill>
                  <a:srgbClr val="000000"/>
                </a:solidFill>
                <a:effectLst/>
                <a:latin typeface="Helvetica Neue"/>
              </a:rPr>
              <a:t>family income is low</a:t>
            </a:r>
          </a:p>
          <a:p>
            <a:pPr>
              <a:buFont typeface="Arial" panose="020B0604020202020204" pitchFamily="34" charset="0"/>
              <a:buChar char="•"/>
            </a:pPr>
            <a:r>
              <a:rPr lang="en-US" b="0" i="0" dirty="0">
                <a:solidFill>
                  <a:srgbClr val="000000"/>
                </a:solidFill>
                <a:effectLst/>
                <a:latin typeface="Helvetica Neue"/>
              </a:rPr>
              <a:t>not much positive peer influence</a:t>
            </a:r>
          </a:p>
        </p:txBody>
      </p:sp>
    </p:spTree>
    <p:extLst>
      <p:ext uri="{BB962C8B-B14F-4D97-AF65-F5344CB8AC3E}">
        <p14:creationId xmlns:p14="http://schemas.microsoft.com/office/powerpoint/2010/main" val="936242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F9480E3-A747-4F1A-AF95-E2B7F92723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655" y="127180"/>
            <a:ext cx="4523874" cy="3378589"/>
          </a:xfrm>
          <a:prstGeom prst="rect">
            <a:avLst/>
          </a:prstGeom>
        </p:spPr>
      </p:pic>
      <p:pic>
        <p:nvPicPr>
          <p:cNvPr id="13" name="Picture 12">
            <a:extLst>
              <a:ext uri="{FF2B5EF4-FFF2-40B4-BE49-F238E27FC236}">
                <a16:creationId xmlns:a16="http://schemas.microsoft.com/office/drawing/2014/main" id="{C1385404-763B-4858-9865-850D932B27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6527" y="220215"/>
            <a:ext cx="5351524" cy="3192517"/>
          </a:xfrm>
          <a:prstGeom prst="rect">
            <a:avLst/>
          </a:prstGeom>
        </p:spPr>
      </p:pic>
      <p:pic>
        <p:nvPicPr>
          <p:cNvPr id="15" name="Picture 14">
            <a:extLst>
              <a:ext uri="{FF2B5EF4-FFF2-40B4-BE49-F238E27FC236}">
                <a16:creationId xmlns:a16="http://schemas.microsoft.com/office/drawing/2014/main" id="{15A99B6D-2439-421A-BD84-AE4381AA56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1540" y="3505769"/>
            <a:ext cx="4894322" cy="3035719"/>
          </a:xfrm>
          <a:prstGeom prst="rect">
            <a:avLst/>
          </a:prstGeom>
        </p:spPr>
      </p:pic>
      <p:sp>
        <p:nvSpPr>
          <p:cNvPr id="16" name="TextBox 15">
            <a:extLst>
              <a:ext uri="{FF2B5EF4-FFF2-40B4-BE49-F238E27FC236}">
                <a16:creationId xmlns:a16="http://schemas.microsoft.com/office/drawing/2014/main" id="{776FE52B-1BBD-4FB0-913F-8FC6E4350DB1}"/>
              </a:ext>
            </a:extLst>
          </p:cNvPr>
          <p:cNvSpPr txBox="1"/>
          <p:nvPr/>
        </p:nvSpPr>
        <p:spPr>
          <a:xfrm>
            <a:off x="802105" y="3727882"/>
            <a:ext cx="4523874" cy="2585323"/>
          </a:xfrm>
          <a:prstGeom prst="rect">
            <a:avLst/>
          </a:prstGeom>
          <a:noFill/>
        </p:spPr>
        <p:txBody>
          <a:bodyPr wrap="square" rtlCol="0">
            <a:spAutoFit/>
          </a:bodyPr>
          <a:lstStyle/>
          <a:p>
            <a:r>
              <a:rPr lang="en-US" b="1" u="sng" dirty="0"/>
              <a:t>Observations:</a:t>
            </a:r>
          </a:p>
          <a:p>
            <a:pPr marL="285750" indent="-285750">
              <a:buFont typeface="Arial" panose="020B0604020202020204" pitchFamily="34" charset="0"/>
              <a:buChar char="•"/>
            </a:pPr>
            <a:r>
              <a:rPr lang="en-US" dirty="0"/>
              <a:t>No much effect due to Peer Influence on Exam Score.</a:t>
            </a:r>
          </a:p>
          <a:p>
            <a:pPr marL="285750" indent="-285750">
              <a:buFont typeface="Arial" panose="020B0604020202020204" pitchFamily="34" charset="0"/>
              <a:buChar char="•"/>
            </a:pPr>
            <a:r>
              <a:rPr lang="en-US" dirty="0"/>
              <a:t>Almost same number of students studied in public as well as private school.</a:t>
            </a:r>
          </a:p>
          <a:p>
            <a:pPr marL="285750" indent="-285750">
              <a:buFont typeface="Arial" panose="020B0604020202020204" pitchFamily="34" charset="0"/>
              <a:buChar char="•"/>
            </a:pPr>
            <a:r>
              <a:rPr lang="en-US" dirty="0"/>
              <a:t>Plot 3 shows Average study hours student performing well and those students whom parental involvement is there getting top marks.</a:t>
            </a:r>
            <a:endParaRPr lang="en-IN" dirty="0"/>
          </a:p>
        </p:txBody>
      </p:sp>
    </p:spTree>
    <p:extLst>
      <p:ext uri="{BB962C8B-B14F-4D97-AF65-F5344CB8AC3E}">
        <p14:creationId xmlns:p14="http://schemas.microsoft.com/office/powerpoint/2010/main" val="3394802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08F9039-6FD6-45E9-ABDF-A60023818F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804" y="244958"/>
            <a:ext cx="5009223" cy="4158600"/>
          </a:xfrm>
          <a:prstGeom prst="rect">
            <a:avLst/>
          </a:prstGeom>
        </p:spPr>
      </p:pic>
      <p:pic>
        <p:nvPicPr>
          <p:cNvPr id="7" name="Picture 6">
            <a:extLst>
              <a:ext uri="{FF2B5EF4-FFF2-40B4-BE49-F238E27FC236}">
                <a16:creationId xmlns:a16="http://schemas.microsoft.com/office/drawing/2014/main" id="{456232A3-CE1A-4997-8244-5B15DA2449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3297" y="244958"/>
            <a:ext cx="4970576" cy="4126516"/>
          </a:xfrm>
          <a:prstGeom prst="rect">
            <a:avLst/>
          </a:prstGeom>
        </p:spPr>
      </p:pic>
      <p:sp>
        <p:nvSpPr>
          <p:cNvPr id="8" name="TextBox 7">
            <a:extLst>
              <a:ext uri="{FF2B5EF4-FFF2-40B4-BE49-F238E27FC236}">
                <a16:creationId xmlns:a16="http://schemas.microsoft.com/office/drawing/2014/main" id="{474A3D81-254D-48DF-8EFB-CB3B0298B69F}"/>
              </a:ext>
            </a:extLst>
          </p:cNvPr>
          <p:cNvSpPr txBox="1"/>
          <p:nvPr/>
        </p:nvSpPr>
        <p:spPr>
          <a:xfrm>
            <a:off x="1155032" y="4628147"/>
            <a:ext cx="3601452" cy="923330"/>
          </a:xfrm>
          <a:prstGeom prst="rect">
            <a:avLst/>
          </a:prstGeom>
          <a:noFill/>
        </p:spPr>
        <p:txBody>
          <a:bodyPr wrap="square" rtlCol="0">
            <a:spAutoFit/>
          </a:bodyPr>
          <a:lstStyle/>
          <a:p>
            <a:r>
              <a:rPr lang="en-US" b="1" u="sng" dirty="0"/>
              <a:t>Under Performance Heatmap</a:t>
            </a:r>
          </a:p>
          <a:p>
            <a:pPr marL="285750" indent="-285750">
              <a:buFont typeface="Arial" panose="020B0604020202020204" pitchFamily="34" charset="0"/>
              <a:buChar char="•"/>
            </a:pPr>
            <a:r>
              <a:rPr lang="en-US" dirty="0"/>
              <a:t>Here study hours and attendance are highly correlated.</a:t>
            </a:r>
            <a:endParaRPr lang="en-IN" dirty="0"/>
          </a:p>
        </p:txBody>
      </p:sp>
      <p:sp>
        <p:nvSpPr>
          <p:cNvPr id="9" name="Rectangle 8">
            <a:extLst>
              <a:ext uri="{FF2B5EF4-FFF2-40B4-BE49-F238E27FC236}">
                <a16:creationId xmlns:a16="http://schemas.microsoft.com/office/drawing/2014/main" id="{C8CF9633-6FBE-47EF-9C97-14BE9FE4D9C3}"/>
              </a:ext>
            </a:extLst>
          </p:cNvPr>
          <p:cNvSpPr/>
          <p:nvPr/>
        </p:nvSpPr>
        <p:spPr>
          <a:xfrm>
            <a:off x="7435518" y="4628147"/>
            <a:ext cx="3887734" cy="923330"/>
          </a:xfrm>
          <a:prstGeom prst="rect">
            <a:avLst/>
          </a:prstGeom>
        </p:spPr>
        <p:txBody>
          <a:bodyPr wrap="square">
            <a:spAutoFit/>
          </a:bodyPr>
          <a:lstStyle/>
          <a:p>
            <a:r>
              <a:rPr lang="en-US" b="1" u="sng" dirty="0"/>
              <a:t>Good Performance Heatmap</a:t>
            </a:r>
          </a:p>
          <a:p>
            <a:pPr marL="285750" indent="-285750">
              <a:buFont typeface="Arial" panose="020B0604020202020204" pitchFamily="34" charset="0"/>
              <a:buChar char="•"/>
            </a:pPr>
            <a:r>
              <a:rPr lang="en-US" dirty="0"/>
              <a:t>Not much correlation in continuous columns here.</a:t>
            </a:r>
            <a:endParaRPr lang="en-IN" dirty="0"/>
          </a:p>
        </p:txBody>
      </p:sp>
      <p:cxnSp>
        <p:nvCxnSpPr>
          <p:cNvPr id="11" name="Straight Connector 10">
            <a:extLst>
              <a:ext uri="{FF2B5EF4-FFF2-40B4-BE49-F238E27FC236}">
                <a16:creationId xmlns:a16="http://schemas.microsoft.com/office/drawing/2014/main" id="{4B3FDC8D-E718-40DB-8E77-0BFF93CF81F8}"/>
              </a:ext>
            </a:extLst>
          </p:cNvPr>
          <p:cNvCxnSpPr/>
          <p:nvPr/>
        </p:nvCxnSpPr>
        <p:spPr>
          <a:xfrm>
            <a:off x="6096000" y="244957"/>
            <a:ext cx="0" cy="5904000"/>
          </a:xfrm>
          <a:prstGeom prst="line">
            <a:avLst/>
          </a:prstGeom>
          <a:ln cmpd="tri">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440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768</Words>
  <Application>Microsoft Office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Adarsh Kumar</dc:creator>
  <cp:lastModifiedBy>Adarsh Kumar</cp:lastModifiedBy>
  <cp:revision>15</cp:revision>
  <dcterms:created xsi:type="dcterms:W3CDTF">2024-12-21T13:23:20Z</dcterms:created>
  <dcterms:modified xsi:type="dcterms:W3CDTF">2024-12-21T16:38:27Z</dcterms:modified>
</cp:coreProperties>
</file>