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odec Pro" panose="020B0604020202020204" charset="0"/>
      <p:regular r:id="rId21"/>
    </p:embeddedFont>
    <p:embeddedFont>
      <p:font typeface="Codec Pro Bold" panose="020B0604020202020204" charset="0"/>
      <p:regular r:id="rId22"/>
    </p:embeddedFont>
    <p:embeddedFont>
      <p:font typeface="Open Sauce" panose="020B0604020202020204" charset="0"/>
      <p:regular r:id="rId23"/>
    </p:embeddedFont>
    <p:embeddedFont>
      <p:font typeface="Open Sauce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240"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geeksforgeeks.org/graph-data-structure-and-algorithms/" TargetMode="External"/><Relationship Id="rId4" Type="http://schemas.openxmlformats.org/officeDocument/2006/relationships/hyperlink" Target="https://www.tutorialspoint.com/data_structures_algorithms/hash_data_structure.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326710" y="3016464"/>
            <a:ext cx="11634580" cy="4073098"/>
          </a:xfrm>
          <a:prstGeom prst="rect">
            <a:avLst/>
          </a:prstGeom>
        </p:spPr>
        <p:txBody>
          <a:bodyPr lIns="0" tIns="0" rIns="0" bIns="0" rtlCol="0" anchor="t">
            <a:spAutoFit/>
          </a:bodyPr>
          <a:lstStyle/>
          <a:p>
            <a:pPr algn="ctr">
              <a:lnSpc>
                <a:spcPts val="15374"/>
              </a:lnSpc>
            </a:pPr>
            <a:r>
              <a:rPr lang="en-US" sz="12811">
                <a:solidFill>
                  <a:srgbClr val="084C6E"/>
                </a:solidFill>
                <a:latin typeface="Codec Pro Bold"/>
              </a:rPr>
              <a:t>COURSE</a:t>
            </a:r>
          </a:p>
          <a:p>
            <a:pPr algn="ctr">
              <a:lnSpc>
                <a:spcPts val="15374"/>
              </a:lnSpc>
            </a:pPr>
            <a:r>
              <a:rPr lang="en-US" sz="12811">
                <a:solidFill>
                  <a:srgbClr val="084C6E"/>
                </a:solidFill>
                <a:latin typeface="Codec Pro Bold"/>
              </a:rPr>
              <a:t>MANAGEMENT</a:t>
            </a:r>
          </a:p>
        </p:txBody>
      </p:sp>
      <p:sp>
        <p:nvSpPr>
          <p:cNvPr id="6" name="TextBox 6"/>
          <p:cNvSpPr txBox="1"/>
          <p:nvPr/>
        </p:nvSpPr>
        <p:spPr>
          <a:xfrm>
            <a:off x="1247028" y="7825010"/>
            <a:ext cx="10794865" cy="1282905"/>
          </a:xfrm>
          <a:prstGeom prst="rect">
            <a:avLst/>
          </a:prstGeom>
        </p:spPr>
        <p:txBody>
          <a:bodyPr lIns="0" tIns="0" rIns="0" bIns="0" rtlCol="0" anchor="t">
            <a:spAutoFit/>
          </a:bodyPr>
          <a:lstStyle/>
          <a:p>
            <a:pPr>
              <a:lnSpc>
                <a:spcPts val="3313"/>
              </a:lnSpc>
            </a:pPr>
            <a:r>
              <a:rPr lang="en-US" sz="2366" spc="-47">
                <a:solidFill>
                  <a:srgbClr val="084C6E"/>
                </a:solidFill>
                <a:latin typeface="Codec Pro"/>
              </a:rPr>
              <a:t>Team Members:</a:t>
            </a:r>
          </a:p>
          <a:p>
            <a:pPr>
              <a:lnSpc>
                <a:spcPts val="3313"/>
              </a:lnSpc>
            </a:pPr>
            <a:r>
              <a:rPr lang="en-US" sz="2366" spc="-47">
                <a:solidFill>
                  <a:srgbClr val="084C6E"/>
                </a:solidFill>
                <a:latin typeface="Codec Pro"/>
              </a:rPr>
              <a:t>                       K Sri Sai Adarsh      -       cb.en.u4cse21233</a:t>
            </a:r>
          </a:p>
          <a:p>
            <a:pPr algn="l">
              <a:lnSpc>
                <a:spcPts val="3313"/>
              </a:lnSpc>
            </a:pPr>
            <a:r>
              <a:rPr lang="en-US" sz="2366" spc="-47">
                <a:solidFill>
                  <a:srgbClr val="084C6E"/>
                </a:solidFill>
                <a:latin typeface="Codec Pro"/>
              </a:rPr>
              <a:t>                       G Bhaskar                 -       cb.en.u4cse21210</a:t>
            </a:r>
          </a:p>
        </p:txBody>
      </p:sp>
      <p:grpSp>
        <p:nvGrpSpPr>
          <p:cNvPr id="7" name="Group 7"/>
          <p:cNvGrpSpPr/>
          <p:nvPr/>
        </p:nvGrpSpPr>
        <p:grpSpPr>
          <a:xfrm>
            <a:off x="14753329" y="1379968"/>
            <a:ext cx="1240428" cy="294111"/>
            <a:chOff x="0" y="0"/>
            <a:chExt cx="1653904" cy="392148"/>
          </a:xfrm>
        </p:grpSpPr>
        <p:grpSp>
          <p:nvGrpSpPr>
            <p:cNvPr id="8" name="Group 8"/>
            <p:cNvGrpSpPr/>
            <p:nvPr/>
          </p:nvGrpSpPr>
          <p:grpSpPr>
            <a:xfrm>
              <a:off x="1261756" y="0"/>
              <a:ext cx="392148" cy="392148"/>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1" name="Group 11"/>
            <p:cNvGrpSpPr/>
            <p:nvPr/>
          </p:nvGrpSpPr>
          <p:grpSpPr>
            <a:xfrm>
              <a:off x="633448" y="0"/>
              <a:ext cx="392148" cy="392148"/>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4" name="Group 14"/>
            <p:cNvGrpSpPr/>
            <p:nvPr/>
          </p:nvGrpSpPr>
          <p:grpSpPr>
            <a:xfrm>
              <a:off x="0" y="0"/>
              <a:ext cx="392148" cy="392148"/>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a:ln w="9525">
                <a:solidFill>
                  <a:srgbClr val="000000"/>
                </a:solidFill>
              </a:ln>
            </p:spPr>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7" name="AutoShape 17"/>
          <p:cNvSpPr/>
          <p:nvPr/>
        </p:nvSpPr>
        <p:spPr>
          <a:xfrm>
            <a:off x="1247028" y="1965559"/>
            <a:ext cx="15822467" cy="0"/>
          </a:xfrm>
          <a:prstGeom prst="line">
            <a:avLst/>
          </a:prstGeom>
          <a:ln w="28575" cap="flat">
            <a:solidFill>
              <a:srgbClr val="084C6E"/>
            </a:solidFill>
            <a:prstDash val="solid"/>
            <a:headEnd type="none" w="sm" len="sm"/>
            <a:tailEnd type="none" w="sm" len="sm"/>
          </a:ln>
        </p:spPr>
      </p:sp>
      <p:sp>
        <p:nvSpPr>
          <p:cNvPr id="18" name="Freeform 18"/>
          <p:cNvSpPr/>
          <p:nvPr/>
        </p:nvSpPr>
        <p:spPr>
          <a:xfrm>
            <a:off x="16349806" y="1225269"/>
            <a:ext cx="603509" cy="603509"/>
          </a:xfrm>
          <a:custGeom>
            <a:avLst/>
            <a:gdLst/>
            <a:ahLst/>
            <a:cxnLst/>
            <a:rect l="l" t="t" r="r" b="b"/>
            <a:pathLst>
              <a:path w="603509" h="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flipH="1">
            <a:off x="1255632" y="1225269"/>
            <a:ext cx="603509" cy="603509"/>
          </a:xfrm>
          <a:custGeom>
            <a:avLst/>
            <a:gdLst/>
            <a:ahLst/>
            <a:cxnLst/>
            <a:rect l="l" t="t" r="r" b="b"/>
            <a:pathLst>
              <a:path w="603509" h="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7353" y="1867235"/>
            <a:ext cx="15534681" cy="6740486"/>
            <a:chOff x="0" y="0"/>
            <a:chExt cx="4091439" cy="1775272"/>
          </a:xfrm>
        </p:grpSpPr>
        <p:sp>
          <p:nvSpPr>
            <p:cNvPr id="5" name="Freeform 5"/>
            <p:cNvSpPr/>
            <p:nvPr/>
          </p:nvSpPr>
          <p:spPr>
            <a:xfrm>
              <a:off x="0" y="0"/>
              <a:ext cx="4091439" cy="1775272"/>
            </a:xfrm>
            <a:custGeom>
              <a:avLst/>
              <a:gdLst/>
              <a:ahLst/>
              <a:cxnLst/>
              <a:rect l="l" t="t" r="r" b="b"/>
              <a:pathLst>
                <a:path w="4091439" h="1775272">
                  <a:moveTo>
                    <a:pt x="16446" y="0"/>
                  </a:moveTo>
                  <a:lnTo>
                    <a:pt x="4074993" y="0"/>
                  </a:lnTo>
                  <a:cubicBezTo>
                    <a:pt x="4079354" y="0"/>
                    <a:pt x="4083538" y="1733"/>
                    <a:pt x="4086622" y="4817"/>
                  </a:cubicBezTo>
                  <a:cubicBezTo>
                    <a:pt x="4089706" y="7901"/>
                    <a:pt x="4091439" y="12084"/>
                    <a:pt x="4091439" y="16446"/>
                  </a:cubicBezTo>
                  <a:lnTo>
                    <a:pt x="4091439" y="1758826"/>
                  </a:lnTo>
                  <a:cubicBezTo>
                    <a:pt x="4091439" y="1763188"/>
                    <a:pt x="4089706" y="1767371"/>
                    <a:pt x="4086622" y="1770455"/>
                  </a:cubicBezTo>
                  <a:cubicBezTo>
                    <a:pt x="4083538" y="1773539"/>
                    <a:pt x="4079354" y="1775272"/>
                    <a:pt x="4074993" y="1775272"/>
                  </a:cubicBezTo>
                  <a:lnTo>
                    <a:pt x="16446" y="1775272"/>
                  </a:lnTo>
                  <a:cubicBezTo>
                    <a:pt x="12084" y="1775272"/>
                    <a:pt x="7901" y="1773539"/>
                    <a:pt x="4817" y="1770455"/>
                  </a:cubicBezTo>
                  <a:cubicBezTo>
                    <a:pt x="1733" y="1767371"/>
                    <a:pt x="0" y="1763188"/>
                    <a:pt x="0" y="1758826"/>
                  </a:cubicBezTo>
                  <a:lnTo>
                    <a:pt x="0" y="16446"/>
                  </a:lnTo>
                  <a:cubicBezTo>
                    <a:pt x="0" y="12084"/>
                    <a:pt x="1733" y="7901"/>
                    <a:pt x="4817" y="4817"/>
                  </a:cubicBezTo>
                  <a:cubicBezTo>
                    <a:pt x="7901" y="1733"/>
                    <a:pt x="12084" y="0"/>
                    <a:pt x="16446"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a:solidFill>
                <a:srgbClr val="084C6E"/>
              </a:solidFill>
            </a:ln>
          </p:spPr>
        </p:sp>
        <p:sp>
          <p:nvSpPr>
            <p:cNvPr id="6" name="TextBox 6"/>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7" name="Group 7"/>
          <p:cNvGrpSpPr/>
          <p:nvPr/>
        </p:nvGrpSpPr>
        <p:grpSpPr>
          <a:xfrm>
            <a:off x="15418905" y="2155187"/>
            <a:ext cx="1240428" cy="294111"/>
            <a:chOff x="0" y="0"/>
            <a:chExt cx="1653904" cy="392148"/>
          </a:xfrm>
        </p:grpSpPr>
        <p:grpSp>
          <p:nvGrpSpPr>
            <p:cNvPr id="8" name="Group 8"/>
            <p:cNvGrpSpPr/>
            <p:nvPr/>
          </p:nvGrpSpPr>
          <p:grpSpPr>
            <a:xfrm>
              <a:off x="1261756" y="0"/>
              <a:ext cx="392148" cy="392148"/>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1" name="Group 11"/>
            <p:cNvGrpSpPr/>
            <p:nvPr/>
          </p:nvGrpSpPr>
          <p:grpSpPr>
            <a:xfrm>
              <a:off x="633448" y="0"/>
              <a:ext cx="392148" cy="392148"/>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4" name="Group 14"/>
            <p:cNvGrpSpPr/>
            <p:nvPr/>
          </p:nvGrpSpPr>
          <p:grpSpPr>
            <a:xfrm>
              <a:off x="0" y="0"/>
              <a:ext cx="392148" cy="392148"/>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grpSp>
        <p:nvGrpSpPr>
          <p:cNvPr id="17" name="Group 17"/>
          <p:cNvGrpSpPr/>
          <p:nvPr/>
        </p:nvGrpSpPr>
        <p:grpSpPr>
          <a:xfrm>
            <a:off x="1623681" y="1345966"/>
            <a:ext cx="7364346" cy="1255327"/>
            <a:chOff x="0" y="0"/>
            <a:chExt cx="1939581" cy="330621"/>
          </a:xfrm>
        </p:grpSpPr>
        <p:sp>
          <p:nvSpPr>
            <p:cNvPr id="18" name="Freeform 18"/>
            <p:cNvSpPr/>
            <p:nvPr/>
          </p:nvSpPr>
          <p:spPr>
            <a:xfrm>
              <a:off x="0" y="0"/>
              <a:ext cx="1939581" cy="330621"/>
            </a:xfrm>
            <a:custGeom>
              <a:avLst/>
              <a:gdLst/>
              <a:ahLst/>
              <a:cxnLst/>
              <a:rect l="l" t="t" r="r" b="b"/>
              <a:pathLst>
                <a:path w="1939581" h="330621">
                  <a:moveTo>
                    <a:pt x="27333" y="0"/>
                  </a:moveTo>
                  <a:lnTo>
                    <a:pt x="1912248" y="0"/>
                  </a:lnTo>
                  <a:cubicBezTo>
                    <a:pt x="1919497" y="0"/>
                    <a:pt x="1926449" y="2880"/>
                    <a:pt x="1931575" y="8006"/>
                  </a:cubicBezTo>
                  <a:cubicBezTo>
                    <a:pt x="1936701" y="13132"/>
                    <a:pt x="1939581" y="20084"/>
                    <a:pt x="1939581" y="27333"/>
                  </a:cubicBezTo>
                  <a:lnTo>
                    <a:pt x="1939581" y="303288"/>
                  </a:lnTo>
                  <a:cubicBezTo>
                    <a:pt x="1939581" y="310537"/>
                    <a:pt x="1936701" y="317490"/>
                    <a:pt x="1931575" y="322616"/>
                  </a:cubicBezTo>
                  <a:cubicBezTo>
                    <a:pt x="1926449" y="327741"/>
                    <a:pt x="1919497" y="330621"/>
                    <a:pt x="1912248" y="330621"/>
                  </a:cubicBezTo>
                  <a:lnTo>
                    <a:pt x="27333" y="330621"/>
                  </a:lnTo>
                  <a:cubicBezTo>
                    <a:pt x="12237" y="330621"/>
                    <a:pt x="0" y="318384"/>
                    <a:pt x="0" y="303288"/>
                  </a:cubicBezTo>
                  <a:lnTo>
                    <a:pt x="0" y="27333"/>
                  </a:lnTo>
                  <a:cubicBezTo>
                    <a:pt x="0" y="20084"/>
                    <a:pt x="2880" y="13132"/>
                    <a:pt x="8006" y="8006"/>
                  </a:cubicBezTo>
                  <a:cubicBezTo>
                    <a:pt x="13132" y="2880"/>
                    <a:pt x="20084" y="0"/>
                    <a:pt x="27333" y="0"/>
                  </a:cubicBezTo>
                  <a:close/>
                </a:path>
              </a:pathLst>
            </a:custGeom>
            <a:gradFill rotWithShape="1">
              <a:gsLst>
                <a:gs pos="0">
                  <a:srgbClr val="FFFFFF">
                    <a:alpha val="100000"/>
                  </a:srgbClr>
                </a:gs>
                <a:gs pos="100000">
                  <a:srgbClr val="FFFFFF">
                    <a:alpha val="100000"/>
                  </a:srgbClr>
                </a:gs>
              </a:gsLst>
              <a:path path="circle">
                <a:fillToRect r="100000" b="100000"/>
              </a:path>
              <a:tileRect l="-100000" t="-100000"/>
            </a:gradFill>
            <a:ln w="19050">
              <a:solidFill>
                <a:srgbClr val="084C6E"/>
              </a:solidFill>
            </a:ln>
          </p:spPr>
        </p:sp>
        <p:sp>
          <p:nvSpPr>
            <p:cNvPr id="19" name="TextBox 19"/>
            <p:cNvSpPr txBox="1"/>
            <p:nvPr/>
          </p:nvSpPr>
          <p:spPr>
            <a:xfrm>
              <a:off x="0" y="-28575"/>
              <a:ext cx="812800" cy="8413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20" name="TextBox 20"/>
          <p:cNvSpPr txBox="1"/>
          <p:nvPr/>
        </p:nvSpPr>
        <p:spPr>
          <a:xfrm>
            <a:off x="504843" y="1654543"/>
            <a:ext cx="9602021" cy="647700"/>
          </a:xfrm>
          <a:prstGeom prst="rect">
            <a:avLst/>
          </a:prstGeom>
        </p:spPr>
        <p:txBody>
          <a:bodyPr lIns="0" tIns="0" rIns="0" bIns="0" rtlCol="0" anchor="t">
            <a:spAutoFit/>
          </a:bodyPr>
          <a:lstStyle/>
          <a:p>
            <a:pPr marL="0" lvl="0" indent="0" algn="ctr">
              <a:lnSpc>
                <a:spcPts val="4622"/>
              </a:lnSpc>
              <a:spcBef>
                <a:spcPct val="0"/>
              </a:spcBef>
            </a:pPr>
            <a:r>
              <a:rPr lang="en-US" sz="3851">
                <a:solidFill>
                  <a:srgbClr val="084C6E"/>
                </a:solidFill>
                <a:latin typeface="Codec Pro Bold"/>
              </a:rPr>
              <a:t>PERFORMANCE ANALYSIS</a:t>
            </a:r>
          </a:p>
        </p:txBody>
      </p:sp>
      <p:sp>
        <p:nvSpPr>
          <p:cNvPr id="21" name="TextBox 21"/>
          <p:cNvSpPr txBox="1"/>
          <p:nvPr/>
        </p:nvSpPr>
        <p:spPr>
          <a:xfrm>
            <a:off x="3552438" y="3349748"/>
            <a:ext cx="11866467" cy="4808331"/>
          </a:xfrm>
          <a:prstGeom prst="rect">
            <a:avLst/>
          </a:prstGeom>
        </p:spPr>
        <p:txBody>
          <a:bodyPr lIns="0" tIns="0" rIns="0" bIns="0" rtlCol="0" anchor="t">
            <a:spAutoFit/>
          </a:bodyPr>
          <a:lstStyle/>
          <a:p>
            <a:pPr marL="414235" lvl="1" indent="-207118">
              <a:lnSpc>
                <a:spcPts val="2532"/>
              </a:lnSpc>
              <a:buFont typeface="Arial"/>
              <a:buChar char="•"/>
            </a:pPr>
            <a:r>
              <a:rPr lang="en-US" sz="1918">
                <a:solidFill>
                  <a:srgbClr val="084C6E"/>
                </a:solidFill>
                <a:latin typeface="Open Sauce"/>
              </a:rPr>
              <a:t>The space complexity of the code mainly depends on the storage of data structures and user-related information.</a:t>
            </a:r>
          </a:p>
          <a:p>
            <a:pPr marL="414235" lvl="1" indent="-207118">
              <a:lnSpc>
                <a:spcPts val="2532"/>
              </a:lnSpc>
              <a:buFont typeface="Arial"/>
              <a:buChar char="•"/>
            </a:pPr>
            <a:r>
              <a:rPr lang="en-US" sz="1918">
                <a:solidFill>
                  <a:srgbClr val="084C6E"/>
                </a:solidFill>
                <a:latin typeface="Open Sauce"/>
              </a:rPr>
              <a:t>The course_database dictionary stores course attributes, which requires space proportional to the number of courses.</a:t>
            </a:r>
          </a:p>
          <a:p>
            <a:pPr marL="414235" lvl="1" indent="-207118">
              <a:lnSpc>
                <a:spcPts val="2532"/>
              </a:lnSpc>
              <a:buFont typeface="Arial"/>
              <a:buChar char="•"/>
            </a:pPr>
            <a:r>
              <a:rPr lang="en-US" sz="1918">
                <a:solidFill>
                  <a:srgbClr val="084C6E"/>
                </a:solidFill>
                <a:latin typeface="Open Sauce"/>
              </a:rPr>
              <a:t>The course_graph stores course connections, and its space complexity is proportional to the number of subject-level combinations.</a:t>
            </a:r>
          </a:p>
          <a:p>
            <a:pPr marL="414235" lvl="1" indent="-207118">
              <a:lnSpc>
                <a:spcPts val="2532"/>
              </a:lnSpc>
              <a:buFont typeface="Arial"/>
              <a:buChar char="•"/>
            </a:pPr>
            <a:r>
              <a:rPr lang="en-US" sz="1918">
                <a:solidFill>
                  <a:srgbClr val="084C6E"/>
                </a:solidFill>
                <a:latin typeface="Open Sauce"/>
              </a:rPr>
              <a:t>The course_attributes, course_ratings, and course_reviews hash tables store additional attributes, ratings, and reviews for courses, respectively. Their space complexity depends on the number of courses and reviews.</a:t>
            </a:r>
          </a:p>
          <a:p>
            <a:pPr marL="414235" lvl="1" indent="-207118">
              <a:lnSpc>
                <a:spcPts val="2532"/>
              </a:lnSpc>
              <a:buFont typeface="Arial"/>
              <a:buChar char="•"/>
            </a:pPr>
            <a:r>
              <a:rPr lang="en-US" sz="1918">
                <a:solidFill>
                  <a:srgbClr val="084C6E"/>
                </a:solidFill>
                <a:latin typeface="Open Sauce"/>
              </a:rPr>
              <a:t>The users dictionary stores user accounts, and its space complexity depends on the number of registered users.</a:t>
            </a:r>
          </a:p>
          <a:p>
            <a:pPr marL="414235" lvl="1" indent="-207118">
              <a:lnSpc>
                <a:spcPts val="2532"/>
              </a:lnSpc>
              <a:buFont typeface="Arial"/>
              <a:buChar char="•"/>
            </a:pPr>
            <a:r>
              <a:rPr lang="en-US" sz="1918">
                <a:solidFill>
                  <a:srgbClr val="084C6E"/>
                </a:solidFill>
                <a:latin typeface="Open Sauce"/>
              </a:rPr>
              <a:t>The enrollment_lists dictionary stores enrollment lists for each user, and its space complexity depends on the number of users and enrolled courses.</a:t>
            </a:r>
          </a:p>
          <a:p>
            <a:pPr>
              <a:lnSpc>
                <a:spcPts val="2532"/>
              </a:lnSpc>
            </a:pPr>
            <a:r>
              <a:rPr lang="en-US" sz="1918">
                <a:solidFill>
                  <a:srgbClr val="084C6E"/>
                </a:solidFill>
                <a:latin typeface="Open Sauce"/>
              </a:rPr>
              <a:t>Therefore, the overall space complexity of the code can be approximated as O(N + M), where N is the number of courses and M is the number of reviews or enrolled courses.</a:t>
            </a:r>
          </a:p>
        </p:txBody>
      </p:sp>
      <p:sp>
        <p:nvSpPr>
          <p:cNvPr id="22" name="TextBox 22"/>
          <p:cNvSpPr txBox="1"/>
          <p:nvPr/>
        </p:nvSpPr>
        <p:spPr>
          <a:xfrm>
            <a:off x="2136873" y="2816348"/>
            <a:ext cx="4477648" cy="552450"/>
          </a:xfrm>
          <a:prstGeom prst="rect">
            <a:avLst/>
          </a:prstGeom>
        </p:spPr>
        <p:txBody>
          <a:bodyPr lIns="0" tIns="0" rIns="0" bIns="0" rtlCol="0" anchor="t">
            <a:spAutoFit/>
          </a:bodyPr>
          <a:lstStyle/>
          <a:p>
            <a:pPr marL="0" lvl="0" indent="0">
              <a:lnSpc>
                <a:spcPts val="3902"/>
              </a:lnSpc>
              <a:spcBef>
                <a:spcPct val="0"/>
              </a:spcBef>
            </a:pPr>
            <a:r>
              <a:rPr lang="en-US" sz="3251">
                <a:solidFill>
                  <a:srgbClr val="084C6E"/>
                </a:solidFill>
                <a:latin typeface="Codec Pro Bold"/>
              </a:rPr>
              <a:t>SPACE COMPLEXITY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7CF">
                <a:alpha val="100000"/>
              </a:srgbClr>
            </a:gs>
            <a:gs pos="50000">
              <a:srgbClr val="FFFFFF">
                <a:alpha val="100000"/>
              </a:srgbClr>
            </a:gs>
            <a:gs pos="100000">
              <a:srgbClr val="84BFDD">
                <a:alpha val="100000"/>
              </a:srgbClr>
            </a:gs>
          </a:gsLst>
          <a:lin ang="2100000"/>
        </a:gradFill>
        <a:effectLst/>
      </p:bgPr>
    </p:bg>
    <p:spTree>
      <p:nvGrpSpPr>
        <p:cNvPr id="1" name=""/>
        <p:cNvGrpSpPr/>
        <p:nvPr/>
      </p:nvGrpSpPr>
      <p:grpSpPr>
        <a:xfrm>
          <a:off x="0" y="0"/>
          <a:ext cx="0" cy="0"/>
          <a:chOff x="0" y="0"/>
          <a:chExt cx="0" cy="0"/>
        </a:xfrm>
      </p:grpSpPr>
      <p:sp>
        <p:nvSpPr>
          <p:cNvPr id="2" name="TextBox 2"/>
          <p:cNvSpPr txBox="1"/>
          <p:nvPr/>
        </p:nvSpPr>
        <p:spPr>
          <a:xfrm>
            <a:off x="4283697" y="1784213"/>
            <a:ext cx="9720605" cy="590550"/>
          </a:xfrm>
          <a:prstGeom prst="rect">
            <a:avLst/>
          </a:prstGeom>
        </p:spPr>
        <p:txBody>
          <a:bodyPr lIns="0" tIns="0" rIns="0" bIns="0" rtlCol="0" anchor="t">
            <a:spAutoFit/>
          </a:bodyPr>
          <a:lstStyle/>
          <a:p>
            <a:pPr marL="0" lvl="0" indent="0" algn="ctr">
              <a:lnSpc>
                <a:spcPts val="4262"/>
              </a:lnSpc>
              <a:spcBef>
                <a:spcPct val="0"/>
              </a:spcBef>
            </a:pPr>
            <a:r>
              <a:rPr lang="en-US" sz="3551">
                <a:solidFill>
                  <a:srgbClr val="084C6E"/>
                </a:solidFill>
                <a:latin typeface="Codec Pro Bold"/>
              </a:rPr>
              <a:t>EXPERIMENTAL EVALUATION</a:t>
            </a:r>
          </a:p>
        </p:txBody>
      </p:sp>
      <p:sp>
        <p:nvSpPr>
          <p:cNvPr id="3" name="Freeform 3"/>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2610929" y="1612097"/>
            <a:ext cx="13736073" cy="7062805"/>
            <a:chOff x="0" y="0"/>
            <a:chExt cx="18314764" cy="9417074"/>
          </a:xfrm>
        </p:grpSpPr>
        <p:grpSp>
          <p:nvGrpSpPr>
            <p:cNvPr id="6" name="Group 6"/>
            <p:cNvGrpSpPr/>
            <p:nvPr/>
          </p:nvGrpSpPr>
          <p:grpSpPr>
            <a:xfrm>
              <a:off x="0" y="0"/>
              <a:ext cx="18314764" cy="9417074"/>
              <a:chOff x="0" y="0"/>
              <a:chExt cx="3617731" cy="1860163"/>
            </a:xfrm>
          </p:grpSpPr>
          <p:sp>
            <p:nvSpPr>
              <p:cNvPr id="7" name="Freeform 7"/>
              <p:cNvSpPr/>
              <p:nvPr/>
            </p:nvSpPr>
            <p:spPr>
              <a:xfrm>
                <a:off x="0" y="0"/>
                <a:ext cx="3617731" cy="1860163"/>
              </a:xfrm>
              <a:custGeom>
                <a:avLst/>
                <a:gdLst/>
                <a:ahLst/>
                <a:cxnLst/>
                <a:rect l="l" t="t" r="r" b="b"/>
                <a:pathLst>
                  <a:path w="3617731" h="1860163">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a:solidFill>
                  <a:srgbClr val="084C6E"/>
                </a:solidFill>
              </a:ln>
            </p:spPr>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17320765" y="299017"/>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16692456" y="299017"/>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5" name="Group 15"/>
            <p:cNvGrpSpPr/>
            <p:nvPr/>
          </p:nvGrpSpPr>
          <p:grpSpPr>
            <a:xfrm>
              <a:off x="16059009" y="299017"/>
              <a:ext cx="392148" cy="392148"/>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sp>
          <p:nvSpPr>
            <p:cNvPr id="18" name="AutoShape 18"/>
            <p:cNvSpPr/>
            <p:nvPr/>
          </p:nvSpPr>
          <p:spPr>
            <a:xfrm>
              <a:off x="325783" y="928619"/>
              <a:ext cx="17529201" cy="0"/>
            </a:xfrm>
            <a:prstGeom prst="line">
              <a:avLst/>
            </a:prstGeom>
            <a:ln w="25400" cap="flat">
              <a:solidFill>
                <a:srgbClr val="084C6E"/>
              </a:solidFill>
              <a:prstDash val="solid"/>
              <a:headEnd type="none" w="sm" len="sm"/>
              <a:tailEnd type="none" w="sm" len="sm"/>
            </a:ln>
          </p:spPr>
        </p:sp>
      </p:grpSp>
      <p:sp>
        <p:nvSpPr>
          <p:cNvPr id="19" name="TextBox 19"/>
          <p:cNvSpPr txBox="1"/>
          <p:nvPr/>
        </p:nvSpPr>
        <p:spPr>
          <a:xfrm>
            <a:off x="3355445" y="2622507"/>
            <a:ext cx="12247042" cy="5001193"/>
          </a:xfrm>
          <a:prstGeom prst="rect">
            <a:avLst/>
          </a:prstGeom>
        </p:spPr>
        <p:txBody>
          <a:bodyPr lIns="0" tIns="0" rIns="0" bIns="0" rtlCol="0" anchor="t">
            <a:spAutoFit/>
          </a:bodyPr>
          <a:lstStyle/>
          <a:p>
            <a:pPr>
              <a:lnSpc>
                <a:spcPts val="3631"/>
              </a:lnSpc>
            </a:pPr>
            <a:endParaRPr/>
          </a:p>
          <a:p>
            <a:pPr marL="519224" lvl="1" indent="-259612">
              <a:lnSpc>
                <a:spcPts val="3631"/>
              </a:lnSpc>
              <a:buFont typeface="Arial"/>
              <a:buChar char="•"/>
            </a:pPr>
            <a:r>
              <a:rPr lang="en-US" sz="2404">
                <a:solidFill>
                  <a:srgbClr val="084C6E"/>
                </a:solidFill>
                <a:latin typeface="Open Sauce"/>
              </a:rPr>
              <a:t>Experimental Setup: Implement the hybrid data structure and individual data structures separately.</a:t>
            </a:r>
          </a:p>
          <a:p>
            <a:pPr marL="519224" lvl="1" indent="-259612">
              <a:lnSpc>
                <a:spcPts val="3631"/>
              </a:lnSpc>
              <a:buFont typeface="Arial"/>
              <a:buChar char="•"/>
            </a:pPr>
            <a:r>
              <a:rPr lang="en-US" sz="2404">
                <a:solidFill>
                  <a:srgbClr val="084C6E"/>
                </a:solidFill>
                <a:latin typeface="Open Sauce"/>
              </a:rPr>
              <a:t>Evaluation Metrics: Measure execution time and memory utilization.</a:t>
            </a:r>
          </a:p>
          <a:p>
            <a:pPr marL="519224" lvl="1" indent="-259612">
              <a:lnSpc>
                <a:spcPts val="3631"/>
              </a:lnSpc>
              <a:buFont typeface="Arial"/>
              <a:buChar char="•"/>
            </a:pPr>
            <a:r>
              <a:rPr lang="en-US" sz="2404">
                <a:solidFill>
                  <a:srgbClr val="084C6E"/>
                </a:solidFill>
                <a:latin typeface="Open Sauce"/>
              </a:rPr>
              <a:t>Experimental Methodology: Generate randomized test cases, repeat experiments, control environment.</a:t>
            </a:r>
          </a:p>
          <a:p>
            <a:pPr marL="519224" lvl="1" indent="-259612">
              <a:lnSpc>
                <a:spcPts val="3631"/>
              </a:lnSpc>
              <a:buFont typeface="Arial"/>
              <a:buChar char="•"/>
            </a:pPr>
            <a:r>
              <a:rPr lang="en-US" sz="2404">
                <a:solidFill>
                  <a:srgbClr val="084C6E"/>
                </a:solidFill>
                <a:latin typeface="Open Sauce"/>
              </a:rPr>
              <a:t>Data Collection and Analysis: Collect measurements, compare performance.</a:t>
            </a:r>
          </a:p>
          <a:p>
            <a:pPr marL="519224" lvl="1" indent="-259612">
              <a:lnSpc>
                <a:spcPts val="3631"/>
              </a:lnSpc>
              <a:buFont typeface="Arial"/>
              <a:buChar char="•"/>
            </a:pPr>
            <a:r>
              <a:rPr lang="en-US" sz="2404">
                <a:solidFill>
                  <a:srgbClr val="084C6E"/>
                </a:solidFill>
                <a:latin typeface="Open Sauce"/>
              </a:rPr>
              <a:t>Results Presentation: Use tables, graphs, and visualizations.</a:t>
            </a:r>
          </a:p>
          <a:p>
            <a:pPr marL="519224" lvl="1" indent="-259612">
              <a:lnSpc>
                <a:spcPts val="3631"/>
              </a:lnSpc>
              <a:buFont typeface="Arial"/>
              <a:buChar char="•"/>
            </a:pPr>
            <a:r>
              <a:rPr lang="en-US" sz="2404">
                <a:solidFill>
                  <a:srgbClr val="084C6E"/>
                </a:solidFill>
                <a:latin typeface="Open Sauce"/>
              </a:rPr>
              <a:t>Discussion and Interpretation: Explain findings, discuss implications.</a:t>
            </a:r>
          </a:p>
          <a:p>
            <a:pPr marL="519224" lvl="1" indent="-259612">
              <a:lnSpc>
                <a:spcPts val="3631"/>
              </a:lnSpc>
              <a:buFont typeface="Arial"/>
              <a:buChar char="•"/>
            </a:pPr>
            <a:r>
              <a:rPr lang="en-US" sz="2404">
                <a:solidFill>
                  <a:srgbClr val="084C6E"/>
                </a:solidFill>
                <a:latin typeface="Open Sauce"/>
              </a:rPr>
              <a:t>Recommendations: Propose improvements or optimizations based on results.</a:t>
            </a:r>
          </a:p>
          <a:p>
            <a:pPr>
              <a:lnSpc>
                <a:spcPts val="3631"/>
              </a:lnSpc>
            </a:pPr>
            <a:endParaRPr lang="en-US" sz="2404">
              <a:solidFill>
                <a:srgbClr val="084C6E"/>
              </a:solidFill>
              <a:latin typeface="Open Sau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2261513" y="1345966"/>
            <a:ext cx="13947683" cy="7683378"/>
            <a:chOff x="0" y="0"/>
            <a:chExt cx="3673464" cy="2023606"/>
          </a:xfrm>
        </p:grpSpPr>
        <p:sp>
          <p:nvSpPr>
            <p:cNvPr id="3" name="Freeform 3"/>
            <p:cNvSpPr/>
            <p:nvPr/>
          </p:nvSpPr>
          <p:spPr>
            <a:xfrm>
              <a:off x="0" y="0"/>
              <a:ext cx="3673464" cy="2023606"/>
            </a:xfrm>
            <a:custGeom>
              <a:avLst/>
              <a:gdLst/>
              <a:ahLst/>
              <a:cxnLst/>
              <a:rect l="l" t="t" r="r" b="b"/>
              <a:pathLst>
                <a:path w="3673464" h="2023606">
                  <a:moveTo>
                    <a:pt x="18317" y="0"/>
                  </a:moveTo>
                  <a:lnTo>
                    <a:pt x="3655147" y="0"/>
                  </a:lnTo>
                  <a:cubicBezTo>
                    <a:pt x="3660005" y="0"/>
                    <a:pt x="3664664" y="1930"/>
                    <a:pt x="3668099" y="5365"/>
                  </a:cubicBezTo>
                  <a:cubicBezTo>
                    <a:pt x="3671534" y="8800"/>
                    <a:pt x="3673464" y="13459"/>
                    <a:pt x="3673464" y="18317"/>
                  </a:cubicBezTo>
                  <a:lnTo>
                    <a:pt x="3673464" y="2005288"/>
                  </a:lnTo>
                  <a:cubicBezTo>
                    <a:pt x="3673464" y="2015405"/>
                    <a:pt x="3665263" y="2023606"/>
                    <a:pt x="3655147" y="2023606"/>
                  </a:cubicBezTo>
                  <a:lnTo>
                    <a:pt x="18317" y="2023606"/>
                  </a:lnTo>
                  <a:cubicBezTo>
                    <a:pt x="13459" y="2023606"/>
                    <a:pt x="8800" y="2021676"/>
                    <a:pt x="5365" y="2018241"/>
                  </a:cubicBezTo>
                  <a:cubicBezTo>
                    <a:pt x="1930" y="2014806"/>
                    <a:pt x="0" y="2010146"/>
                    <a:pt x="0" y="2005288"/>
                  </a:cubicBezTo>
                  <a:lnTo>
                    <a:pt x="0" y="18317"/>
                  </a:lnTo>
                  <a:cubicBezTo>
                    <a:pt x="0" y="13459"/>
                    <a:pt x="1930" y="8800"/>
                    <a:pt x="5365" y="5365"/>
                  </a:cubicBezTo>
                  <a:cubicBezTo>
                    <a:pt x="8800" y="1930"/>
                    <a:pt x="13459" y="0"/>
                    <a:pt x="18317"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5261661" y="1762256"/>
            <a:ext cx="7764679" cy="647700"/>
          </a:xfrm>
          <a:prstGeom prst="rect">
            <a:avLst/>
          </a:prstGeom>
        </p:spPr>
        <p:txBody>
          <a:bodyPr lIns="0" tIns="0" rIns="0" bIns="0" rtlCol="0" anchor="t">
            <a:spAutoFit/>
          </a:bodyPr>
          <a:lstStyle/>
          <a:p>
            <a:pPr marL="0" lvl="0" indent="0" algn="ctr">
              <a:lnSpc>
                <a:spcPts val="4603"/>
              </a:lnSpc>
              <a:spcBef>
                <a:spcPct val="0"/>
              </a:spcBef>
            </a:pPr>
            <a:r>
              <a:rPr lang="en-US" sz="3836">
                <a:solidFill>
                  <a:srgbClr val="084C6E"/>
                </a:solidFill>
                <a:latin typeface="Codec Pro Bold"/>
              </a:rPr>
              <a:t>DISCUSSION</a:t>
            </a:r>
          </a:p>
        </p:txBody>
      </p:sp>
      <p:grpSp>
        <p:nvGrpSpPr>
          <p:cNvPr id="8" name="Group 8"/>
          <p:cNvGrpSpPr/>
          <p:nvPr/>
        </p:nvGrpSpPr>
        <p:grpSpPr>
          <a:xfrm>
            <a:off x="14420008" y="1681876"/>
            <a:ext cx="1240428" cy="294111"/>
            <a:chOff x="0" y="0"/>
            <a:chExt cx="1653904" cy="392148"/>
          </a:xfrm>
        </p:grpSpPr>
        <p:grpSp>
          <p:nvGrpSpPr>
            <p:cNvPr id="9" name="Group 9"/>
            <p:cNvGrpSpPr/>
            <p:nvPr/>
          </p:nvGrpSpPr>
          <p:grpSpPr>
            <a:xfrm>
              <a:off x="1261756"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633448"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5" name="Group 15"/>
            <p:cNvGrpSpPr/>
            <p:nvPr/>
          </p:nvGrpSpPr>
          <p:grpSpPr>
            <a:xfrm>
              <a:off x="0" y="0"/>
              <a:ext cx="392148" cy="392148"/>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8" name="TextBox 18"/>
          <p:cNvSpPr txBox="1"/>
          <p:nvPr/>
        </p:nvSpPr>
        <p:spPr>
          <a:xfrm>
            <a:off x="3582894" y="2804676"/>
            <a:ext cx="11304920" cy="5937885"/>
          </a:xfrm>
          <a:prstGeom prst="rect">
            <a:avLst/>
          </a:prstGeom>
        </p:spPr>
        <p:txBody>
          <a:bodyPr lIns="0" tIns="0" rIns="0" bIns="0" rtlCol="0" anchor="t">
            <a:spAutoFit/>
          </a:bodyPr>
          <a:lstStyle/>
          <a:p>
            <a:pPr>
              <a:lnSpc>
                <a:spcPts val="2940"/>
              </a:lnSpc>
            </a:pPr>
            <a:r>
              <a:rPr lang="en-US" sz="2100">
                <a:solidFill>
                  <a:srgbClr val="084C6E"/>
                </a:solidFill>
                <a:latin typeface="Open Sauce"/>
              </a:rPr>
              <a:t>The implemented hybrid data structure is a combination of three different data structures: graph, hash table, and queue. It is used to manage course information, user accounts, ratings, reviews, and enrollment lists for an online education platform. The graph is used to represent course connections based on subject and level, the hash table is used to store course attributes, ratings, and reviews, and the queue is used to manage course enrollment. </a:t>
            </a:r>
          </a:p>
          <a:p>
            <a:pPr>
              <a:lnSpc>
                <a:spcPts val="2940"/>
              </a:lnSpc>
            </a:pPr>
            <a:endParaRPr lang="en-US" sz="2100">
              <a:solidFill>
                <a:srgbClr val="084C6E"/>
              </a:solidFill>
              <a:latin typeface="Open Sauce"/>
            </a:endParaRPr>
          </a:p>
          <a:p>
            <a:pPr>
              <a:lnSpc>
                <a:spcPts val="2940"/>
              </a:lnSpc>
            </a:pPr>
            <a:r>
              <a:rPr lang="en-US" sz="2100">
                <a:solidFill>
                  <a:srgbClr val="084C6E"/>
                </a:solidFill>
                <a:latin typeface="Open Sauce"/>
              </a:rPr>
              <a:t>In real-world scenarios, the implemented hybrid data structure can be effective for managing and organizing large amounts of data related to educational courses, accounts, and user activities. This can benefit online education platforms that need to handle a high volume of course enrollments, ratings, and reviews. The personalized course recommendation feature can also provide an enhanced learning experience for users, making it more likely for them to stay engaged with the platform and continue their education. </a:t>
            </a:r>
          </a:p>
          <a:p>
            <a:pPr>
              <a:lnSpc>
                <a:spcPts val="2940"/>
              </a:lnSpc>
            </a:pPr>
            <a:endParaRPr lang="en-US" sz="2100">
              <a:solidFill>
                <a:srgbClr val="084C6E"/>
              </a:solidFill>
              <a:latin typeface="Open Sauce"/>
            </a:endParaRPr>
          </a:p>
          <a:p>
            <a:pPr>
              <a:lnSpc>
                <a:spcPts val="2940"/>
              </a:lnSpc>
              <a:spcBef>
                <a:spcPct val="0"/>
              </a:spcBef>
            </a:pPr>
            <a:endParaRPr lang="en-US" sz="2100">
              <a:solidFill>
                <a:srgbClr val="084C6E"/>
              </a:solidFill>
              <a:latin typeface="Open Sau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2261513" y="1345966"/>
            <a:ext cx="13947683" cy="7683378"/>
            <a:chOff x="0" y="0"/>
            <a:chExt cx="3673464" cy="2023606"/>
          </a:xfrm>
        </p:grpSpPr>
        <p:sp>
          <p:nvSpPr>
            <p:cNvPr id="3" name="Freeform 3"/>
            <p:cNvSpPr/>
            <p:nvPr/>
          </p:nvSpPr>
          <p:spPr>
            <a:xfrm>
              <a:off x="0" y="0"/>
              <a:ext cx="3673464" cy="2023606"/>
            </a:xfrm>
            <a:custGeom>
              <a:avLst/>
              <a:gdLst/>
              <a:ahLst/>
              <a:cxnLst/>
              <a:rect l="l" t="t" r="r" b="b"/>
              <a:pathLst>
                <a:path w="3673464" h="2023606">
                  <a:moveTo>
                    <a:pt x="18317" y="0"/>
                  </a:moveTo>
                  <a:lnTo>
                    <a:pt x="3655147" y="0"/>
                  </a:lnTo>
                  <a:cubicBezTo>
                    <a:pt x="3660005" y="0"/>
                    <a:pt x="3664664" y="1930"/>
                    <a:pt x="3668099" y="5365"/>
                  </a:cubicBezTo>
                  <a:cubicBezTo>
                    <a:pt x="3671534" y="8800"/>
                    <a:pt x="3673464" y="13459"/>
                    <a:pt x="3673464" y="18317"/>
                  </a:cubicBezTo>
                  <a:lnTo>
                    <a:pt x="3673464" y="2005288"/>
                  </a:lnTo>
                  <a:cubicBezTo>
                    <a:pt x="3673464" y="2015405"/>
                    <a:pt x="3665263" y="2023606"/>
                    <a:pt x="3655147" y="2023606"/>
                  </a:cubicBezTo>
                  <a:lnTo>
                    <a:pt x="18317" y="2023606"/>
                  </a:lnTo>
                  <a:cubicBezTo>
                    <a:pt x="13459" y="2023606"/>
                    <a:pt x="8800" y="2021676"/>
                    <a:pt x="5365" y="2018241"/>
                  </a:cubicBezTo>
                  <a:cubicBezTo>
                    <a:pt x="1930" y="2014806"/>
                    <a:pt x="0" y="2010146"/>
                    <a:pt x="0" y="2005288"/>
                  </a:cubicBezTo>
                  <a:lnTo>
                    <a:pt x="0" y="18317"/>
                  </a:lnTo>
                  <a:cubicBezTo>
                    <a:pt x="0" y="13459"/>
                    <a:pt x="1930" y="8800"/>
                    <a:pt x="5365" y="5365"/>
                  </a:cubicBezTo>
                  <a:cubicBezTo>
                    <a:pt x="8800" y="1930"/>
                    <a:pt x="13459" y="0"/>
                    <a:pt x="18317"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5353015" y="1762256"/>
            <a:ext cx="7764679" cy="647700"/>
          </a:xfrm>
          <a:prstGeom prst="rect">
            <a:avLst/>
          </a:prstGeom>
        </p:spPr>
        <p:txBody>
          <a:bodyPr lIns="0" tIns="0" rIns="0" bIns="0" rtlCol="0" anchor="t">
            <a:spAutoFit/>
          </a:bodyPr>
          <a:lstStyle/>
          <a:p>
            <a:pPr marL="0" lvl="0" indent="0" algn="ctr">
              <a:lnSpc>
                <a:spcPts val="4603"/>
              </a:lnSpc>
              <a:spcBef>
                <a:spcPct val="0"/>
              </a:spcBef>
            </a:pPr>
            <a:r>
              <a:rPr lang="en-US" sz="3836">
                <a:solidFill>
                  <a:srgbClr val="084C6E"/>
                </a:solidFill>
                <a:latin typeface="Codec Pro Bold"/>
              </a:rPr>
              <a:t>DISCUSSION</a:t>
            </a:r>
          </a:p>
        </p:txBody>
      </p:sp>
      <p:grpSp>
        <p:nvGrpSpPr>
          <p:cNvPr id="8" name="Group 8"/>
          <p:cNvGrpSpPr/>
          <p:nvPr/>
        </p:nvGrpSpPr>
        <p:grpSpPr>
          <a:xfrm>
            <a:off x="14420008" y="1681876"/>
            <a:ext cx="1240428" cy="294111"/>
            <a:chOff x="0" y="0"/>
            <a:chExt cx="1653904" cy="392148"/>
          </a:xfrm>
        </p:grpSpPr>
        <p:grpSp>
          <p:nvGrpSpPr>
            <p:cNvPr id="9" name="Group 9"/>
            <p:cNvGrpSpPr/>
            <p:nvPr/>
          </p:nvGrpSpPr>
          <p:grpSpPr>
            <a:xfrm>
              <a:off x="1261756"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633448"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5" name="Group 15"/>
            <p:cNvGrpSpPr/>
            <p:nvPr/>
          </p:nvGrpSpPr>
          <p:grpSpPr>
            <a:xfrm>
              <a:off x="0" y="0"/>
              <a:ext cx="392148" cy="392148"/>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8" name="TextBox 18"/>
          <p:cNvSpPr txBox="1"/>
          <p:nvPr/>
        </p:nvSpPr>
        <p:spPr>
          <a:xfrm>
            <a:off x="3975178" y="2572860"/>
            <a:ext cx="10750792" cy="5835777"/>
          </a:xfrm>
          <a:prstGeom prst="rect">
            <a:avLst/>
          </a:prstGeom>
        </p:spPr>
        <p:txBody>
          <a:bodyPr lIns="0" tIns="0" rIns="0" bIns="0" rtlCol="0" anchor="t">
            <a:spAutoFit/>
          </a:bodyPr>
          <a:lstStyle/>
          <a:p>
            <a:pPr>
              <a:lnSpc>
                <a:spcPts val="3354"/>
              </a:lnSpc>
            </a:pPr>
            <a:r>
              <a:rPr lang="en-US" sz="2150">
                <a:solidFill>
                  <a:srgbClr val="084C6E"/>
                </a:solidFill>
                <a:latin typeface="Open Sauce"/>
              </a:rPr>
              <a:t>The </a:t>
            </a:r>
            <a:r>
              <a:rPr lang="en-US" sz="2150">
                <a:solidFill>
                  <a:srgbClr val="084C6E"/>
                </a:solidFill>
                <a:latin typeface="Open Sauce Bold"/>
              </a:rPr>
              <a:t>limitations </a:t>
            </a:r>
            <a:r>
              <a:rPr lang="en-US" sz="2150">
                <a:solidFill>
                  <a:srgbClr val="084C6E"/>
                </a:solidFill>
                <a:latin typeface="Open Sauce"/>
              </a:rPr>
              <a:t>for our project will be</a:t>
            </a:r>
          </a:p>
          <a:p>
            <a:pPr marL="464187" lvl="1" indent="-232094">
              <a:lnSpc>
                <a:spcPts val="3354"/>
              </a:lnSpc>
              <a:buFont typeface="Arial"/>
              <a:buChar char="•"/>
            </a:pPr>
            <a:r>
              <a:rPr lang="en-US" sz="2150">
                <a:solidFill>
                  <a:srgbClr val="084C6E"/>
                </a:solidFill>
                <a:latin typeface="Open Sauce"/>
              </a:rPr>
              <a:t>only a limited courses can be accessed and chosen</a:t>
            </a:r>
          </a:p>
          <a:p>
            <a:pPr marL="464187" lvl="1" indent="-232094">
              <a:lnSpc>
                <a:spcPts val="3354"/>
              </a:lnSpc>
              <a:buFont typeface="Arial"/>
              <a:buChar char="•"/>
            </a:pPr>
            <a:r>
              <a:rPr lang="en-US" sz="2150">
                <a:solidFill>
                  <a:srgbClr val="084C6E"/>
                </a:solidFill>
                <a:latin typeface="Open Sauce"/>
              </a:rPr>
              <a:t>the course database cannot be edited </a:t>
            </a:r>
          </a:p>
          <a:p>
            <a:pPr marL="464187" lvl="1" indent="-232094">
              <a:lnSpc>
                <a:spcPts val="3354"/>
              </a:lnSpc>
              <a:buFont typeface="Arial"/>
              <a:buChar char="•"/>
            </a:pPr>
            <a:r>
              <a:rPr lang="en-US" sz="2150">
                <a:solidFill>
                  <a:srgbClr val="084C6E"/>
                </a:solidFill>
                <a:latin typeface="Open Sauce"/>
              </a:rPr>
              <a:t>in the case of selection only the given options can be chosen</a:t>
            </a:r>
          </a:p>
          <a:p>
            <a:pPr>
              <a:lnSpc>
                <a:spcPts val="3354"/>
              </a:lnSpc>
            </a:pPr>
            <a:endParaRPr lang="en-US" sz="2150">
              <a:solidFill>
                <a:srgbClr val="084C6E"/>
              </a:solidFill>
              <a:latin typeface="Open Sauce"/>
            </a:endParaRPr>
          </a:p>
          <a:p>
            <a:pPr>
              <a:lnSpc>
                <a:spcPts val="3354"/>
              </a:lnSpc>
            </a:pPr>
            <a:r>
              <a:rPr lang="en-US" sz="2150">
                <a:solidFill>
                  <a:srgbClr val="084C6E"/>
                </a:solidFill>
                <a:latin typeface="Open Sauce"/>
              </a:rPr>
              <a:t>Additionally, the current implementation may not be optimized for efficient processing speed, which could impact the user experience. Future improvements could include optimizing the code for faster performance and incorporating machine learning algorithms for more accurate course recommendations. </a:t>
            </a:r>
          </a:p>
          <a:p>
            <a:pPr>
              <a:lnSpc>
                <a:spcPts val="3354"/>
              </a:lnSpc>
            </a:pPr>
            <a:endParaRPr lang="en-US" sz="2150">
              <a:solidFill>
                <a:srgbClr val="084C6E"/>
              </a:solidFill>
              <a:latin typeface="Open Sauce"/>
            </a:endParaRPr>
          </a:p>
          <a:p>
            <a:pPr>
              <a:lnSpc>
                <a:spcPts val="3354"/>
              </a:lnSpc>
            </a:pPr>
            <a:r>
              <a:rPr lang="en-US" sz="2150">
                <a:solidFill>
                  <a:srgbClr val="084C6E"/>
                </a:solidFill>
                <a:latin typeface="Open Sauce"/>
              </a:rPr>
              <a:t>Overall, the implemented hybrid data structure has potential practical applications in real-world scenarios but may require additional improvements to address scalability and processing speed concerns.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301960" y="1345966"/>
            <a:ext cx="13049933" cy="8229600"/>
            <a:chOff x="0" y="0"/>
            <a:chExt cx="2074091" cy="1307971"/>
          </a:xfrm>
        </p:grpSpPr>
        <p:sp>
          <p:nvSpPr>
            <p:cNvPr id="4" name="Freeform 4"/>
            <p:cNvSpPr/>
            <p:nvPr/>
          </p:nvSpPr>
          <p:spPr>
            <a:xfrm>
              <a:off x="0" y="0"/>
              <a:ext cx="2074091" cy="1307972"/>
            </a:xfrm>
            <a:custGeom>
              <a:avLst/>
              <a:gdLst/>
              <a:ahLst/>
              <a:cxnLst/>
              <a:rect l="l" t="t" r="r" b="b"/>
              <a:pathLst>
                <a:path w="2074091" h="1307972">
                  <a:moveTo>
                    <a:pt x="22544" y="0"/>
                  </a:moveTo>
                  <a:lnTo>
                    <a:pt x="2051547" y="0"/>
                  </a:lnTo>
                  <a:cubicBezTo>
                    <a:pt x="2063998" y="0"/>
                    <a:pt x="2074091" y="10093"/>
                    <a:pt x="2074091" y="22544"/>
                  </a:cubicBezTo>
                  <a:lnTo>
                    <a:pt x="2074091" y="1285428"/>
                  </a:lnTo>
                  <a:cubicBezTo>
                    <a:pt x="2074091" y="1297878"/>
                    <a:pt x="2063998" y="1307972"/>
                    <a:pt x="2051547" y="1307972"/>
                  </a:cubicBezTo>
                  <a:lnTo>
                    <a:pt x="22544" y="1307972"/>
                  </a:lnTo>
                  <a:cubicBezTo>
                    <a:pt x="16565" y="1307972"/>
                    <a:pt x="10831" y="1305596"/>
                    <a:pt x="6603" y="1301369"/>
                  </a:cubicBezTo>
                  <a:cubicBezTo>
                    <a:pt x="2375" y="1297141"/>
                    <a:pt x="0" y="1291407"/>
                    <a:pt x="0" y="1285428"/>
                  </a:cubicBezTo>
                  <a:lnTo>
                    <a:pt x="0" y="22544"/>
                  </a:lnTo>
                  <a:cubicBezTo>
                    <a:pt x="0" y="16565"/>
                    <a:pt x="2375" y="10831"/>
                    <a:pt x="6603" y="6603"/>
                  </a:cubicBezTo>
                  <a:cubicBezTo>
                    <a:pt x="10831" y="2375"/>
                    <a:pt x="16565" y="0"/>
                    <a:pt x="22544" y="0"/>
                  </a:cubicBezTo>
                  <a:close/>
                </a:path>
              </a:pathLst>
            </a:custGeom>
            <a:gradFill rotWithShape="1">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r="100000" b="100000"/>
              </a:path>
              <a:tileRect l="-100000" t="-100000"/>
            </a:gradFill>
            <a:ln w="28575">
              <a:solidFill>
                <a:srgbClr val="084C6E"/>
              </a:solidFill>
            </a:ln>
          </p:spPr>
        </p:sp>
        <p:sp>
          <p:nvSpPr>
            <p:cNvPr id="5" name="TextBox 5"/>
            <p:cNvSpPr txBox="1"/>
            <p:nvPr/>
          </p:nvSpPr>
          <p:spPr>
            <a:xfrm>
              <a:off x="0" y="-304800"/>
              <a:ext cx="812800" cy="1117600"/>
            </a:xfrm>
            <a:prstGeom prst="rect">
              <a:avLst/>
            </a:prstGeom>
          </p:spPr>
          <p:txBody>
            <a:bodyPr lIns="84182" tIns="84182" rIns="84182" bIns="84182" rtlCol="0" anchor="ctr"/>
            <a:lstStyle/>
            <a:p>
              <a:pPr marL="0" lvl="0" indent="0" algn="ctr">
                <a:lnSpc>
                  <a:spcPts val="8751"/>
                </a:lnSpc>
              </a:pPr>
              <a:endParaRPr/>
            </a:p>
          </p:txBody>
        </p:sp>
      </p:grpSp>
      <p:sp>
        <p:nvSpPr>
          <p:cNvPr id="6" name="TextBox 6"/>
          <p:cNvSpPr txBox="1"/>
          <p:nvPr/>
        </p:nvSpPr>
        <p:spPr>
          <a:xfrm>
            <a:off x="4599179" y="1633639"/>
            <a:ext cx="8388211" cy="994942"/>
          </a:xfrm>
          <a:prstGeom prst="rect">
            <a:avLst/>
          </a:prstGeom>
        </p:spPr>
        <p:txBody>
          <a:bodyPr lIns="0" tIns="0" rIns="0" bIns="0" rtlCol="0" anchor="t">
            <a:spAutoFit/>
          </a:bodyPr>
          <a:lstStyle/>
          <a:p>
            <a:pPr marL="0" lvl="0" indent="0" algn="ctr">
              <a:lnSpc>
                <a:spcPts val="7144"/>
              </a:lnSpc>
              <a:spcBef>
                <a:spcPct val="0"/>
              </a:spcBef>
            </a:pPr>
            <a:r>
              <a:rPr lang="en-US" sz="5954">
                <a:solidFill>
                  <a:srgbClr val="084C6E"/>
                </a:solidFill>
                <a:latin typeface="Codec Pro Bold"/>
              </a:rPr>
              <a:t>Conclusion</a:t>
            </a:r>
          </a:p>
        </p:txBody>
      </p:sp>
      <p:sp>
        <p:nvSpPr>
          <p:cNvPr id="7" name="AutoShape 7"/>
          <p:cNvSpPr/>
          <p:nvPr/>
        </p:nvSpPr>
        <p:spPr>
          <a:xfrm flipV="1">
            <a:off x="2536600" y="3057897"/>
            <a:ext cx="12580653" cy="0"/>
          </a:xfrm>
          <a:prstGeom prst="line">
            <a:avLst/>
          </a:prstGeom>
          <a:ln w="28575" cap="flat">
            <a:solidFill>
              <a:srgbClr val="084C6E"/>
            </a:solidFill>
            <a:prstDash val="solid"/>
            <a:headEnd type="none" w="sm" len="sm"/>
            <a:tailEnd type="none" w="sm" len="sm"/>
          </a:ln>
        </p:spPr>
      </p:sp>
      <p:sp>
        <p:nvSpPr>
          <p:cNvPr id="8" name="TextBox 8"/>
          <p:cNvSpPr txBox="1"/>
          <p:nvPr/>
        </p:nvSpPr>
        <p:spPr>
          <a:xfrm>
            <a:off x="3036035" y="3443660"/>
            <a:ext cx="11694644" cy="5526894"/>
          </a:xfrm>
          <a:prstGeom prst="rect">
            <a:avLst/>
          </a:prstGeom>
        </p:spPr>
        <p:txBody>
          <a:bodyPr lIns="0" tIns="0" rIns="0" bIns="0" rtlCol="0" anchor="t">
            <a:spAutoFit/>
          </a:bodyPr>
          <a:lstStyle/>
          <a:p>
            <a:pPr marL="449334" lvl="1" indent="-224667" algn="just">
              <a:lnSpc>
                <a:spcPts val="2913"/>
              </a:lnSpc>
              <a:spcBef>
                <a:spcPct val="0"/>
              </a:spcBef>
              <a:buFont typeface="Arial"/>
              <a:buChar char="•"/>
            </a:pPr>
            <a:r>
              <a:rPr lang="en-US" sz="2081">
                <a:solidFill>
                  <a:srgbClr val="084C6E"/>
                </a:solidFill>
                <a:latin typeface="Open Sauce"/>
              </a:rPr>
              <a:t>The project was successful in achieving its goals and providing the intended functionalities. By using a hybrid data structure approach, it effectively managed and processed course data and user-related information. The code demonstrated good modularity and separation of concerns, making it easy to understand and maintain.</a:t>
            </a:r>
          </a:p>
          <a:p>
            <a:pPr marL="449334" lvl="1" indent="-224667" algn="just">
              <a:lnSpc>
                <a:spcPts val="2913"/>
              </a:lnSpc>
              <a:spcBef>
                <a:spcPct val="0"/>
              </a:spcBef>
              <a:buFont typeface="Arial"/>
              <a:buChar char="•"/>
            </a:pPr>
            <a:r>
              <a:rPr lang="en-US" sz="2081">
                <a:solidFill>
                  <a:srgbClr val="084C6E"/>
                </a:solidFill>
                <a:latin typeface="Open Sauce"/>
              </a:rPr>
              <a:t>Insights gained from this project include the importance of data structure selection based on specific requirements. Different data structures were used to store and retrieve data efficiently, contributing to the overall performance of the system. The project also highlighted the significance of user interaction and customization, as personalized recommendations and user feedback played a crucial role in enhancing the user experience.</a:t>
            </a:r>
          </a:p>
          <a:p>
            <a:pPr marL="449334" lvl="1" indent="-224667" algn="just">
              <a:lnSpc>
                <a:spcPts val="2913"/>
              </a:lnSpc>
              <a:spcBef>
                <a:spcPct val="0"/>
              </a:spcBef>
              <a:buFont typeface="Arial"/>
              <a:buChar char="•"/>
            </a:pPr>
            <a:r>
              <a:rPr lang="en-US" sz="2081">
                <a:solidFill>
                  <a:srgbClr val="084C6E"/>
                </a:solidFill>
                <a:latin typeface="Open Sauce"/>
              </a:rPr>
              <a:t>Overall, the project's success can be attributed to the careful design and implementation of the data structures and their efficient utilization. The code provides a solid foundation for further enhancements and scalability in terms of supporting a larger course database, accommodating more users, and incorporating additional features.</a:t>
            </a:r>
          </a:p>
          <a:p>
            <a:pPr algn="just">
              <a:lnSpc>
                <a:spcPts val="2913"/>
              </a:lnSpc>
              <a:spcBef>
                <a:spcPct val="0"/>
              </a:spcBef>
            </a:pPr>
            <a:endParaRPr lang="en-US" sz="2081">
              <a:solidFill>
                <a:srgbClr val="084C6E"/>
              </a:solidFill>
              <a:latin typeface="Open Sau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301960" y="1345966"/>
            <a:ext cx="13049933" cy="8229600"/>
            <a:chOff x="0" y="0"/>
            <a:chExt cx="2074091" cy="1307971"/>
          </a:xfrm>
        </p:grpSpPr>
        <p:sp>
          <p:nvSpPr>
            <p:cNvPr id="4" name="Freeform 4"/>
            <p:cNvSpPr/>
            <p:nvPr/>
          </p:nvSpPr>
          <p:spPr>
            <a:xfrm>
              <a:off x="0" y="0"/>
              <a:ext cx="2074091" cy="1307972"/>
            </a:xfrm>
            <a:custGeom>
              <a:avLst/>
              <a:gdLst/>
              <a:ahLst/>
              <a:cxnLst/>
              <a:rect l="l" t="t" r="r" b="b"/>
              <a:pathLst>
                <a:path w="2074091" h="1307972">
                  <a:moveTo>
                    <a:pt x="22544" y="0"/>
                  </a:moveTo>
                  <a:lnTo>
                    <a:pt x="2051547" y="0"/>
                  </a:lnTo>
                  <a:cubicBezTo>
                    <a:pt x="2063998" y="0"/>
                    <a:pt x="2074091" y="10093"/>
                    <a:pt x="2074091" y="22544"/>
                  </a:cubicBezTo>
                  <a:lnTo>
                    <a:pt x="2074091" y="1285428"/>
                  </a:lnTo>
                  <a:cubicBezTo>
                    <a:pt x="2074091" y="1297878"/>
                    <a:pt x="2063998" y="1307972"/>
                    <a:pt x="2051547" y="1307972"/>
                  </a:cubicBezTo>
                  <a:lnTo>
                    <a:pt x="22544" y="1307972"/>
                  </a:lnTo>
                  <a:cubicBezTo>
                    <a:pt x="16565" y="1307972"/>
                    <a:pt x="10831" y="1305596"/>
                    <a:pt x="6603" y="1301369"/>
                  </a:cubicBezTo>
                  <a:cubicBezTo>
                    <a:pt x="2375" y="1297141"/>
                    <a:pt x="0" y="1291407"/>
                    <a:pt x="0" y="1285428"/>
                  </a:cubicBezTo>
                  <a:lnTo>
                    <a:pt x="0" y="22544"/>
                  </a:lnTo>
                  <a:cubicBezTo>
                    <a:pt x="0" y="16565"/>
                    <a:pt x="2375" y="10831"/>
                    <a:pt x="6603" y="6603"/>
                  </a:cubicBezTo>
                  <a:cubicBezTo>
                    <a:pt x="10831" y="2375"/>
                    <a:pt x="16565" y="0"/>
                    <a:pt x="22544" y="0"/>
                  </a:cubicBezTo>
                  <a:close/>
                </a:path>
              </a:pathLst>
            </a:custGeom>
            <a:gradFill rotWithShape="1">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r="100000" b="100000"/>
              </a:path>
              <a:tileRect l="-100000" t="-100000"/>
            </a:gradFill>
            <a:ln w="28575">
              <a:solidFill>
                <a:srgbClr val="084C6E"/>
              </a:solidFill>
            </a:ln>
          </p:spPr>
        </p:sp>
        <p:sp>
          <p:nvSpPr>
            <p:cNvPr id="5" name="TextBox 5"/>
            <p:cNvSpPr txBox="1"/>
            <p:nvPr/>
          </p:nvSpPr>
          <p:spPr>
            <a:xfrm>
              <a:off x="0" y="-304800"/>
              <a:ext cx="812800" cy="1117600"/>
            </a:xfrm>
            <a:prstGeom prst="rect">
              <a:avLst/>
            </a:prstGeom>
          </p:spPr>
          <p:txBody>
            <a:bodyPr lIns="84182" tIns="84182" rIns="84182" bIns="84182" rtlCol="0" anchor="ctr"/>
            <a:lstStyle/>
            <a:p>
              <a:pPr marL="0" lvl="0" indent="0" algn="ctr">
                <a:lnSpc>
                  <a:spcPts val="8751"/>
                </a:lnSpc>
              </a:pPr>
              <a:endParaRPr/>
            </a:p>
          </p:txBody>
        </p:sp>
      </p:grpSp>
      <p:sp>
        <p:nvSpPr>
          <p:cNvPr id="6" name="TextBox 6"/>
          <p:cNvSpPr txBox="1"/>
          <p:nvPr/>
        </p:nvSpPr>
        <p:spPr>
          <a:xfrm>
            <a:off x="4632820" y="2178483"/>
            <a:ext cx="8388211" cy="910506"/>
          </a:xfrm>
          <a:prstGeom prst="rect">
            <a:avLst/>
          </a:prstGeom>
        </p:spPr>
        <p:txBody>
          <a:bodyPr lIns="0" tIns="0" rIns="0" bIns="0" rtlCol="0" anchor="t">
            <a:spAutoFit/>
          </a:bodyPr>
          <a:lstStyle/>
          <a:p>
            <a:pPr marL="0" lvl="0" indent="0" algn="ctr">
              <a:lnSpc>
                <a:spcPts val="7144"/>
              </a:lnSpc>
              <a:spcBef>
                <a:spcPct val="0"/>
              </a:spcBef>
            </a:pPr>
            <a:r>
              <a:rPr lang="en-US" sz="5954" dirty="0">
                <a:solidFill>
                  <a:srgbClr val="084C6E"/>
                </a:solidFill>
                <a:latin typeface="Codec Pro Bold"/>
              </a:rPr>
              <a:t>Reference</a:t>
            </a:r>
          </a:p>
        </p:txBody>
      </p:sp>
      <p:sp>
        <p:nvSpPr>
          <p:cNvPr id="7" name="AutoShape 7"/>
          <p:cNvSpPr/>
          <p:nvPr/>
        </p:nvSpPr>
        <p:spPr>
          <a:xfrm flipV="1">
            <a:off x="2536598" y="3619500"/>
            <a:ext cx="12580653" cy="0"/>
          </a:xfrm>
          <a:prstGeom prst="line">
            <a:avLst/>
          </a:prstGeom>
          <a:ln w="28575" cap="flat">
            <a:solidFill>
              <a:srgbClr val="084C6E"/>
            </a:solidFill>
            <a:prstDash val="solid"/>
            <a:headEnd type="none" w="sm" len="sm"/>
            <a:tailEnd type="none" w="sm" len="sm"/>
          </a:ln>
        </p:spPr>
      </p:sp>
      <p:sp>
        <p:nvSpPr>
          <p:cNvPr id="8" name="TextBox 8"/>
          <p:cNvSpPr txBox="1"/>
          <p:nvPr/>
        </p:nvSpPr>
        <p:spPr>
          <a:xfrm>
            <a:off x="2979604" y="5143500"/>
            <a:ext cx="11694644" cy="712183"/>
          </a:xfrm>
          <a:prstGeom prst="rect">
            <a:avLst/>
          </a:prstGeom>
        </p:spPr>
        <p:txBody>
          <a:bodyPr lIns="0" tIns="0" rIns="0" bIns="0" rtlCol="0" anchor="t">
            <a:spAutoFit/>
          </a:bodyPr>
          <a:lstStyle/>
          <a:p>
            <a:pPr marL="449334" lvl="1" indent="-224667" algn="just">
              <a:lnSpc>
                <a:spcPts val="2913"/>
              </a:lnSpc>
              <a:spcBef>
                <a:spcPct val="0"/>
              </a:spcBef>
              <a:buFont typeface="Arial"/>
              <a:buChar char="•"/>
            </a:pPr>
            <a:r>
              <a:rPr lang="en-US" sz="2081" dirty="0">
                <a:solidFill>
                  <a:srgbClr val="084C6E"/>
                </a:solidFill>
                <a:latin typeface="Open Sauce"/>
                <a:hlinkClick r:id="rId4"/>
              </a:rPr>
              <a:t>https://www.tutorialspoint.com/data_structures_algorithms/hash_data_structure.htm</a:t>
            </a:r>
            <a:endParaRPr lang="en-US" sz="2081" dirty="0">
              <a:solidFill>
                <a:srgbClr val="084C6E"/>
              </a:solidFill>
              <a:latin typeface="Open Sauce"/>
            </a:endParaRPr>
          </a:p>
          <a:p>
            <a:pPr marL="449334" lvl="1" indent="-224667" algn="just">
              <a:lnSpc>
                <a:spcPts val="2913"/>
              </a:lnSpc>
              <a:spcBef>
                <a:spcPct val="0"/>
              </a:spcBef>
              <a:buFont typeface="Arial"/>
              <a:buChar char="•"/>
            </a:pPr>
            <a:r>
              <a:rPr lang="en-US" sz="2081" dirty="0">
                <a:solidFill>
                  <a:srgbClr val="084C6E"/>
                </a:solidFill>
                <a:latin typeface="Open Sauce"/>
                <a:hlinkClick r:id="rId5"/>
              </a:rPr>
              <a:t>https://www.geeksforgeeks.org/graph-data-structure-and-algorithms/</a:t>
            </a:r>
            <a:endParaRPr lang="en-US" sz="2081" dirty="0">
              <a:solidFill>
                <a:srgbClr val="084C6E"/>
              </a:solidFill>
              <a:latin typeface="Open Sauce"/>
            </a:endParaRPr>
          </a:p>
        </p:txBody>
      </p:sp>
    </p:spTree>
    <p:extLst>
      <p:ext uri="{BB962C8B-B14F-4D97-AF65-F5344CB8AC3E}">
        <p14:creationId xmlns:p14="http://schemas.microsoft.com/office/powerpoint/2010/main" val="215080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50000">
              <a:srgbClr val="84BFDD">
                <a:alpha val="100000"/>
              </a:srgbClr>
            </a:gs>
            <a:gs pos="100000">
              <a:srgbClr val="84BFDD">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568110" y="8855735"/>
            <a:ext cx="7151780" cy="572667"/>
          </a:xfrm>
          <a:custGeom>
            <a:avLst/>
            <a:gdLst/>
            <a:ahLst/>
            <a:cxnLst/>
            <a:rect l="l" t="t" r="r" b="b"/>
            <a:pathLst>
              <a:path w="7151780" h="572667">
                <a:moveTo>
                  <a:pt x="0" y="0"/>
                </a:moveTo>
                <a:lnTo>
                  <a:pt x="7151780" y="0"/>
                </a:lnTo>
                <a:lnTo>
                  <a:pt x="7151780" y="572667"/>
                </a:lnTo>
                <a:lnTo>
                  <a:pt x="0" y="572667"/>
                </a:lnTo>
                <a:lnTo>
                  <a:pt x="0" y="0"/>
                </a:lnTo>
                <a:close/>
              </a:path>
            </a:pathLst>
          </a:custGeom>
          <a:blipFill>
            <a:blip r:embed="rId4"/>
            <a:stretch>
              <a:fillRect t="-146648"/>
            </a:stretch>
          </a:blipFill>
        </p:spPr>
      </p:sp>
      <p:grpSp>
        <p:nvGrpSpPr>
          <p:cNvPr id="5" name="Group 5"/>
          <p:cNvGrpSpPr/>
          <p:nvPr/>
        </p:nvGrpSpPr>
        <p:grpSpPr>
          <a:xfrm>
            <a:off x="5568110" y="1431265"/>
            <a:ext cx="7151780" cy="7424469"/>
            <a:chOff x="0" y="0"/>
            <a:chExt cx="1883596" cy="1955416"/>
          </a:xfrm>
        </p:grpSpPr>
        <p:sp>
          <p:nvSpPr>
            <p:cNvPr id="6" name="Freeform 6"/>
            <p:cNvSpPr/>
            <p:nvPr/>
          </p:nvSpPr>
          <p:spPr>
            <a:xfrm>
              <a:off x="0" y="0"/>
              <a:ext cx="1883596" cy="1955416"/>
            </a:xfrm>
            <a:custGeom>
              <a:avLst/>
              <a:gdLst/>
              <a:ahLst/>
              <a:cxnLst/>
              <a:rect l="l" t="t" r="r" b="b"/>
              <a:pathLst>
                <a:path w="1883596" h="1955416">
                  <a:moveTo>
                    <a:pt x="22733" y="0"/>
                  </a:moveTo>
                  <a:lnTo>
                    <a:pt x="1860864" y="0"/>
                  </a:lnTo>
                  <a:cubicBezTo>
                    <a:pt x="1866893" y="0"/>
                    <a:pt x="1872675" y="2395"/>
                    <a:pt x="1876938" y="6658"/>
                  </a:cubicBezTo>
                  <a:cubicBezTo>
                    <a:pt x="1881201" y="10922"/>
                    <a:pt x="1883596" y="16704"/>
                    <a:pt x="1883596" y="22733"/>
                  </a:cubicBezTo>
                  <a:lnTo>
                    <a:pt x="1883596" y="1932683"/>
                  </a:lnTo>
                  <a:cubicBezTo>
                    <a:pt x="1883596" y="1945238"/>
                    <a:pt x="1873419" y="1955416"/>
                    <a:pt x="1860864" y="1955416"/>
                  </a:cubicBezTo>
                  <a:lnTo>
                    <a:pt x="22733" y="1955416"/>
                  </a:lnTo>
                  <a:cubicBezTo>
                    <a:pt x="16704" y="1955416"/>
                    <a:pt x="10922" y="1953021"/>
                    <a:pt x="6658" y="1948757"/>
                  </a:cubicBezTo>
                  <a:cubicBezTo>
                    <a:pt x="2395" y="1944494"/>
                    <a:pt x="0" y="1938712"/>
                    <a:pt x="0" y="1932683"/>
                  </a:cubicBezTo>
                  <a:lnTo>
                    <a:pt x="0" y="22733"/>
                  </a:lnTo>
                  <a:cubicBezTo>
                    <a:pt x="0" y="16704"/>
                    <a:pt x="2395" y="10922"/>
                    <a:pt x="6658" y="6658"/>
                  </a:cubicBezTo>
                  <a:cubicBezTo>
                    <a:pt x="10922" y="2395"/>
                    <a:pt x="16704" y="0"/>
                    <a:pt x="22733"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a:solidFill>
                <a:srgbClr val="084C6E"/>
              </a:solidFill>
            </a:ln>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8" name="TextBox 8"/>
          <p:cNvSpPr txBox="1"/>
          <p:nvPr/>
        </p:nvSpPr>
        <p:spPr>
          <a:xfrm>
            <a:off x="7033112" y="2929303"/>
            <a:ext cx="5308947" cy="5287220"/>
          </a:xfrm>
          <a:prstGeom prst="rect">
            <a:avLst/>
          </a:prstGeom>
        </p:spPr>
        <p:txBody>
          <a:bodyPr lIns="0" tIns="0" rIns="0" bIns="0" rtlCol="0" anchor="t">
            <a:spAutoFit/>
          </a:bodyPr>
          <a:lstStyle/>
          <a:p>
            <a:pPr marL="540813" lvl="1" indent="-270407">
              <a:lnSpc>
                <a:spcPts val="4258"/>
              </a:lnSpc>
              <a:buFont typeface="Arial"/>
              <a:buChar char="•"/>
            </a:pPr>
            <a:r>
              <a:rPr lang="en-US" sz="2504">
                <a:solidFill>
                  <a:srgbClr val="084C6E"/>
                </a:solidFill>
                <a:latin typeface="Open Sauce"/>
              </a:rPr>
              <a:t>Introduction</a:t>
            </a:r>
          </a:p>
          <a:p>
            <a:pPr marL="540813" lvl="1" indent="-270407">
              <a:lnSpc>
                <a:spcPts val="4258"/>
              </a:lnSpc>
              <a:buFont typeface="Arial"/>
              <a:buChar char="•"/>
            </a:pPr>
            <a:r>
              <a:rPr lang="en-US" sz="2504">
                <a:solidFill>
                  <a:srgbClr val="084C6E"/>
                </a:solidFill>
                <a:latin typeface="Open Sauce"/>
              </a:rPr>
              <a:t>Overview of hybrid data structures</a:t>
            </a:r>
          </a:p>
          <a:p>
            <a:pPr marL="540813" lvl="1" indent="-270407">
              <a:lnSpc>
                <a:spcPts val="4258"/>
              </a:lnSpc>
              <a:buFont typeface="Arial"/>
              <a:buChar char="•"/>
            </a:pPr>
            <a:r>
              <a:rPr lang="en-US" sz="2504">
                <a:solidFill>
                  <a:srgbClr val="084C6E"/>
                </a:solidFill>
                <a:latin typeface="Open Sauce"/>
              </a:rPr>
              <a:t>Implementation</a:t>
            </a:r>
          </a:p>
          <a:p>
            <a:pPr marL="540813" lvl="1" indent="-270407">
              <a:lnSpc>
                <a:spcPts val="4258"/>
              </a:lnSpc>
              <a:buFont typeface="Arial"/>
              <a:buChar char="•"/>
            </a:pPr>
            <a:r>
              <a:rPr lang="en-US" sz="2504">
                <a:solidFill>
                  <a:srgbClr val="084C6E"/>
                </a:solidFill>
                <a:latin typeface="Open Sauce"/>
              </a:rPr>
              <a:t>Practical Applications</a:t>
            </a:r>
          </a:p>
          <a:p>
            <a:pPr marL="540813" lvl="1" indent="-270407">
              <a:lnSpc>
                <a:spcPts val="4258"/>
              </a:lnSpc>
              <a:buFont typeface="Arial"/>
              <a:buChar char="•"/>
            </a:pPr>
            <a:r>
              <a:rPr lang="en-US" sz="2504">
                <a:solidFill>
                  <a:srgbClr val="084C6E"/>
                </a:solidFill>
                <a:latin typeface="Open Sauce"/>
              </a:rPr>
              <a:t>performance analysis</a:t>
            </a:r>
          </a:p>
          <a:p>
            <a:pPr marL="540813" lvl="1" indent="-270407">
              <a:lnSpc>
                <a:spcPts val="4258"/>
              </a:lnSpc>
              <a:buFont typeface="Arial"/>
              <a:buChar char="•"/>
            </a:pPr>
            <a:r>
              <a:rPr lang="en-US" sz="2504">
                <a:solidFill>
                  <a:srgbClr val="084C6E"/>
                </a:solidFill>
                <a:latin typeface="Open Sauce"/>
              </a:rPr>
              <a:t>Experimental evaluation</a:t>
            </a:r>
          </a:p>
          <a:p>
            <a:pPr marL="540813" lvl="1" indent="-270407">
              <a:lnSpc>
                <a:spcPts val="4258"/>
              </a:lnSpc>
              <a:buFont typeface="Arial"/>
              <a:buChar char="•"/>
            </a:pPr>
            <a:r>
              <a:rPr lang="en-US" sz="2504">
                <a:solidFill>
                  <a:srgbClr val="084C6E"/>
                </a:solidFill>
                <a:latin typeface="Open Sauce"/>
              </a:rPr>
              <a:t>Discussion</a:t>
            </a:r>
          </a:p>
          <a:p>
            <a:pPr marL="540813" lvl="1" indent="-270407">
              <a:lnSpc>
                <a:spcPts val="4258"/>
              </a:lnSpc>
              <a:buFont typeface="Arial"/>
              <a:buChar char="•"/>
            </a:pPr>
            <a:r>
              <a:rPr lang="en-US" sz="2504">
                <a:solidFill>
                  <a:srgbClr val="084C6E"/>
                </a:solidFill>
                <a:latin typeface="Open Sauce"/>
              </a:rPr>
              <a:t>Conclusion</a:t>
            </a:r>
          </a:p>
          <a:p>
            <a:pPr marL="540813" lvl="1" indent="-270407">
              <a:lnSpc>
                <a:spcPts val="4258"/>
              </a:lnSpc>
              <a:buFont typeface="Arial"/>
              <a:buChar char="•"/>
            </a:pPr>
            <a:r>
              <a:rPr lang="en-US" sz="2504">
                <a:solidFill>
                  <a:srgbClr val="084C6E"/>
                </a:solidFill>
                <a:latin typeface="Open Sauce"/>
              </a:rPr>
              <a:t>References</a:t>
            </a:r>
          </a:p>
        </p:txBody>
      </p:sp>
      <p:sp>
        <p:nvSpPr>
          <p:cNvPr id="9" name="TextBox 9"/>
          <p:cNvSpPr txBox="1"/>
          <p:nvPr/>
        </p:nvSpPr>
        <p:spPr>
          <a:xfrm>
            <a:off x="6236420" y="2245971"/>
            <a:ext cx="4180894" cy="797633"/>
          </a:xfrm>
          <a:prstGeom prst="rect">
            <a:avLst/>
          </a:prstGeom>
        </p:spPr>
        <p:txBody>
          <a:bodyPr lIns="0" tIns="0" rIns="0" bIns="0" rtlCol="0" anchor="t">
            <a:spAutoFit/>
          </a:bodyPr>
          <a:lstStyle/>
          <a:p>
            <a:pPr marL="0" lvl="0" indent="0" algn="ctr">
              <a:lnSpc>
                <a:spcPts val="5782"/>
              </a:lnSpc>
              <a:spcBef>
                <a:spcPct val="0"/>
              </a:spcBef>
            </a:pPr>
            <a:r>
              <a:rPr lang="en-US" sz="4818">
                <a:solidFill>
                  <a:srgbClr val="084C6E"/>
                </a:solidFill>
                <a:latin typeface="Codec Pro Bold"/>
              </a:rPr>
              <a:t>OVERVIEW</a:t>
            </a:r>
          </a:p>
        </p:txBody>
      </p:sp>
      <p:grpSp>
        <p:nvGrpSpPr>
          <p:cNvPr id="10" name="Group 10"/>
          <p:cNvGrpSpPr/>
          <p:nvPr/>
        </p:nvGrpSpPr>
        <p:grpSpPr>
          <a:xfrm>
            <a:off x="12195003" y="1777724"/>
            <a:ext cx="294111" cy="294111"/>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11723772" y="1777724"/>
            <a:ext cx="294111" cy="294111"/>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6" name="Group 16"/>
          <p:cNvGrpSpPr/>
          <p:nvPr/>
        </p:nvGrpSpPr>
        <p:grpSpPr>
          <a:xfrm>
            <a:off x="11248686" y="1777724"/>
            <a:ext cx="294111" cy="294111"/>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sp>
        <p:nvSpPr>
          <p:cNvPr id="19" name="Freeform 19"/>
          <p:cNvSpPr/>
          <p:nvPr/>
        </p:nvSpPr>
        <p:spPr>
          <a:xfrm rot="-10800000">
            <a:off x="6236420" y="1028700"/>
            <a:ext cx="5815160" cy="465639"/>
          </a:xfrm>
          <a:custGeom>
            <a:avLst/>
            <a:gdLst/>
            <a:ahLst/>
            <a:cxnLst/>
            <a:rect l="l" t="t" r="r" b="b"/>
            <a:pathLst>
              <a:path w="5815160" h="465639">
                <a:moveTo>
                  <a:pt x="0" y="0"/>
                </a:moveTo>
                <a:lnTo>
                  <a:pt x="5815160" y="0"/>
                </a:lnTo>
                <a:lnTo>
                  <a:pt x="5815160" y="465639"/>
                </a:lnTo>
                <a:lnTo>
                  <a:pt x="0" y="465639"/>
                </a:lnTo>
                <a:lnTo>
                  <a:pt x="0" y="0"/>
                </a:lnTo>
                <a:close/>
              </a:path>
            </a:pathLst>
          </a:custGeom>
          <a:blipFill>
            <a:blip r:embed="rId4"/>
            <a:stretch>
              <a:fillRect t="-146648"/>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407353" y="1681901"/>
            <a:ext cx="6242584" cy="926408"/>
          </a:xfrm>
          <a:prstGeom prst="rect">
            <a:avLst/>
          </a:prstGeom>
        </p:spPr>
        <p:txBody>
          <a:bodyPr lIns="0" tIns="0" rIns="0" bIns="0" rtlCol="0" anchor="t">
            <a:spAutoFit/>
          </a:bodyPr>
          <a:lstStyle/>
          <a:p>
            <a:pPr marL="0" lvl="0" indent="0">
              <a:lnSpc>
                <a:spcPts val="6661"/>
              </a:lnSpc>
              <a:spcBef>
                <a:spcPct val="0"/>
              </a:spcBef>
            </a:pPr>
            <a:r>
              <a:rPr lang="en-US" sz="5551">
                <a:solidFill>
                  <a:srgbClr val="084C6E"/>
                </a:solidFill>
                <a:latin typeface="Codec Pro Bold"/>
              </a:rPr>
              <a:t>INTRODUCTION</a:t>
            </a:r>
          </a:p>
        </p:txBody>
      </p:sp>
      <p:sp>
        <p:nvSpPr>
          <p:cNvPr id="3" name="TextBox 3"/>
          <p:cNvSpPr txBox="1"/>
          <p:nvPr/>
        </p:nvSpPr>
        <p:spPr>
          <a:xfrm>
            <a:off x="2179738" y="3675480"/>
            <a:ext cx="13928524" cy="4438337"/>
          </a:xfrm>
          <a:prstGeom prst="rect">
            <a:avLst/>
          </a:prstGeom>
        </p:spPr>
        <p:txBody>
          <a:bodyPr lIns="0" tIns="0" rIns="0" bIns="0" rtlCol="0" anchor="t">
            <a:spAutoFit/>
          </a:bodyPr>
          <a:lstStyle/>
          <a:p>
            <a:pPr>
              <a:lnSpc>
                <a:spcPts val="3578"/>
              </a:lnSpc>
            </a:pPr>
            <a:endParaRPr/>
          </a:p>
          <a:p>
            <a:pPr marL="454455" lvl="1" indent="-227228">
              <a:lnSpc>
                <a:spcPts val="3578"/>
              </a:lnSpc>
              <a:buFont typeface="Arial"/>
              <a:buChar char="•"/>
            </a:pPr>
            <a:r>
              <a:rPr lang="en-US" sz="2104">
                <a:solidFill>
                  <a:srgbClr val="084C6E"/>
                </a:solidFill>
                <a:latin typeface="Open Sauce"/>
              </a:rPr>
              <a:t>Graph: The graph structure represents course connections, where each course is a node and edges depict relationships between courses of the same subject and level. This enables efficient retrieval of courses based on subject and level, facilitating personalized recommendations.</a:t>
            </a:r>
          </a:p>
          <a:p>
            <a:pPr marL="454455" lvl="1" indent="-227228">
              <a:lnSpc>
                <a:spcPts val="3578"/>
              </a:lnSpc>
              <a:buFont typeface="Arial"/>
              <a:buChar char="•"/>
            </a:pPr>
            <a:r>
              <a:rPr lang="en-US" sz="2104">
                <a:solidFill>
                  <a:srgbClr val="084C6E"/>
                </a:solidFill>
                <a:latin typeface="Open Sauce"/>
              </a:rPr>
              <a:t>Hash Table: Hash tables store course attributes and ratings, with the course name serving as the key. This structure allows for rapid access to course information, as attributes and ratings can be retrieved in constant time.</a:t>
            </a:r>
          </a:p>
          <a:p>
            <a:pPr marL="454455" lvl="1" indent="-227228">
              <a:lnSpc>
                <a:spcPts val="3578"/>
              </a:lnSpc>
              <a:buFont typeface="Arial"/>
              <a:buChar char="•"/>
            </a:pPr>
            <a:r>
              <a:rPr lang="en-US" sz="2104">
                <a:solidFill>
                  <a:srgbClr val="084C6E"/>
                </a:solidFill>
                <a:latin typeface="Open Sauce"/>
              </a:rPr>
              <a:t>Queue: A queue manages course enrollment, following the First-In-First-Out (FIFO) principle. When users enroll in courses, they are added to the enrollment list queue. This preserves the order of enrollment, ensuring fairness and orderly course processing.</a:t>
            </a:r>
          </a:p>
        </p:txBody>
      </p:sp>
      <p:sp>
        <p:nvSpPr>
          <p:cNvPr id="4" name="Freeform 4"/>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179738" y="3033495"/>
            <a:ext cx="12169600" cy="737235"/>
          </a:xfrm>
          <a:prstGeom prst="rect">
            <a:avLst/>
          </a:prstGeom>
        </p:spPr>
        <p:txBody>
          <a:bodyPr lIns="0" tIns="0" rIns="0" bIns="0" rtlCol="0" anchor="t">
            <a:spAutoFit/>
          </a:bodyPr>
          <a:lstStyle/>
          <a:p>
            <a:pPr>
              <a:lnSpc>
                <a:spcPts val="2940"/>
              </a:lnSpc>
              <a:spcBef>
                <a:spcPct val="0"/>
              </a:spcBef>
            </a:pPr>
            <a:r>
              <a:rPr lang="en-US" sz="2100">
                <a:solidFill>
                  <a:srgbClr val="084C6E"/>
                </a:solidFill>
                <a:latin typeface="Open Sauce"/>
              </a:rPr>
              <a:t>The Course Management System employs hybrid data structures to enhance its functionality. Three key data structures are utilized: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2275963" y="2014440"/>
            <a:ext cx="13736073" cy="7062805"/>
            <a:chOff x="0" y="0"/>
            <a:chExt cx="3617731" cy="1860163"/>
          </a:xfrm>
        </p:grpSpPr>
        <p:sp>
          <p:nvSpPr>
            <p:cNvPr id="3" name="Freeform 3"/>
            <p:cNvSpPr/>
            <p:nvPr/>
          </p:nvSpPr>
          <p:spPr>
            <a:xfrm>
              <a:off x="0" y="0"/>
              <a:ext cx="3617731" cy="1860163"/>
            </a:xfrm>
            <a:custGeom>
              <a:avLst/>
              <a:gdLst/>
              <a:ahLst/>
              <a:cxnLst/>
              <a:rect l="l" t="t" r="r" b="b"/>
              <a:pathLst>
                <a:path w="3617731" h="1860163">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4320220" y="2238704"/>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AutoShape 17"/>
          <p:cNvSpPr/>
          <p:nvPr/>
        </p:nvSpPr>
        <p:spPr>
          <a:xfrm>
            <a:off x="2520300" y="2710905"/>
            <a:ext cx="13146901" cy="0"/>
          </a:xfrm>
          <a:prstGeom prst="line">
            <a:avLst/>
          </a:prstGeom>
          <a:ln w="19050" cap="flat">
            <a:solidFill>
              <a:srgbClr val="084C6E"/>
            </a:solidFill>
            <a:prstDash val="solid"/>
            <a:headEnd type="none" w="sm" len="sm"/>
            <a:tailEnd type="none" w="sm" len="sm"/>
          </a:ln>
        </p:spPr>
      </p:sp>
      <p:grpSp>
        <p:nvGrpSpPr>
          <p:cNvPr id="18" name="Group 18"/>
          <p:cNvGrpSpPr/>
          <p:nvPr/>
        </p:nvGrpSpPr>
        <p:grpSpPr>
          <a:xfrm>
            <a:off x="2275963" y="6127181"/>
            <a:ext cx="13736073" cy="2950065"/>
            <a:chOff x="0" y="0"/>
            <a:chExt cx="1878057" cy="403346"/>
          </a:xfrm>
        </p:grpSpPr>
        <p:sp>
          <p:nvSpPr>
            <p:cNvPr id="19" name="Freeform 19"/>
            <p:cNvSpPr/>
            <p:nvPr/>
          </p:nvSpPr>
          <p:spPr>
            <a:xfrm>
              <a:off x="0" y="0"/>
              <a:ext cx="1878057" cy="403346"/>
            </a:xfrm>
            <a:custGeom>
              <a:avLst/>
              <a:gdLst/>
              <a:ahLst/>
              <a:cxnLst/>
              <a:rect l="l" t="t" r="r" b="b"/>
              <a:pathLst>
                <a:path w="1878057" h="403346">
                  <a:moveTo>
                    <a:pt x="0" y="0"/>
                  </a:moveTo>
                  <a:lnTo>
                    <a:pt x="1878057" y="0"/>
                  </a:lnTo>
                  <a:lnTo>
                    <a:pt x="1878057" y="403346"/>
                  </a:lnTo>
                  <a:lnTo>
                    <a:pt x="0" y="403346"/>
                  </a:lnTo>
                  <a:close/>
                </a:path>
              </a:pathLst>
            </a:custGeom>
            <a:solidFill>
              <a:srgbClr val="084C6E">
                <a:alpha val="77647"/>
              </a:srgbClr>
            </a:solidFill>
          </p:spPr>
        </p:sp>
        <p:sp>
          <p:nvSpPr>
            <p:cNvPr id="20" name="TextBox 20"/>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21" name="TextBox 21"/>
          <p:cNvSpPr txBox="1"/>
          <p:nvPr/>
        </p:nvSpPr>
        <p:spPr>
          <a:xfrm>
            <a:off x="3182136" y="6838308"/>
            <a:ext cx="11983196" cy="1480185"/>
          </a:xfrm>
          <a:prstGeom prst="rect">
            <a:avLst/>
          </a:prstGeom>
        </p:spPr>
        <p:txBody>
          <a:bodyPr lIns="0" tIns="0" rIns="0" bIns="0" rtlCol="0" anchor="t">
            <a:spAutoFit/>
          </a:bodyPr>
          <a:lstStyle/>
          <a:p>
            <a:pPr>
              <a:lnSpc>
                <a:spcPts val="2940"/>
              </a:lnSpc>
              <a:spcBef>
                <a:spcPct val="0"/>
              </a:spcBef>
            </a:pPr>
            <a:r>
              <a:rPr lang="en-US" sz="2100">
                <a:solidFill>
                  <a:srgbClr val="FFFFFF"/>
                </a:solidFill>
                <a:latin typeface="Open Sauce"/>
              </a:rPr>
              <a:t>The combination of these hybrid data structures optimizes the Course Management System, offering personalized recommendations, efficient course search and retrieval, and streamlined course enrollment and processing. Ultimately, this enhances the user experience and overall performance of the system.</a:t>
            </a:r>
          </a:p>
        </p:txBody>
      </p:sp>
      <p:sp>
        <p:nvSpPr>
          <p:cNvPr id="22" name="TextBox 22"/>
          <p:cNvSpPr txBox="1"/>
          <p:nvPr/>
        </p:nvSpPr>
        <p:spPr>
          <a:xfrm>
            <a:off x="2466793" y="2014439"/>
            <a:ext cx="6242584" cy="762000"/>
          </a:xfrm>
          <a:prstGeom prst="rect">
            <a:avLst/>
          </a:prstGeom>
        </p:spPr>
        <p:txBody>
          <a:bodyPr lIns="0" tIns="0" rIns="0" bIns="0" rtlCol="0" anchor="t">
            <a:spAutoFit/>
          </a:bodyPr>
          <a:lstStyle/>
          <a:p>
            <a:pPr marL="0" lvl="0" indent="0">
              <a:lnSpc>
                <a:spcPts val="5462"/>
              </a:lnSpc>
              <a:spcBef>
                <a:spcPct val="0"/>
              </a:spcBef>
            </a:pPr>
            <a:r>
              <a:rPr lang="en-US" sz="4551" dirty="0">
                <a:solidFill>
                  <a:srgbClr val="084C6E"/>
                </a:solidFill>
                <a:latin typeface="Codec Pro Bold"/>
              </a:rPr>
              <a:t>OBJECTIVE</a:t>
            </a:r>
          </a:p>
        </p:txBody>
      </p:sp>
      <p:sp>
        <p:nvSpPr>
          <p:cNvPr id="23" name="TextBox 23"/>
          <p:cNvSpPr txBox="1"/>
          <p:nvPr/>
        </p:nvSpPr>
        <p:spPr>
          <a:xfrm>
            <a:off x="3490792" y="3441207"/>
            <a:ext cx="11469154" cy="2223135"/>
          </a:xfrm>
          <a:prstGeom prst="rect">
            <a:avLst/>
          </a:prstGeom>
        </p:spPr>
        <p:txBody>
          <a:bodyPr lIns="0" tIns="0" rIns="0" bIns="0" rtlCol="0" anchor="t">
            <a:spAutoFit/>
          </a:bodyPr>
          <a:lstStyle/>
          <a:p>
            <a:pPr algn="just">
              <a:lnSpc>
                <a:spcPts val="2940"/>
              </a:lnSpc>
            </a:pPr>
            <a:r>
              <a:rPr lang="en-US" sz="2100" dirty="0">
                <a:solidFill>
                  <a:srgbClr val="084C6E"/>
                </a:solidFill>
                <a:latin typeface="Open Sauce"/>
              </a:rPr>
              <a:t>The objective of our project is to design and implement a Course Management System that utilizes hybrid data structures. These hybrid data structures include a graph, hash tables, and a queue. The system aims to provide personalized course recommendations, course rating and review functionality, course enrollment management, and course processing capabilities.</a:t>
            </a:r>
          </a:p>
          <a:p>
            <a:pPr algn="just">
              <a:lnSpc>
                <a:spcPts val="2940"/>
              </a:lnSpc>
              <a:spcBef>
                <a:spcPct val="0"/>
              </a:spcBef>
            </a:pPr>
            <a:endParaRPr lang="en-US" sz="2100" dirty="0">
              <a:solidFill>
                <a:srgbClr val="084C6E"/>
              </a:solidFill>
              <a:latin typeface="Open Sau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9B4">
                <a:alpha val="100000"/>
              </a:srgbClr>
            </a:gs>
            <a:gs pos="100000">
              <a:srgbClr val="FFFFF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90087" y="1028700"/>
            <a:ext cx="16169213" cy="8229600"/>
            <a:chOff x="0" y="0"/>
            <a:chExt cx="4258558" cy="2167467"/>
          </a:xfrm>
        </p:grpSpPr>
        <p:sp>
          <p:nvSpPr>
            <p:cNvPr id="3" name="Freeform 3"/>
            <p:cNvSpPr/>
            <p:nvPr/>
          </p:nvSpPr>
          <p:spPr>
            <a:xfrm>
              <a:off x="0" y="0"/>
              <a:ext cx="4258558" cy="2167467"/>
            </a:xfrm>
            <a:custGeom>
              <a:avLst/>
              <a:gdLst/>
              <a:ahLst/>
              <a:cxnLst/>
              <a:rect l="l" t="t" r="r" b="b"/>
              <a:pathLst>
                <a:path w="4258558" h="2167467">
                  <a:moveTo>
                    <a:pt x="19631" y="0"/>
                  </a:moveTo>
                  <a:lnTo>
                    <a:pt x="4238927" y="0"/>
                  </a:lnTo>
                  <a:cubicBezTo>
                    <a:pt x="4249769" y="0"/>
                    <a:pt x="4258558" y="8789"/>
                    <a:pt x="4258558" y="19631"/>
                  </a:cubicBezTo>
                  <a:lnTo>
                    <a:pt x="4258558" y="2147836"/>
                  </a:lnTo>
                  <a:cubicBezTo>
                    <a:pt x="4258558" y="2158678"/>
                    <a:pt x="4249769" y="2167467"/>
                    <a:pt x="4238927" y="2167467"/>
                  </a:cubicBezTo>
                  <a:lnTo>
                    <a:pt x="19631" y="2167467"/>
                  </a:lnTo>
                  <a:cubicBezTo>
                    <a:pt x="14425" y="2167467"/>
                    <a:pt x="9431" y="2165398"/>
                    <a:pt x="5750" y="2161717"/>
                  </a:cubicBezTo>
                  <a:cubicBezTo>
                    <a:pt x="2068" y="2158035"/>
                    <a:pt x="0" y="2153042"/>
                    <a:pt x="0" y="2147836"/>
                  </a:cubicBezTo>
                  <a:lnTo>
                    <a:pt x="0" y="19631"/>
                  </a:lnTo>
                  <a:cubicBezTo>
                    <a:pt x="0" y="8789"/>
                    <a:pt x="8789" y="0"/>
                    <a:pt x="19631" y="0"/>
                  </a:cubicBezTo>
                  <a:close/>
                </a:path>
              </a:pathLst>
            </a:custGeom>
            <a:gradFill rotWithShape="1">
              <a:gsLst>
                <a:gs pos="0">
                  <a:srgbClr val="FFFFFF">
                    <a:alpha val="100000"/>
                  </a:srgbClr>
                </a:gs>
                <a:gs pos="100000">
                  <a:srgbClr val="FFFFFF">
                    <a:alpha val="100000"/>
                  </a:srgbClr>
                </a:gs>
              </a:gsLst>
              <a:path path="circle">
                <a:fillToRect r="100000" b="100000"/>
              </a:path>
              <a:tileRect l="-100000" t="-100000"/>
            </a:gra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5" name="Group 5"/>
          <p:cNvGrpSpPr/>
          <p:nvPr/>
        </p:nvGrpSpPr>
        <p:grpSpPr>
          <a:xfrm>
            <a:off x="15413187" y="1538725"/>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7259300" y="711434"/>
            <a:ext cx="634533" cy="634533"/>
          </a:xfrm>
          <a:custGeom>
            <a:avLst/>
            <a:gdLst/>
            <a:ahLst/>
            <a:cxnLst/>
            <a:rect l="l" t="t" r="r" b="b"/>
            <a:pathLst>
              <a:path w="634533" h="634533">
                <a:moveTo>
                  <a:pt x="0" y="0"/>
                </a:moveTo>
                <a:lnTo>
                  <a:pt x="634533" y="0"/>
                </a:lnTo>
                <a:lnTo>
                  <a:pt x="634533"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flipH="1">
            <a:off x="455554"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4993725" y="9258300"/>
            <a:ext cx="8300549" cy="664653"/>
          </a:xfrm>
          <a:custGeom>
            <a:avLst/>
            <a:gdLst/>
            <a:ahLst/>
            <a:cxnLst/>
            <a:rect l="l" t="t" r="r" b="b"/>
            <a:pathLst>
              <a:path w="8300549" h="664653">
                <a:moveTo>
                  <a:pt x="0" y="0"/>
                </a:moveTo>
                <a:lnTo>
                  <a:pt x="8300550" y="0"/>
                </a:lnTo>
                <a:lnTo>
                  <a:pt x="8300550" y="664653"/>
                </a:lnTo>
                <a:lnTo>
                  <a:pt x="0" y="664653"/>
                </a:lnTo>
                <a:lnTo>
                  <a:pt x="0" y="0"/>
                </a:lnTo>
                <a:close/>
              </a:path>
            </a:pathLst>
          </a:custGeom>
          <a:blipFill>
            <a:blip r:embed="rId4"/>
            <a:stretch>
              <a:fillRect t="-146648"/>
            </a:stretch>
          </a:blipFill>
        </p:spPr>
      </p:sp>
      <p:sp>
        <p:nvSpPr>
          <p:cNvPr id="18" name="TextBox 18"/>
          <p:cNvSpPr txBox="1"/>
          <p:nvPr/>
        </p:nvSpPr>
        <p:spPr>
          <a:xfrm>
            <a:off x="1917929" y="1775686"/>
            <a:ext cx="5832971" cy="552450"/>
          </a:xfrm>
          <a:prstGeom prst="rect">
            <a:avLst/>
          </a:prstGeom>
        </p:spPr>
        <p:txBody>
          <a:bodyPr lIns="0" tIns="0" rIns="0" bIns="0" rtlCol="0" anchor="t">
            <a:spAutoFit/>
          </a:bodyPr>
          <a:lstStyle/>
          <a:p>
            <a:pPr marL="0" lvl="0" indent="0">
              <a:lnSpc>
                <a:spcPts val="3902"/>
              </a:lnSpc>
              <a:spcBef>
                <a:spcPct val="0"/>
              </a:spcBef>
            </a:pPr>
            <a:r>
              <a:rPr lang="en-US" sz="3251">
                <a:solidFill>
                  <a:srgbClr val="084C6E"/>
                </a:solidFill>
                <a:latin typeface="Codec Pro Bold"/>
              </a:rPr>
              <a:t>IMPLEMENTATION :</a:t>
            </a:r>
          </a:p>
        </p:txBody>
      </p:sp>
      <p:sp>
        <p:nvSpPr>
          <p:cNvPr id="19" name="TextBox 19"/>
          <p:cNvSpPr txBox="1"/>
          <p:nvPr/>
        </p:nvSpPr>
        <p:spPr>
          <a:xfrm>
            <a:off x="2487589" y="2556433"/>
            <a:ext cx="13783822" cy="5911595"/>
          </a:xfrm>
          <a:prstGeom prst="rect">
            <a:avLst/>
          </a:prstGeom>
        </p:spPr>
        <p:txBody>
          <a:bodyPr lIns="0" tIns="0" rIns="0" bIns="0" rtlCol="0" anchor="t">
            <a:spAutoFit/>
          </a:bodyPr>
          <a:lstStyle/>
          <a:p>
            <a:pPr>
              <a:lnSpc>
                <a:spcPts val="2997"/>
              </a:lnSpc>
            </a:pPr>
            <a:r>
              <a:rPr lang="en-US" sz="1850">
                <a:solidFill>
                  <a:srgbClr val="084C6E"/>
                </a:solidFill>
                <a:latin typeface="Open Sauce"/>
              </a:rPr>
              <a:t>The key constituent data structures used in the implementation are a dictionary, a graph, hash tables, and a queue. The integration and interplay:</a:t>
            </a:r>
          </a:p>
          <a:p>
            <a:pPr marL="399419" lvl="1" indent="-199709">
              <a:lnSpc>
                <a:spcPts val="2997"/>
              </a:lnSpc>
              <a:buFont typeface="Arial"/>
              <a:buChar char="•"/>
            </a:pPr>
            <a:r>
              <a:rPr lang="en-US" sz="1850">
                <a:solidFill>
                  <a:srgbClr val="084C6E"/>
                </a:solidFill>
                <a:latin typeface="Open Sauce"/>
              </a:rPr>
              <a:t>course_database dictionary: It stores the attributes of each course, such as subject, level, instructor, and rating. The dictionary enables efficient access to course attributes based on the course name.</a:t>
            </a:r>
          </a:p>
          <a:p>
            <a:pPr marL="399419" lvl="1" indent="-199709">
              <a:lnSpc>
                <a:spcPts val="2997"/>
              </a:lnSpc>
              <a:buFont typeface="Arial"/>
              <a:buChar char="•"/>
            </a:pPr>
            <a:r>
              <a:rPr lang="en-US" sz="1850">
                <a:solidFill>
                  <a:srgbClr val="084C6E"/>
                </a:solidFill>
                <a:latin typeface="Open Sauce"/>
              </a:rPr>
              <a:t>course_graph graph: It represents the connections between courses based on their subject and level. It uses the Graph class to store and manage the graph data structure. The graph allows quick retrieval of courses related to a particular subject and level combination.</a:t>
            </a:r>
          </a:p>
          <a:p>
            <a:pPr marL="399419" lvl="1" indent="-199709">
              <a:lnSpc>
                <a:spcPts val="2997"/>
              </a:lnSpc>
              <a:buFont typeface="Arial"/>
              <a:buChar char="•"/>
            </a:pPr>
            <a:r>
              <a:rPr lang="en-US" sz="1850">
                <a:solidFill>
                  <a:srgbClr val="084C6E"/>
                </a:solidFill>
                <a:latin typeface="Open Sauce"/>
              </a:rPr>
              <a:t>course_attributes, course_ratings, and course_reviews hash tables: These hash tables store additional attributes, ratings, and reviews for each course. They are used to associate extra information with the courses and provide efficient access to ratings and reviews based on the course name.</a:t>
            </a:r>
          </a:p>
          <a:p>
            <a:pPr marL="399419" lvl="1" indent="-199709">
              <a:lnSpc>
                <a:spcPts val="2997"/>
              </a:lnSpc>
              <a:buFont typeface="Arial"/>
              <a:buChar char="•"/>
            </a:pPr>
            <a:r>
              <a:rPr lang="en-US" sz="1850">
                <a:solidFill>
                  <a:srgbClr val="084C6E"/>
                </a:solidFill>
                <a:latin typeface="Open Sauce"/>
              </a:rPr>
              <a:t>users dictionary: It stores user accounts and their corresponding passwords. This dictionary enables authentication and login functionality.</a:t>
            </a:r>
          </a:p>
          <a:p>
            <a:pPr marL="399419" lvl="1" indent="-199709">
              <a:lnSpc>
                <a:spcPts val="2997"/>
              </a:lnSpc>
              <a:buFont typeface="Arial"/>
              <a:buChar char="•"/>
            </a:pPr>
            <a:r>
              <a:rPr lang="en-US" sz="1850">
                <a:solidFill>
                  <a:srgbClr val="084C6E"/>
                </a:solidFill>
                <a:latin typeface="Open Sauce"/>
              </a:rPr>
              <a:t>enrollment_lists dictionary: It stores the enrollment lists for each user. The lists are implemented using the Queue class, which allows adding courses to the back of the queue and removing them from the front. The queue ensures a first-in-first-out order for course enrollment.</a:t>
            </a:r>
          </a:p>
          <a:p>
            <a:pPr>
              <a:lnSpc>
                <a:spcPts val="2997"/>
              </a:lnSpc>
            </a:pPr>
            <a:endParaRPr lang="en-US" sz="1850">
              <a:solidFill>
                <a:srgbClr val="084C6E"/>
              </a:solidFill>
              <a:latin typeface="Open Sau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9B4">
                <a:alpha val="100000"/>
              </a:srgbClr>
            </a:gs>
            <a:gs pos="100000">
              <a:srgbClr val="FFFFF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90087" y="1028700"/>
            <a:ext cx="16169213" cy="8229600"/>
            <a:chOff x="0" y="0"/>
            <a:chExt cx="4258558" cy="2167467"/>
          </a:xfrm>
        </p:grpSpPr>
        <p:sp>
          <p:nvSpPr>
            <p:cNvPr id="3" name="Freeform 3"/>
            <p:cNvSpPr/>
            <p:nvPr/>
          </p:nvSpPr>
          <p:spPr>
            <a:xfrm>
              <a:off x="0" y="0"/>
              <a:ext cx="4258558" cy="2167467"/>
            </a:xfrm>
            <a:custGeom>
              <a:avLst/>
              <a:gdLst/>
              <a:ahLst/>
              <a:cxnLst/>
              <a:rect l="l" t="t" r="r" b="b"/>
              <a:pathLst>
                <a:path w="4258558" h="2167467">
                  <a:moveTo>
                    <a:pt x="19631" y="0"/>
                  </a:moveTo>
                  <a:lnTo>
                    <a:pt x="4238927" y="0"/>
                  </a:lnTo>
                  <a:cubicBezTo>
                    <a:pt x="4249769" y="0"/>
                    <a:pt x="4258558" y="8789"/>
                    <a:pt x="4258558" y="19631"/>
                  </a:cubicBezTo>
                  <a:lnTo>
                    <a:pt x="4258558" y="2147836"/>
                  </a:lnTo>
                  <a:cubicBezTo>
                    <a:pt x="4258558" y="2158678"/>
                    <a:pt x="4249769" y="2167467"/>
                    <a:pt x="4238927" y="2167467"/>
                  </a:cubicBezTo>
                  <a:lnTo>
                    <a:pt x="19631" y="2167467"/>
                  </a:lnTo>
                  <a:cubicBezTo>
                    <a:pt x="14425" y="2167467"/>
                    <a:pt x="9431" y="2165398"/>
                    <a:pt x="5750" y="2161717"/>
                  </a:cubicBezTo>
                  <a:cubicBezTo>
                    <a:pt x="2068" y="2158035"/>
                    <a:pt x="0" y="2153042"/>
                    <a:pt x="0" y="2147836"/>
                  </a:cubicBezTo>
                  <a:lnTo>
                    <a:pt x="0" y="19631"/>
                  </a:lnTo>
                  <a:cubicBezTo>
                    <a:pt x="0" y="8789"/>
                    <a:pt x="8789" y="0"/>
                    <a:pt x="19631" y="0"/>
                  </a:cubicBezTo>
                  <a:close/>
                </a:path>
              </a:pathLst>
            </a:custGeom>
            <a:gradFill rotWithShape="1">
              <a:gsLst>
                <a:gs pos="0">
                  <a:srgbClr val="FFFFFF">
                    <a:alpha val="100000"/>
                  </a:srgbClr>
                </a:gs>
                <a:gs pos="100000">
                  <a:srgbClr val="FFFFFF">
                    <a:alpha val="100000"/>
                  </a:srgbClr>
                </a:gs>
              </a:gsLst>
              <a:path path="circle">
                <a:fillToRect r="100000" b="100000"/>
              </a:path>
              <a:tileRect l="-100000" t="-100000"/>
            </a:gra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5" name="Group 5"/>
          <p:cNvGrpSpPr/>
          <p:nvPr/>
        </p:nvGrpSpPr>
        <p:grpSpPr>
          <a:xfrm>
            <a:off x="15413187" y="1538725"/>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7259300" y="711434"/>
            <a:ext cx="634533" cy="634533"/>
          </a:xfrm>
          <a:custGeom>
            <a:avLst/>
            <a:gdLst/>
            <a:ahLst/>
            <a:cxnLst/>
            <a:rect l="l" t="t" r="r" b="b"/>
            <a:pathLst>
              <a:path w="634533" h="634533">
                <a:moveTo>
                  <a:pt x="0" y="0"/>
                </a:moveTo>
                <a:lnTo>
                  <a:pt x="634533" y="0"/>
                </a:lnTo>
                <a:lnTo>
                  <a:pt x="634533"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flipH="1">
            <a:off x="455554"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4993725" y="9258300"/>
            <a:ext cx="8300549" cy="664653"/>
          </a:xfrm>
          <a:custGeom>
            <a:avLst/>
            <a:gdLst/>
            <a:ahLst/>
            <a:cxnLst/>
            <a:rect l="l" t="t" r="r" b="b"/>
            <a:pathLst>
              <a:path w="8300549" h="664653">
                <a:moveTo>
                  <a:pt x="0" y="0"/>
                </a:moveTo>
                <a:lnTo>
                  <a:pt x="8300550" y="0"/>
                </a:lnTo>
                <a:lnTo>
                  <a:pt x="8300550" y="664653"/>
                </a:lnTo>
                <a:lnTo>
                  <a:pt x="0" y="664653"/>
                </a:lnTo>
                <a:lnTo>
                  <a:pt x="0" y="0"/>
                </a:lnTo>
                <a:close/>
              </a:path>
            </a:pathLst>
          </a:custGeom>
          <a:blipFill>
            <a:blip r:embed="rId4"/>
            <a:stretch>
              <a:fillRect t="-146648"/>
            </a:stretch>
          </a:blipFill>
        </p:spPr>
      </p:sp>
      <p:sp>
        <p:nvSpPr>
          <p:cNvPr id="18" name="TextBox 18"/>
          <p:cNvSpPr txBox="1"/>
          <p:nvPr/>
        </p:nvSpPr>
        <p:spPr>
          <a:xfrm>
            <a:off x="1917929" y="1775686"/>
            <a:ext cx="5832971" cy="552450"/>
          </a:xfrm>
          <a:prstGeom prst="rect">
            <a:avLst/>
          </a:prstGeom>
        </p:spPr>
        <p:txBody>
          <a:bodyPr lIns="0" tIns="0" rIns="0" bIns="0" rtlCol="0" anchor="t">
            <a:spAutoFit/>
          </a:bodyPr>
          <a:lstStyle/>
          <a:p>
            <a:pPr marL="0" lvl="0" indent="0">
              <a:lnSpc>
                <a:spcPts val="3902"/>
              </a:lnSpc>
              <a:spcBef>
                <a:spcPct val="0"/>
              </a:spcBef>
            </a:pPr>
            <a:r>
              <a:rPr lang="en-US" sz="3251">
                <a:solidFill>
                  <a:srgbClr val="084C6E"/>
                </a:solidFill>
                <a:latin typeface="Codec Pro Bold"/>
              </a:rPr>
              <a:t>IMPLEMENTATION :</a:t>
            </a:r>
          </a:p>
        </p:txBody>
      </p:sp>
      <p:sp>
        <p:nvSpPr>
          <p:cNvPr id="19" name="TextBox 19"/>
          <p:cNvSpPr txBox="1"/>
          <p:nvPr/>
        </p:nvSpPr>
        <p:spPr>
          <a:xfrm>
            <a:off x="2487589" y="2556433"/>
            <a:ext cx="13545813" cy="5168645"/>
          </a:xfrm>
          <a:prstGeom prst="rect">
            <a:avLst/>
          </a:prstGeom>
        </p:spPr>
        <p:txBody>
          <a:bodyPr lIns="0" tIns="0" rIns="0" bIns="0" rtlCol="0" anchor="t">
            <a:spAutoFit/>
          </a:bodyPr>
          <a:lstStyle/>
          <a:p>
            <a:pPr>
              <a:lnSpc>
                <a:spcPts val="2997"/>
              </a:lnSpc>
            </a:pPr>
            <a:r>
              <a:rPr lang="en-US" sz="1850">
                <a:solidFill>
                  <a:srgbClr val="084C6E"/>
                </a:solidFill>
                <a:latin typeface="Open Sauce"/>
              </a:rPr>
              <a:t>The design choices made during the implementation include using specific data structures based on their advantages and efficiency. Dictionaries were chosen for efficient access to course attributes, ratings, and reviews. The graph data structure was selected to represent the connections between courses and facilitate personalized course recommendations. Hash tables were used to store additional attributes, ratings, and reviews for courses.</a:t>
            </a:r>
          </a:p>
          <a:p>
            <a:pPr>
              <a:lnSpc>
                <a:spcPts val="2997"/>
              </a:lnSpc>
            </a:pPr>
            <a:endParaRPr lang="en-US" sz="1850">
              <a:solidFill>
                <a:srgbClr val="084C6E"/>
              </a:solidFill>
              <a:latin typeface="Open Sauce"/>
            </a:endParaRPr>
          </a:p>
          <a:p>
            <a:pPr>
              <a:lnSpc>
                <a:spcPts val="2997"/>
              </a:lnSpc>
            </a:pPr>
            <a:r>
              <a:rPr lang="en-US" sz="1850">
                <a:solidFill>
                  <a:srgbClr val="084C6E"/>
                </a:solidFill>
                <a:latin typeface="Open Sauce"/>
              </a:rPr>
              <a:t>The trade-offs involved in the implementation mainly revolve around the space and time complexity. Storing course attributes, ratings, and reviews in separate hash tables allows efficient retrieval but increases the space complexity. The personalized course recommendation algorithm based on the graph may have a higher time complexity depending on the number of courses and their connections.</a:t>
            </a:r>
          </a:p>
          <a:p>
            <a:pPr>
              <a:lnSpc>
                <a:spcPts val="2997"/>
              </a:lnSpc>
            </a:pPr>
            <a:endParaRPr lang="en-US" sz="1850">
              <a:solidFill>
                <a:srgbClr val="084C6E"/>
              </a:solidFill>
              <a:latin typeface="Open Sauce"/>
            </a:endParaRPr>
          </a:p>
          <a:p>
            <a:pPr>
              <a:lnSpc>
                <a:spcPts val="2997"/>
              </a:lnSpc>
            </a:pPr>
            <a:r>
              <a:rPr lang="en-US" sz="1850">
                <a:solidFill>
                  <a:srgbClr val="084C6E"/>
                </a:solidFill>
                <a:latin typeface="Open Sauce"/>
              </a:rPr>
              <a:t>To further optimize the implementation, one could consider using a database system to store and retrieve course-related information, ratings, and reviews. This could provide scalability, better search capabilities, and efficient management of user accounts and enrollment lists.</a:t>
            </a:r>
          </a:p>
          <a:p>
            <a:pPr>
              <a:lnSpc>
                <a:spcPts val="2997"/>
              </a:lnSpc>
            </a:pPr>
            <a:endParaRPr lang="en-US" sz="1850">
              <a:solidFill>
                <a:srgbClr val="084C6E"/>
              </a:solidFill>
              <a:latin typeface="Open Sau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50000">
              <a:srgbClr val="84BFDD">
                <a:alpha val="100000"/>
              </a:srgbClr>
            </a:gs>
            <a:gs pos="100000">
              <a:srgbClr val="84BFDD">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568110" y="2374352"/>
            <a:ext cx="7151780" cy="4965629"/>
            <a:chOff x="0" y="0"/>
            <a:chExt cx="1883596" cy="1307820"/>
          </a:xfrm>
        </p:grpSpPr>
        <p:sp>
          <p:nvSpPr>
            <p:cNvPr id="3" name="Freeform 3"/>
            <p:cNvSpPr/>
            <p:nvPr/>
          </p:nvSpPr>
          <p:spPr>
            <a:xfrm>
              <a:off x="0" y="0"/>
              <a:ext cx="1883596" cy="1307820"/>
            </a:xfrm>
            <a:custGeom>
              <a:avLst/>
              <a:gdLst/>
              <a:ahLst/>
              <a:cxnLst/>
              <a:rect l="l" t="t" r="r" b="b"/>
              <a:pathLst>
                <a:path w="1883596" h="1307820">
                  <a:moveTo>
                    <a:pt x="22733" y="0"/>
                  </a:moveTo>
                  <a:lnTo>
                    <a:pt x="1860864" y="0"/>
                  </a:lnTo>
                  <a:cubicBezTo>
                    <a:pt x="1866893" y="0"/>
                    <a:pt x="1872675" y="2395"/>
                    <a:pt x="1876938" y="6658"/>
                  </a:cubicBezTo>
                  <a:cubicBezTo>
                    <a:pt x="1881201" y="10922"/>
                    <a:pt x="1883596" y="16704"/>
                    <a:pt x="1883596" y="22733"/>
                  </a:cubicBezTo>
                  <a:lnTo>
                    <a:pt x="1883596" y="1285087"/>
                  </a:lnTo>
                  <a:cubicBezTo>
                    <a:pt x="1883596" y="1297642"/>
                    <a:pt x="1873419" y="1307820"/>
                    <a:pt x="1860864" y="1307820"/>
                  </a:cubicBezTo>
                  <a:lnTo>
                    <a:pt x="22733" y="1307820"/>
                  </a:lnTo>
                  <a:cubicBezTo>
                    <a:pt x="16704" y="1307820"/>
                    <a:pt x="10922" y="1305425"/>
                    <a:pt x="6658" y="1301162"/>
                  </a:cubicBezTo>
                  <a:cubicBezTo>
                    <a:pt x="2395" y="1296898"/>
                    <a:pt x="0" y="1291116"/>
                    <a:pt x="0" y="1285087"/>
                  </a:cubicBezTo>
                  <a:lnTo>
                    <a:pt x="0" y="22733"/>
                  </a:lnTo>
                  <a:cubicBezTo>
                    <a:pt x="0" y="16704"/>
                    <a:pt x="2395" y="10922"/>
                    <a:pt x="6658" y="6658"/>
                  </a:cubicBezTo>
                  <a:cubicBezTo>
                    <a:pt x="10922" y="2395"/>
                    <a:pt x="16704" y="0"/>
                    <a:pt x="22733"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1158707" y="2716721"/>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5568110" y="7339981"/>
            <a:ext cx="7151780" cy="572667"/>
          </a:xfrm>
          <a:custGeom>
            <a:avLst/>
            <a:gdLst/>
            <a:ahLst/>
            <a:cxnLst/>
            <a:rect l="l" t="t" r="r" b="b"/>
            <a:pathLst>
              <a:path w="7151780" h="572667">
                <a:moveTo>
                  <a:pt x="0" y="0"/>
                </a:moveTo>
                <a:lnTo>
                  <a:pt x="7151780" y="0"/>
                </a:lnTo>
                <a:lnTo>
                  <a:pt x="7151780" y="572667"/>
                </a:lnTo>
                <a:lnTo>
                  <a:pt x="0" y="572667"/>
                </a:lnTo>
                <a:lnTo>
                  <a:pt x="0" y="0"/>
                </a:lnTo>
                <a:close/>
              </a:path>
            </a:pathLst>
          </a:custGeom>
          <a:blipFill>
            <a:blip r:embed="rId4"/>
            <a:stretch>
              <a:fillRect t="-146648"/>
            </a:stretch>
          </a:blipFill>
        </p:spPr>
      </p:sp>
      <p:sp>
        <p:nvSpPr>
          <p:cNvPr id="18" name="TextBox 18"/>
          <p:cNvSpPr txBox="1"/>
          <p:nvPr/>
        </p:nvSpPr>
        <p:spPr>
          <a:xfrm>
            <a:off x="6875070" y="4667764"/>
            <a:ext cx="4441960" cy="1554832"/>
          </a:xfrm>
          <a:prstGeom prst="rect">
            <a:avLst/>
          </a:prstGeom>
        </p:spPr>
        <p:txBody>
          <a:bodyPr lIns="0" tIns="0" rIns="0" bIns="0" rtlCol="0" anchor="t">
            <a:spAutoFit/>
          </a:bodyPr>
          <a:lstStyle/>
          <a:p>
            <a:pPr marL="540813" lvl="1" indent="-270407">
              <a:lnSpc>
                <a:spcPts val="4258"/>
              </a:lnSpc>
              <a:buFont typeface="Arial"/>
              <a:buChar char="•"/>
            </a:pPr>
            <a:r>
              <a:rPr lang="en-US" sz="2504">
                <a:solidFill>
                  <a:srgbClr val="084C6E"/>
                </a:solidFill>
                <a:latin typeface="Open Sauce"/>
              </a:rPr>
              <a:t>https://github.com/adarsh-koppisetti/Course-Management-System.git</a:t>
            </a:r>
          </a:p>
        </p:txBody>
      </p:sp>
      <p:sp>
        <p:nvSpPr>
          <p:cNvPr id="19" name="TextBox 19"/>
          <p:cNvSpPr txBox="1"/>
          <p:nvPr/>
        </p:nvSpPr>
        <p:spPr>
          <a:xfrm>
            <a:off x="6277500" y="3430006"/>
            <a:ext cx="4180894" cy="797633"/>
          </a:xfrm>
          <a:prstGeom prst="rect">
            <a:avLst/>
          </a:prstGeom>
        </p:spPr>
        <p:txBody>
          <a:bodyPr lIns="0" tIns="0" rIns="0" bIns="0" rtlCol="0" anchor="t">
            <a:spAutoFit/>
          </a:bodyPr>
          <a:lstStyle/>
          <a:p>
            <a:pPr marL="0" lvl="0" indent="0" algn="ctr">
              <a:lnSpc>
                <a:spcPts val="5782"/>
              </a:lnSpc>
              <a:spcBef>
                <a:spcPct val="0"/>
              </a:spcBef>
            </a:pPr>
            <a:r>
              <a:rPr lang="en-US" sz="4818">
                <a:solidFill>
                  <a:srgbClr val="084C6E"/>
                </a:solidFill>
                <a:latin typeface="Codec Pro Bold"/>
              </a:rPr>
              <a:t>GITHUB LINK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2148300" y="2104848"/>
            <a:ext cx="13721888" cy="6594484"/>
            <a:chOff x="0" y="0"/>
            <a:chExt cx="3904702" cy="1876527"/>
          </a:xfrm>
        </p:grpSpPr>
        <p:sp>
          <p:nvSpPr>
            <p:cNvPr id="3" name="Freeform 3"/>
            <p:cNvSpPr/>
            <p:nvPr/>
          </p:nvSpPr>
          <p:spPr>
            <a:xfrm>
              <a:off x="0" y="0"/>
              <a:ext cx="3904702" cy="1876527"/>
            </a:xfrm>
            <a:custGeom>
              <a:avLst/>
              <a:gdLst/>
              <a:ahLst/>
              <a:cxnLst/>
              <a:rect l="l" t="t" r="r" b="b"/>
              <a:pathLst>
                <a:path w="3904702" h="1876527">
                  <a:moveTo>
                    <a:pt x="14669" y="0"/>
                  </a:moveTo>
                  <a:lnTo>
                    <a:pt x="3890033" y="0"/>
                  </a:lnTo>
                  <a:cubicBezTo>
                    <a:pt x="3893924" y="0"/>
                    <a:pt x="3897655" y="1546"/>
                    <a:pt x="3900406" y="4297"/>
                  </a:cubicBezTo>
                  <a:cubicBezTo>
                    <a:pt x="3903157" y="7048"/>
                    <a:pt x="3904702" y="10779"/>
                    <a:pt x="3904702" y="14669"/>
                  </a:cubicBezTo>
                  <a:lnTo>
                    <a:pt x="3904702" y="1861858"/>
                  </a:lnTo>
                  <a:cubicBezTo>
                    <a:pt x="3904702" y="1865749"/>
                    <a:pt x="3903157" y="1869480"/>
                    <a:pt x="3900406" y="1872231"/>
                  </a:cubicBezTo>
                  <a:cubicBezTo>
                    <a:pt x="3897655" y="1874982"/>
                    <a:pt x="3893924" y="1876527"/>
                    <a:pt x="3890033" y="1876527"/>
                  </a:cubicBezTo>
                  <a:lnTo>
                    <a:pt x="14669" y="1876527"/>
                  </a:lnTo>
                  <a:cubicBezTo>
                    <a:pt x="10779" y="1876527"/>
                    <a:pt x="7048" y="1874982"/>
                    <a:pt x="4297" y="1872231"/>
                  </a:cubicBezTo>
                  <a:cubicBezTo>
                    <a:pt x="1546" y="1869480"/>
                    <a:pt x="0" y="1865749"/>
                    <a:pt x="0" y="1861858"/>
                  </a:cubicBezTo>
                  <a:lnTo>
                    <a:pt x="0" y="14669"/>
                  </a:lnTo>
                  <a:cubicBezTo>
                    <a:pt x="0" y="10779"/>
                    <a:pt x="1546" y="7048"/>
                    <a:pt x="4297" y="4297"/>
                  </a:cubicBezTo>
                  <a:cubicBezTo>
                    <a:pt x="7048" y="1546"/>
                    <a:pt x="10779" y="0"/>
                    <a:pt x="14669" y="0"/>
                  </a:cubicBezTo>
                  <a:close/>
                </a:path>
              </a:pathLst>
            </a:custGeom>
            <a:gradFill rotWithShape="1">
              <a:gsLst>
                <a:gs pos="0">
                  <a:srgbClr val="FFFFFF">
                    <a:alpha val="100000"/>
                  </a:srgbClr>
                </a:gs>
                <a:gs pos="100000">
                  <a:srgbClr val="FFFFFF">
                    <a:alpha val="100000"/>
                  </a:srgbClr>
                </a:gs>
              </a:gsLst>
              <a:path path="circle">
                <a:fillToRect r="100000" b="100000"/>
              </a:path>
              <a:tileRect l="-100000" t="-100000"/>
            </a:gra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5" name="Group 5"/>
          <p:cNvGrpSpPr/>
          <p:nvPr/>
        </p:nvGrpSpPr>
        <p:grpSpPr>
          <a:xfrm>
            <a:off x="1524000" y="1014185"/>
            <a:ext cx="5129934" cy="2181323"/>
            <a:chOff x="-94276" y="-338255"/>
            <a:chExt cx="2113112" cy="898525"/>
          </a:xfrm>
        </p:grpSpPr>
        <p:sp>
          <p:nvSpPr>
            <p:cNvPr id="6" name="Freeform 6"/>
            <p:cNvSpPr/>
            <p:nvPr/>
          </p:nvSpPr>
          <p:spPr>
            <a:xfrm>
              <a:off x="-94276" y="-85095"/>
              <a:ext cx="2113112" cy="392206"/>
            </a:xfrm>
            <a:custGeom>
              <a:avLst/>
              <a:gdLst/>
              <a:ahLst/>
              <a:cxnLst/>
              <a:rect l="l" t="t" r="r" b="b"/>
              <a:pathLst>
                <a:path w="2113112" h="392206">
                  <a:moveTo>
                    <a:pt x="95077" y="0"/>
                  </a:moveTo>
                  <a:lnTo>
                    <a:pt x="2018034" y="0"/>
                  </a:lnTo>
                  <a:cubicBezTo>
                    <a:pt x="2043250" y="0"/>
                    <a:pt x="2067434" y="10017"/>
                    <a:pt x="2085264" y="27848"/>
                  </a:cubicBezTo>
                  <a:cubicBezTo>
                    <a:pt x="2103095" y="45678"/>
                    <a:pt x="2113112" y="69861"/>
                    <a:pt x="2113112" y="95077"/>
                  </a:cubicBezTo>
                  <a:lnTo>
                    <a:pt x="2113112" y="297129"/>
                  </a:lnTo>
                  <a:cubicBezTo>
                    <a:pt x="2113112" y="322345"/>
                    <a:pt x="2103095" y="346528"/>
                    <a:pt x="2085264" y="364359"/>
                  </a:cubicBezTo>
                  <a:cubicBezTo>
                    <a:pt x="2067434" y="382189"/>
                    <a:pt x="2043250" y="392206"/>
                    <a:pt x="2018034" y="392206"/>
                  </a:cubicBezTo>
                  <a:lnTo>
                    <a:pt x="95077" y="392206"/>
                  </a:lnTo>
                  <a:cubicBezTo>
                    <a:pt x="69861" y="392206"/>
                    <a:pt x="45678" y="382189"/>
                    <a:pt x="27848" y="364359"/>
                  </a:cubicBezTo>
                  <a:cubicBezTo>
                    <a:pt x="10017" y="346528"/>
                    <a:pt x="0" y="322345"/>
                    <a:pt x="0" y="297129"/>
                  </a:cubicBezTo>
                  <a:lnTo>
                    <a:pt x="0" y="95077"/>
                  </a:lnTo>
                  <a:cubicBezTo>
                    <a:pt x="0" y="69861"/>
                    <a:pt x="10017" y="45678"/>
                    <a:pt x="27848" y="27848"/>
                  </a:cubicBezTo>
                  <a:cubicBezTo>
                    <a:pt x="45678" y="10017"/>
                    <a:pt x="69861" y="0"/>
                    <a:pt x="95077" y="0"/>
                  </a:cubicBezTo>
                  <a:close/>
                </a:path>
              </a:pathLst>
            </a:custGeom>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ln w="19050">
              <a:solidFill>
                <a:srgbClr val="084C6E"/>
              </a:solidFill>
            </a:ln>
          </p:spPr>
        </p:sp>
        <p:sp>
          <p:nvSpPr>
            <p:cNvPr id="7" name="TextBox 7"/>
            <p:cNvSpPr txBox="1"/>
            <p:nvPr/>
          </p:nvSpPr>
          <p:spPr>
            <a:xfrm>
              <a:off x="-47138" y="-338255"/>
              <a:ext cx="2018836" cy="898525"/>
            </a:xfrm>
            <a:prstGeom prst="rect">
              <a:avLst/>
            </a:prstGeom>
          </p:spPr>
          <p:txBody>
            <a:bodyPr lIns="0" tIns="0" rIns="0" bIns="0" rtlCol="0" anchor="ctr"/>
            <a:lstStyle/>
            <a:p>
              <a:pPr marL="0" lvl="0" indent="0">
                <a:lnSpc>
                  <a:spcPts val="4203"/>
                </a:lnSpc>
                <a:spcBef>
                  <a:spcPct val="0"/>
                </a:spcBef>
              </a:pPr>
              <a:r>
                <a:rPr lang="en-US" sz="2802" spc="173" dirty="0">
                  <a:solidFill>
                    <a:srgbClr val="084C6E"/>
                  </a:solidFill>
                  <a:latin typeface="Open Sauce"/>
                </a:rPr>
                <a:t>   Practical Applications</a:t>
              </a:r>
            </a:p>
          </p:txBody>
        </p:sp>
      </p:grpSp>
      <p:sp>
        <p:nvSpPr>
          <p:cNvPr id="8" name="TextBox 8"/>
          <p:cNvSpPr txBox="1"/>
          <p:nvPr/>
        </p:nvSpPr>
        <p:spPr>
          <a:xfrm>
            <a:off x="3434203" y="2967004"/>
            <a:ext cx="11460632" cy="4710752"/>
          </a:xfrm>
          <a:prstGeom prst="rect">
            <a:avLst/>
          </a:prstGeom>
        </p:spPr>
        <p:txBody>
          <a:bodyPr lIns="0" tIns="0" rIns="0" bIns="0" rtlCol="0" anchor="t">
            <a:spAutoFit/>
          </a:bodyPr>
          <a:lstStyle/>
          <a:p>
            <a:pPr>
              <a:lnSpc>
                <a:spcPts val="2350"/>
              </a:lnSpc>
            </a:pPr>
            <a:r>
              <a:rPr lang="en-US" sz="1556">
                <a:solidFill>
                  <a:srgbClr val="084C6E"/>
                </a:solidFill>
                <a:latin typeface="Open Sauce"/>
              </a:rPr>
              <a:t>The hybrid data structure implemented in my project has practical applications in online course platforms, e-commerce, social networking, and content management systems. By combining dictionaries, graphs, hash tables, and queues, the hybrid structure ensures fast access to data, represents relationships between entities, and facilitates efficient storage and retrieval of attributes.</a:t>
            </a:r>
          </a:p>
          <a:p>
            <a:pPr>
              <a:lnSpc>
                <a:spcPts val="2350"/>
              </a:lnSpc>
            </a:pPr>
            <a:endParaRPr lang="en-US" sz="1556">
              <a:solidFill>
                <a:srgbClr val="084C6E"/>
              </a:solidFill>
              <a:latin typeface="Open Sauce"/>
            </a:endParaRPr>
          </a:p>
          <a:p>
            <a:pPr marL="336014" lvl="1" indent="-168007">
              <a:lnSpc>
                <a:spcPts val="2350"/>
              </a:lnSpc>
              <a:buFont typeface="Arial"/>
              <a:buChar char="•"/>
            </a:pPr>
            <a:r>
              <a:rPr lang="en-US" sz="1556">
                <a:solidFill>
                  <a:srgbClr val="084C6E"/>
                </a:solidFill>
                <a:latin typeface="Open Sauce"/>
              </a:rPr>
              <a:t>In online course platforms, the hybrid structure enhances course management, ratings, and personalized recommendations.</a:t>
            </a:r>
          </a:p>
          <a:p>
            <a:pPr marL="336014" lvl="1" indent="-168007">
              <a:lnSpc>
                <a:spcPts val="2350"/>
              </a:lnSpc>
              <a:buFont typeface="Arial"/>
              <a:buChar char="•"/>
            </a:pPr>
            <a:r>
              <a:rPr lang="en-US" sz="1556">
                <a:solidFill>
                  <a:srgbClr val="084C6E"/>
                </a:solidFill>
                <a:latin typeface="Open Sauce"/>
              </a:rPr>
              <a:t> In e-commerce, it optimizes recommendation systems based on user preferences and item attributes. For social networking platforms, it enables efficient retrieval of profiles, connections, and personalized friend recommendations. </a:t>
            </a:r>
          </a:p>
          <a:p>
            <a:pPr marL="336014" lvl="1" indent="-168007">
              <a:lnSpc>
                <a:spcPts val="2350"/>
              </a:lnSpc>
              <a:buFont typeface="Arial"/>
              <a:buChar char="•"/>
            </a:pPr>
            <a:r>
              <a:rPr lang="en-US" sz="1556">
                <a:solidFill>
                  <a:srgbClr val="084C6E"/>
                </a:solidFill>
                <a:latin typeface="Open Sauce"/>
              </a:rPr>
              <a:t> In content management systems, it facilitates quick content retrieval, seamless organization, and enables personalized recommendations.</a:t>
            </a:r>
          </a:p>
          <a:p>
            <a:pPr>
              <a:lnSpc>
                <a:spcPts val="2350"/>
              </a:lnSpc>
            </a:pPr>
            <a:endParaRPr lang="en-US" sz="1556">
              <a:solidFill>
                <a:srgbClr val="084C6E"/>
              </a:solidFill>
              <a:latin typeface="Open Sauce"/>
            </a:endParaRPr>
          </a:p>
          <a:p>
            <a:pPr>
              <a:lnSpc>
                <a:spcPts val="2350"/>
              </a:lnSpc>
            </a:pPr>
            <a:r>
              <a:rPr lang="en-US" sz="1556">
                <a:solidFill>
                  <a:srgbClr val="084C6E"/>
                </a:solidFill>
                <a:latin typeface="Open Sauce"/>
              </a:rPr>
              <a:t>Overall, the hybrid data structure combines the strengths of multiple data structures to improve performance, user satisfaction, and productivity across various domains.</a:t>
            </a:r>
          </a:p>
          <a:p>
            <a:pPr marL="0" lvl="1" indent="0">
              <a:lnSpc>
                <a:spcPts val="2350"/>
              </a:lnSpc>
            </a:pPr>
            <a:endParaRPr lang="en-US" sz="1556">
              <a:solidFill>
                <a:srgbClr val="084C6E"/>
              </a:solidFill>
              <a:latin typeface="Open Sauce"/>
            </a:endParaRPr>
          </a:p>
        </p:txBody>
      </p:sp>
      <p:sp>
        <p:nvSpPr>
          <p:cNvPr id="9" name="Freeform 9"/>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7353" y="1867235"/>
            <a:ext cx="15534681" cy="6740486"/>
            <a:chOff x="0" y="0"/>
            <a:chExt cx="4091439" cy="1775272"/>
          </a:xfrm>
        </p:grpSpPr>
        <p:sp>
          <p:nvSpPr>
            <p:cNvPr id="5" name="Freeform 5"/>
            <p:cNvSpPr/>
            <p:nvPr/>
          </p:nvSpPr>
          <p:spPr>
            <a:xfrm>
              <a:off x="0" y="0"/>
              <a:ext cx="4091439" cy="1775272"/>
            </a:xfrm>
            <a:custGeom>
              <a:avLst/>
              <a:gdLst/>
              <a:ahLst/>
              <a:cxnLst/>
              <a:rect l="l" t="t" r="r" b="b"/>
              <a:pathLst>
                <a:path w="4091439" h="1775272">
                  <a:moveTo>
                    <a:pt x="16446" y="0"/>
                  </a:moveTo>
                  <a:lnTo>
                    <a:pt x="4074993" y="0"/>
                  </a:lnTo>
                  <a:cubicBezTo>
                    <a:pt x="4079354" y="0"/>
                    <a:pt x="4083538" y="1733"/>
                    <a:pt x="4086622" y="4817"/>
                  </a:cubicBezTo>
                  <a:cubicBezTo>
                    <a:pt x="4089706" y="7901"/>
                    <a:pt x="4091439" y="12084"/>
                    <a:pt x="4091439" y="16446"/>
                  </a:cubicBezTo>
                  <a:lnTo>
                    <a:pt x="4091439" y="1758826"/>
                  </a:lnTo>
                  <a:cubicBezTo>
                    <a:pt x="4091439" y="1763188"/>
                    <a:pt x="4089706" y="1767371"/>
                    <a:pt x="4086622" y="1770455"/>
                  </a:cubicBezTo>
                  <a:cubicBezTo>
                    <a:pt x="4083538" y="1773539"/>
                    <a:pt x="4079354" y="1775272"/>
                    <a:pt x="4074993" y="1775272"/>
                  </a:cubicBezTo>
                  <a:lnTo>
                    <a:pt x="16446" y="1775272"/>
                  </a:lnTo>
                  <a:cubicBezTo>
                    <a:pt x="12084" y="1775272"/>
                    <a:pt x="7901" y="1773539"/>
                    <a:pt x="4817" y="1770455"/>
                  </a:cubicBezTo>
                  <a:cubicBezTo>
                    <a:pt x="1733" y="1767371"/>
                    <a:pt x="0" y="1763188"/>
                    <a:pt x="0" y="1758826"/>
                  </a:cubicBezTo>
                  <a:lnTo>
                    <a:pt x="0" y="16446"/>
                  </a:lnTo>
                  <a:cubicBezTo>
                    <a:pt x="0" y="12084"/>
                    <a:pt x="1733" y="7901"/>
                    <a:pt x="4817" y="4817"/>
                  </a:cubicBezTo>
                  <a:cubicBezTo>
                    <a:pt x="7901" y="1733"/>
                    <a:pt x="12084" y="0"/>
                    <a:pt x="16446"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a:solidFill>
                <a:srgbClr val="084C6E"/>
              </a:solidFill>
            </a:ln>
          </p:spPr>
        </p:sp>
        <p:sp>
          <p:nvSpPr>
            <p:cNvPr id="6" name="TextBox 6"/>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7" name="Group 7"/>
          <p:cNvGrpSpPr/>
          <p:nvPr/>
        </p:nvGrpSpPr>
        <p:grpSpPr>
          <a:xfrm>
            <a:off x="15418905" y="2155187"/>
            <a:ext cx="1240428" cy="294111"/>
            <a:chOff x="0" y="0"/>
            <a:chExt cx="1653904" cy="392148"/>
          </a:xfrm>
        </p:grpSpPr>
        <p:grpSp>
          <p:nvGrpSpPr>
            <p:cNvPr id="8" name="Group 8"/>
            <p:cNvGrpSpPr/>
            <p:nvPr/>
          </p:nvGrpSpPr>
          <p:grpSpPr>
            <a:xfrm>
              <a:off x="1261756" y="0"/>
              <a:ext cx="392148" cy="392148"/>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1" name="Group 11"/>
            <p:cNvGrpSpPr/>
            <p:nvPr/>
          </p:nvGrpSpPr>
          <p:grpSpPr>
            <a:xfrm>
              <a:off x="633448" y="0"/>
              <a:ext cx="392148" cy="392148"/>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4" name="Group 14"/>
            <p:cNvGrpSpPr/>
            <p:nvPr/>
          </p:nvGrpSpPr>
          <p:grpSpPr>
            <a:xfrm>
              <a:off x="0" y="0"/>
              <a:ext cx="392148" cy="392148"/>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grpSp>
        <p:nvGrpSpPr>
          <p:cNvPr id="17" name="Group 17"/>
          <p:cNvGrpSpPr/>
          <p:nvPr/>
        </p:nvGrpSpPr>
        <p:grpSpPr>
          <a:xfrm>
            <a:off x="1623681" y="1345966"/>
            <a:ext cx="7364346" cy="1255327"/>
            <a:chOff x="0" y="0"/>
            <a:chExt cx="1939581" cy="330621"/>
          </a:xfrm>
        </p:grpSpPr>
        <p:sp>
          <p:nvSpPr>
            <p:cNvPr id="18" name="Freeform 18"/>
            <p:cNvSpPr/>
            <p:nvPr/>
          </p:nvSpPr>
          <p:spPr>
            <a:xfrm>
              <a:off x="0" y="0"/>
              <a:ext cx="1939581" cy="330621"/>
            </a:xfrm>
            <a:custGeom>
              <a:avLst/>
              <a:gdLst/>
              <a:ahLst/>
              <a:cxnLst/>
              <a:rect l="l" t="t" r="r" b="b"/>
              <a:pathLst>
                <a:path w="1939581" h="330621">
                  <a:moveTo>
                    <a:pt x="27333" y="0"/>
                  </a:moveTo>
                  <a:lnTo>
                    <a:pt x="1912248" y="0"/>
                  </a:lnTo>
                  <a:cubicBezTo>
                    <a:pt x="1919497" y="0"/>
                    <a:pt x="1926449" y="2880"/>
                    <a:pt x="1931575" y="8006"/>
                  </a:cubicBezTo>
                  <a:cubicBezTo>
                    <a:pt x="1936701" y="13132"/>
                    <a:pt x="1939581" y="20084"/>
                    <a:pt x="1939581" y="27333"/>
                  </a:cubicBezTo>
                  <a:lnTo>
                    <a:pt x="1939581" y="303288"/>
                  </a:lnTo>
                  <a:cubicBezTo>
                    <a:pt x="1939581" y="310537"/>
                    <a:pt x="1936701" y="317490"/>
                    <a:pt x="1931575" y="322616"/>
                  </a:cubicBezTo>
                  <a:cubicBezTo>
                    <a:pt x="1926449" y="327741"/>
                    <a:pt x="1919497" y="330621"/>
                    <a:pt x="1912248" y="330621"/>
                  </a:cubicBezTo>
                  <a:lnTo>
                    <a:pt x="27333" y="330621"/>
                  </a:lnTo>
                  <a:cubicBezTo>
                    <a:pt x="12237" y="330621"/>
                    <a:pt x="0" y="318384"/>
                    <a:pt x="0" y="303288"/>
                  </a:cubicBezTo>
                  <a:lnTo>
                    <a:pt x="0" y="27333"/>
                  </a:lnTo>
                  <a:cubicBezTo>
                    <a:pt x="0" y="20084"/>
                    <a:pt x="2880" y="13132"/>
                    <a:pt x="8006" y="8006"/>
                  </a:cubicBezTo>
                  <a:cubicBezTo>
                    <a:pt x="13132" y="2880"/>
                    <a:pt x="20084" y="0"/>
                    <a:pt x="27333" y="0"/>
                  </a:cubicBezTo>
                  <a:close/>
                </a:path>
              </a:pathLst>
            </a:custGeom>
            <a:gradFill rotWithShape="1">
              <a:gsLst>
                <a:gs pos="0">
                  <a:srgbClr val="FFFFFF">
                    <a:alpha val="100000"/>
                  </a:srgbClr>
                </a:gs>
                <a:gs pos="100000">
                  <a:srgbClr val="FFFFFF">
                    <a:alpha val="100000"/>
                  </a:srgbClr>
                </a:gs>
              </a:gsLst>
              <a:path path="circle">
                <a:fillToRect r="100000" b="100000"/>
              </a:path>
              <a:tileRect l="-100000" t="-100000"/>
            </a:gradFill>
            <a:ln w="19050">
              <a:solidFill>
                <a:srgbClr val="084C6E"/>
              </a:solidFill>
            </a:ln>
          </p:spPr>
        </p:sp>
        <p:sp>
          <p:nvSpPr>
            <p:cNvPr id="19" name="TextBox 19"/>
            <p:cNvSpPr txBox="1"/>
            <p:nvPr/>
          </p:nvSpPr>
          <p:spPr>
            <a:xfrm>
              <a:off x="0" y="-28575"/>
              <a:ext cx="812800" cy="8413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20" name="TextBox 20"/>
          <p:cNvSpPr txBox="1"/>
          <p:nvPr/>
        </p:nvSpPr>
        <p:spPr>
          <a:xfrm>
            <a:off x="504843" y="1654543"/>
            <a:ext cx="9602021" cy="647700"/>
          </a:xfrm>
          <a:prstGeom prst="rect">
            <a:avLst/>
          </a:prstGeom>
        </p:spPr>
        <p:txBody>
          <a:bodyPr lIns="0" tIns="0" rIns="0" bIns="0" rtlCol="0" anchor="t">
            <a:spAutoFit/>
          </a:bodyPr>
          <a:lstStyle/>
          <a:p>
            <a:pPr marL="0" lvl="0" indent="0" algn="ctr">
              <a:lnSpc>
                <a:spcPts val="4622"/>
              </a:lnSpc>
              <a:spcBef>
                <a:spcPct val="0"/>
              </a:spcBef>
            </a:pPr>
            <a:r>
              <a:rPr lang="en-US" sz="3851">
                <a:solidFill>
                  <a:srgbClr val="084C6E"/>
                </a:solidFill>
                <a:latin typeface="Codec Pro Bold"/>
              </a:rPr>
              <a:t>PERFORMANCE ANALYSIS</a:t>
            </a:r>
          </a:p>
        </p:txBody>
      </p:sp>
      <p:sp>
        <p:nvSpPr>
          <p:cNvPr id="21" name="TextBox 21"/>
          <p:cNvSpPr txBox="1"/>
          <p:nvPr/>
        </p:nvSpPr>
        <p:spPr>
          <a:xfrm>
            <a:off x="3498257" y="3982501"/>
            <a:ext cx="12247042" cy="3158796"/>
          </a:xfrm>
          <a:prstGeom prst="rect">
            <a:avLst/>
          </a:prstGeom>
        </p:spPr>
        <p:txBody>
          <a:bodyPr lIns="0" tIns="0" rIns="0" bIns="0" rtlCol="0" anchor="t">
            <a:spAutoFit/>
          </a:bodyPr>
          <a:lstStyle/>
          <a:p>
            <a:pPr marL="454455" lvl="1" indent="-227228">
              <a:lnSpc>
                <a:spcPts val="2778"/>
              </a:lnSpc>
              <a:buFont typeface="Arial"/>
              <a:buChar char="•"/>
            </a:pPr>
            <a:r>
              <a:rPr lang="en-US" sz="2104">
                <a:solidFill>
                  <a:srgbClr val="084C6E"/>
                </a:solidFill>
                <a:latin typeface="Open Sauce"/>
              </a:rPr>
              <a:t>Acc</a:t>
            </a:r>
            <a:r>
              <a:rPr lang="en-US" sz="2104" u="none">
                <a:solidFill>
                  <a:srgbClr val="084C6E"/>
                </a:solidFill>
                <a:latin typeface="Open Sauce"/>
              </a:rPr>
              <a:t>ount creation, login, rating, adding reviews, enrolling, starting courses, and displaying the enrollment list have constant time complexity, O(1).</a:t>
            </a:r>
          </a:p>
          <a:p>
            <a:pPr marL="454455" lvl="1" indent="-227228">
              <a:lnSpc>
                <a:spcPts val="2778"/>
              </a:lnSpc>
              <a:buFont typeface="Arial"/>
              <a:buChar char="•"/>
            </a:pPr>
            <a:r>
              <a:rPr lang="en-US" sz="2104" u="none">
                <a:solidFill>
                  <a:srgbClr val="084C6E"/>
                </a:solidFill>
                <a:latin typeface="Open Sauce"/>
              </a:rPr>
              <a:t>The recommend_courses() function's time complexity is O(N), where N is the number of courses.</a:t>
            </a:r>
          </a:p>
          <a:p>
            <a:pPr marL="454455" lvl="1" indent="-227228">
              <a:lnSpc>
                <a:spcPts val="2778"/>
              </a:lnSpc>
              <a:buFont typeface="Arial"/>
              <a:buChar char="•"/>
            </a:pPr>
            <a:r>
              <a:rPr lang="en-US" sz="2104" u="none">
                <a:solidFill>
                  <a:srgbClr val="084C6E"/>
                </a:solidFill>
                <a:latin typeface="Open Sauce"/>
              </a:rPr>
              <a:t>Getting course reviews and calculating SGPA have a time complexity of O(M), where M is the number of reviews or enrolled courses. </a:t>
            </a:r>
          </a:p>
          <a:p>
            <a:pPr>
              <a:lnSpc>
                <a:spcPts val="2778"/>
              </a:lnSpc>
            </a:pPr>
            <a:endParaRPr lang="en-US" sz="2104" u="none">
              <a:solidFill>
                <a:srgbClr val="084C6E"/>
              </a:solidFill>
              <a:latin typeface="Open Sauce"/>
            </a:endParaRPr>
          </a:p>
          <a:p>
            <a:pPr>
              <a:lnSpc>
                <a:spcPts val="2778"/>
              </a:lnSpc>
            </a:pPr>
            <a:r>
              <a:rPr lang="en-US" sz="2104" u="none">
                <a:solidFill>
                  <a:srgbClr val="084C6E"/>
                </a:solidFill>
                <a:latin typeface="Open Sauce"/>
              </a:rPr>
              <a:t>Overall, the code's time complexity can be approximated as O(N + M), considering the number of courses and reviews or enrolled courses.</a:t>
            </a:r>
          </a:p>
        </p:txBody>
      </p:sp>
      <p:sp>
        <p:nvSpPr>
          <p:cNvPr id="22" name="TextBox 22"/>
          <p:cNvSpPr txBox="1"/>
          <p:nvPr/>
        </p:nvSpPr>
        <p:spPr>
          <a:xfrm>
            <a:off x="2542701" y="3088553"/>
            <a:ext cx="3833098" cy="552450"/>
          </a:xfrm>
          <a:prstGeom prst="rect">
            <a:avLst/>
          </a:prstGeom>
        </p:spPr>
        <p:txBody>
          <a:bodyPr lIns="0" tIns="0" rIns="0" bIns="0" rtlCol="0" anchor="t">
            <a:spAutoFit/>
          </a:bodyPr>
          <a:lstStyle/>
          <a:p>
            <a:pPr marL="0" lvl="0" indent="0">
              <a:lnSpc>
                <a:spcPts val="3902"/>
              </a:lnSpc>
              <a:spcBef>
                <a:spcPct val="0"/>
              </a:spcBef>
            </a:pPr>
            <a:r>
              <a:rPr lang="en-US" sz="3251">
                <a:solidFill>
                  <a:srgbClr val="084C6E"/>
                </a:solidFill>
                <a:latin typeface="Codec Pro Bold"/>
              </a:rPr>
              <a:t>TIME COMPLEXITY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1738</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Codec Pro</vt:lpstr>
      <vt:lpstr>Open Sauce</vt:lpstr>
      <vt:lpstr>Open Sauce Bold</vt:lpstr>
      <vt:lpstr>Codec Pro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Minimal Professional Business Project Presentation </dc:title>
  <cp:lastModifiedBy>Koppisetti Sri Sai Adarsh - [CB.EN.U4CSE21233]</cp:lastModifiedBy>
  <cp:revision>3</cp:revision>
  <dcterms:created xsi:type="dcterms:W3CDTF">2006-08-16T00:00:00Z</dcterms:created>
  <dcterms:modified xsi:type="dcterms:W3CDTF">2023-06-20T17:19:53Z</dcterms:modified>
  <dc:identifier>DAFmPHYYh00</dc:identifier>
</cp:coreProperties>
</file>