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57" r:id="rId3"/>
    <p:sldId id="267" r:id="rId4"/>
    <p:sldId id="266" r:id="rId5"/>
    <p:sldId id="268" r:id="rId6"/>
    <p:sldId id="269" r:id="rId7"/>
    <p:sldId id="2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62" d="100"/>
          <a:sy n="62" d="100"/>
        </p:scale>
        <p:origin x="828" y="5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5/27/2024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5/27/2024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5/27/2024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5/27/2024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5/27/2024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5/27/2024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5/27/2024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5/27/2024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5/27/2024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5/27/2024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3C0AA3-895A-C6A8-3788-679496CF2D6C}"/>
              </a:ext>
            </a:extLst>
          </p:cNvPr>
          <p:cNvSpPr txBox="1"/>
          <p:nvPr/>
        </p:nvSpPr>
        <p:spPr>
          <a:xfrm>
            <a:off x="335360" y="2767280"/>
            <a:ext cx="4536504" cy="1323439"/>
          </a:xfrm>
          <a:prstGeom prst="rect">
            <a:avLst/>
          </a:prstGeom>
          <a:noFill/>
        </p:spPr>
        <p:txBody>
          <a:bodyPr wrap="square" rtlCol="0">
            <a:spAutoFit/>
          </a:bodyPr>
          <a:lstStyle/>
          <a:p>
            <a:r>
              <a:rPr lang="en-IN" sz="4000" dirty="0">
                <a:solidFill>
                  <a:srgbClr val="C00000"/>
                </a:solidFill>
                <a:latin typeface="Tenorite" panose="00000500000000000000" pitchFamily="2" charset="0"/>
              </a:rPr>
              <a:t>Heart Disease Diagnostic Analysis</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enorite" panose="00000500000000000000" pitchFamily="2" charset="0"/>
              </a:rPr>
              <a:t>THE REASON &amp; GOAL</a:t>
            </a:r>
          </a:p>
        </p:txBody>
      </p:sp>
      <p:sp>
        <p:nvSpPr>
          <p:cNvPr id="4" name="TextBox 3">
            <a:extLst>
              <a:ext uri="{FF2B5EF4-FFF2-40B4-BE49-F238E27FC236}">
                <a16:creationId xmlns:a16="http://schemas.microsoft.com/office/drawing/2014/main" id="{AAE3ECDE-F96E-BC48-C36A-FA8DF8E3C02C}"/>
              </a:ext>
            </a:extLst>
          </p:cNvPr>
          <p:cNvSpPr txBox="1"/>
          <p:nvPr/>
        </p:nvSpPr>
        <p:spPr>
          <a:xfrm>
            <a:off x="1066800" y="2348880"/>
            <a:ext cx="10058400" cy="3170099"/>
          </a:xfrm>
          <a:prstGeom prst="rect">
            <a:avLst/>
          </a:prstGeom>
          <a:noFill/>
        </p:spPr>
        <p:txBody>
          <a:bodyPr wrap="square" rtlCol="0">
            <a:spAutoFit/>
          </a:bodyPr>
          <a:lstStyle/>
          <a:p>
            <a:pPr marL="0" indent="0">
              <a:buNone/>
            </a:pPr>
            <a:r>
              <a:rPr lang="en-US" sz="2000" dirty="0">
                <a:latin typeface="Tenorite" panose="00000500000000000000" pitchFamily="2" charset="0"/>
              </a:rPr>
              <a:t>This project on heart disease was created as it is a leading cause of death and possesses a large economic and social burden. Advances in analytical tools, combined with personal and public health motivations, further propel this initiative. Additionally, such projects offer opportunities for interdisciplinary collaboration and can significantly influence healthcare policies and clinical practices.</a:t>
            </a:r>
          </a:p>
          <a:p>
            <a:pPr marL="0" indent="0">
              <a:buNone/>
            </a:pPr>
            <a:endParaRPr lang="en-US" sz="2000" dirty="0">
              <a:latin typeface="Tenorite" panose="00000500000000000000" pitchFamily="2" charset="0"/>
            </a:endParaRPr>
          </a:p>
          <a:p>
            <a:pPr marL="0" indent="0">
              <a:buNone/>
            </a:pPr>
            <a:r>
              <a:rPr lang="en-US" sz="2000" dirty="0">
                <a:latin typeface="Tenorite" panose="00000500000000000000" pitchFamily="2" charset="0"/>
              </a:rPr>
              <a:t>The project aims to provide actionable insights that can improve prevention, diagnosis, and treatment strategies. Furthermore, it seeks to support public health initiatives and inform policy decisions, while also enhancing the researcher's skills in data science and contributing valuable knowledge to the medical community.</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enorite" panose="00000500000000000000" pitchFamily="2" charset="0"/>
              </a:rPr>
              <a:t>DATA &amp; SIGNIFICANCE </a:t>
            </a:r>
          </a:p>
        </p:txBody>
      </p:sp>
      <p:sp>
        <p:nvSpPr>
          <p:cNvPr id="4" name="TextBox 3">
            <a:extLst>
              <a:ext uri="{FF2B5EF4-FFF2-40B4-BE49-F238E27FC236}">
                <a16:creationId xmlns:a16="http://schemas.microsoft.com/office/drawing/2014/main" id="{AAE3ECDE-F96E-BC48-C36A-FA8DF8E3C02C}"/>
              </a:ext>
            </a:extLst>
          </p:cNvPr>
          <p:cNvSpPr txBox="1"/>
          <p:nvPr/>
        </p:nvSpPr>
        <p:spPr>
          <a:xfrm>
            <a:off x="119336" y="2060848"/>
            <a:ext cx="11953328" cy="4247317"/>
          </a:xfrm>
          <a:prstGeom prst="rect">
            <a:avLst/>
          </a:prstGeom>
          <a:noFill/>
        </p:spPr>
        <p:txBody>
          <a:bodyPr wrap="square" rtlCol="0">
            <a:spAutoFit/>
          </a:bodyPr>
          <a:lstStyle/>
          <a:p>
            <a:pPr marL="0" indent="0">
              <a:buNone/>
            </a:pPr>
            <a:r>
              <a:rPr lang="en-US" dirty="0">
                <a:latin typeface="Tenorite" panose="00000500000000000000" pitchFamily="2" charset="0"/>
              </a:rPr>
              <a:t>Age: age of patient.</a:t>
            </a:r>
          </a:p>
          <a:p>
            <a:pPr marL="0" indent="0">
              <a:buNone/>
            </a:pPr>
            <a:r>
              <a:rPr lang="en-US" dirty="0">
                <a:latin typeface="Tenorite" panose="00000500000000000000" pitchFamily="2" charset="0"/>
              </a:rPr>
              <a:t>Sex: sex of patient.</a:t>
            </a:r>
          </a:p>
          <a:p>
            <a:pPr marL="0" indent="0">
              <a:buNone/>
            </a:pPr>
            <a:r>
              <a:rPr lang="en-US" dirty="0">
                <a:latin typeface="Tenorite" panose="00000500000000000000" pitchFamily="2" charset="0"/>
              </a:rPr>
              <a:t>cp: Refers to chest pain type. (0: Typical angina, 1: Atypical angina, 2: Non-anginal pain, 3: Asymptomatic)</a:t>
            </a:r>
          </a:p>
          <a:p>
            <a:pPr marL="0" indent="0">
              <a:buNone/>
            </a:pPr>
            <a:r>
              <a:rPr lang="en-US" dirty="0">
                <a:latin typeface="Tenorite" panose="00000500000000000000" pitchFamily="2" charset="0"/>
              </a:rPr>
              <a:t>trestbps: Denotes the resting blood pressure (in mm Hg) of the patient upon admission to the hospital.</a:t>
            </a:r>
          </a:p>
          <a:p>
            <a:pPr marL="0" indent="0">
              <a:buNone/>
            </a:pPr>
            <a:r>
              <a:rPr lang="en-US" dirty="0">
                <a:latin typeface="Tenorite" panose="00000500000000000000" pitchFamily="2" charset="0"/>
              </a:rPr>
              <a:t>chol: Stands for serum cholesterol level (in mg/dl).</a:t>
            </a:r>
          </a:p>
          <a:p>
            <a:pPr marL="0" indent="0">
              <a:buNone/>
            </a:pPr>
            <a:r>
              <a:rPr lang="en-US" dirty="0">
                <a:latin typeface="Tenorite" panose="00000500000000000000" pitchFamily="2" charset="0"/>
              </a:rPr>
              <a:t>fbs: Represents the fasting blood sugar level. (&gt; 120 mg/dl is considered as 1 and &lt;= 120 mg/dl is considered as 0)</a:t>
            </a:r>
          </a:p>
          <a:p>
            <a:pPr marL="0" indent="0">
              <a:buNone/>
            </a:pPr>
            <a:r>
              <a:rPr lang="en-US" dirty="0">
                <a:latin typeface="Tenorite" panose="00000500000000000000" pitchFamily="2" charset="0"/>
              </a:rPr>
              <a:t>restecg: Refers to resting electrocardiographic results. (0: Normal, 1: Having ST-T wave abnormality, 2: Showing probable or definite left ventricular hypertrophy by Estes' criteria)</a:t>
            </a:r>
          </a:p>
          <a:p>
            <a:pPr marL="0" indent="0">
              <a:buNone/>
            </a:pPr>
            <a:r>
              <a:rPr lang="en-US" dirty="0">
                <a:latin typeface="Tenorite" panose="00000500000000000000" pitchFamily="2" charset="0"/>
              </a:rPr>
              <a:t>thalach: Represents the maximum heart rate achieved.</a:t>
            </a:r>
          </a:p>
          <a:p>
            <a:pPr marL="0" indent="0">
              <a:buNone/>
            </a:pPr>
            <a:r>
              <a:rPr lang="en-US" dirty="0">
                <a:latin typeface="Tenorite" panose="00000500000000000000" pitchFamily="2" charset="0"/>
              </a:rPr>
              <a:t>exang: Indicates exercise-induced angina (1 = yes, 0 = no).</a:t>
            </a:r>
          </a:p>
          <a:p>
            <a:pPr marL="0" indent="0">
              <a:buNone/>
            </a:pPr>
            <a:r>
              <a:rPr lang="en-US" dirty="0">
                <a:latin typeface="Tenorite" panose="00000500000000000000" pitchFamily="2" charset="0"/>
              </a:rPr>
              <a:t>oldpeak: Refers to the ST depression induced by exercise relative to rest.</a:t>
            </a:r>
          </a:p>
          <a:p>
            <a:pPr marL="0" indent="0">
              <a:buNone/>
            </a:pPr>
            <a:r>
              <a:rPr lang="en-US" dirty="0">
                <a:latin typeface="Tenorite" panose="00000500000000000000" pitchFamily="2" charset="0"/>
              </a:rPr>
              <a:t>slope: Denotes the slope of the peak exercise ST segment. (0: Upsloping 1: Flat 2: Down-sloping)</a:t>
            </a:r>
          </a:p>
          <a:p>
            <a:pPr marL="0" indent="0">
              <a:buNone/>
            </a:pPr>
            <a:r>
              <a:rPr lang="en-US" dirty="0">
                <a:latin typeface="Tenorite" panose="00000500000000000000" pitchFamily="2" charset="0"/>
              </a:rPr>
              <a:t>ca: Represents the number of major vessels (0-3) colored by fluoroscopy.</a:t>
            </a:r>
          </a:p>
          <a:p>
            <a:pPr marL="0" indent="0">
              <a:buNone/>
            </a:pPr>
            <a:r>
              <a:rPr lang="en-US" dirty="0">
                <a:latin typeface="Tenorite" panose="00000500000000000000" pitchFamily="2" charset="0"/>
              </a:rPr>
              <a:t>thal: Refers to a blood disorder called thalassemia. (1: Normal, 2: Fixed defect, 3: Reversible defect, 4: Thalassemia)</a:t>
            </a:r>
          </a:p>
          <a:p>
            <a:pPr marL="0" indent="0">
              <a:buNone/>
            </a:pPr>
            <a:r>
              <a:rPr lang="en-US" dirty="0">
                <a:latin typeface="Tenorite" panose="00000500000000000000" pitchFamily="2" charset="0"/>
              </a:rPr>
              <a:t>target: Indicates whether the patient has heart disease or not (1 = presence, 0 = absence).</a:t>
            </a:r>
          </a:p>
        </p:txBody>
      </p:sp>
    </p:spTree>
    <p:extLst>
      <p:ext uri="{BB962C8B-B14F-4D97-AF65-F5344CB8AC3E}">
        <p14:creationId xmlns:p14="http://schemas.microsoft.com/office/powerpoint/2010/main" val="693233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79E8A56-A0B4-EBAC-E23B-AB65DF06135D}"/>
              </a:ext>
            </a:extLst>
          </p:cNvPr>
          <p:cNvSpPr txBox="1"/>
          <p:nvPr/>
        </p:nvSpPr>
        <p:spPr>
          <a:xfrm>
            <a:off x="8223813" y="2767280"/>
            <a:ext cx="2808312" cy="1323439"/>
          </a:xfrm>
          <a:prstGeom prst="rect">
            <a:avLst/>
          </a:prstGeom>
          <a:noFill/>
        </p:spPr>
        <p:txBody>
          <a:bodyPr wrap="square" rtlCol="0">
            <a:spAutoFit/>
          </a:bodyPr>
          <a:lstStyle/>
          <a:p>
            <a:pPr algn="ctr"/>
            <a:r>
              <a:rPr lang="en-IN" sz="4000" dirty="0">
                <a:solidFill>
                  <a:schemeClr val="bg1"/>
                </a:solidFill>
                <a:latin typeface="Tenorite" panose="00000500000000000000" pitchFamily="2" charset="0"/>
              </a:rPr>
              <a:t>THE APPROACH</a:t>
            </a:r>
          </a:p>
        </p:txBody>
      </p:sp>
      <p:sp>
        <p:nvSpPr>
          <p:cNvPr id="8" name="TextBox 7">
            <a:extLst>
              <a:ext uri="{FF2B5EF4-FFF2-40B4-BE49-F238E27FC236}">
                <a16:creationId xmlns:a16="http://schemas.microsoft.com/office/drawing/2014/main" id="{A02A90DE-3142-89D2-4C7D-D2187C4FF718}"/>
              </a:ext>
            </a:extLst>
          </p:cNvPr>
          <p:cNvSpPr txBox="1"/>
          <p:nvPr/>
        </p:nvSpPr>
        <p:spPr>
          <a:xfrm>
            <a:off x="191344" y="1228396"/>
            <a:ext cx="6624736" cy="4401205"/>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Tenorite" panose="00000500000000000000" pitchFamily="2" charset="0"/>
              </a:rPr>
              <a:t>Find information about patients, like sex, age categories and their relationships with health attributes.</a:t>
            </a:r>
          </a:p>
          <a:p>
            <a:pPr marL="342900" indent="-342900">
              <a:buFont typeface="Arial" panose="020B0604020202020204" pitchFamily="34" charset="0"/>
              <a:buChar char="•"/>
            </a:pPr>
            <a:endParaRPr lang="en-IN" sz="2000" dirty="0">
              <a:latin typeface="Tenorite" panose="00000500000000000000" pitchFamily="2" charset="0"/>
            </a:endParaRPr>
          </a:p>
          <a:p>
            <a:pPr marL="342900" indent="-342900">
              <a:buFont typeface="Arial" panose="020B0604020202020204" pitchFamily="34" charset="0"/>
              <a:buChar char="•"/>
            </a:pPr>
            <a:r>
              <a:rPr lang="en-IN" sz="2000" dirty="0">
                <a:latin typeface="Tenorite" panose="00000500000000000000" pitchFamily="2" charset="0"/>
              </a:rPr>
              <a:t>Find correlation between these health attributes.</a:t>
            </a:r>
          </a:p>
          <a:p>
            <a:pPr marL="342900" indent="-342900">
              <a:buFont typeface="Arial" panose="020B0604020202020204" pitchFamily="34" charset="0"/>
              <a:buChar char="•"/>
            </a:pPr>
            <a:endParaRPr lang="en-IN" sz="2000" dirty="0">
              <a:latin typeface="Tenorite" panose="00000500000000000000" pitchFamily="2" charset="0"/>
            </a:endParaRPr>
          </a:p>
          <a:p>
            <a:pPr marL="342900" indent="-342900">
              <a:buFont typeface="Arial" panose="020B0604020202020204" pitchFamily="34" charset="0"/>
              <a:buChar char="•"/>
            </a:pPr>
            <a:r>
              <a:rPr lang="en-IN" sz="2000" dirty="0">
                <a:latin typeface="Tenorite" panose="00000500000000000000" pitchFamily="2" charset="0"/>
              </a:rPr>
              <a:t>Visualise the relationship between heart rate and heart disease.</a:t>
            </a:r>
          </a:p>
          <a:p>
            <a:pPr marL="342900" indent="-342900">
              <a:buFont typeface="Arial" panose="020B0604020202020204" pitchFamily="34" charset="0"/>
              <a:buChar char="•"/>
            </a:pPr>
            <a:endParaRPr lang="en-IN" sz="2000" dirty="0">
              <a:latin typeface="Tenorite" panose="00000500000000000000" pitchFamily="2" charset="0"/>
            </a:endParaRPr>
          </a:p>
          <a:p>
            <a:pPr marL="342900" indent="-342900">
              <a:buFont typeface="Arial" panose="020B0604020202020204" pitchFamily="34" charset="0"/>
              <a:buChar char="•"/>
            </a:pPr>
            <a:r>
              <a:rPr lang="en-IN" sz="2000" dirty="0">
                <a:latin typeface="Tenorite" panose="00000500000000000000" pitchFamily="2" charset="0"/>
              </a:rPr>
              <a:t>Analyse various health attributes based on segregated data of patients with and without heart diseases.</a:t>
            </a:r>
          </a:p>
          <a:p>
            <a:pPr marL="342900" indent="-342900">
              <a:buFont typeface="Arial" panose="020B0604020202020204" pitchFamily="34" charset="0"/>
              <a:buChar char="•"/>
            </a:pPr>
            <a:endParaRPr lang="en-IN" sz="2000" dirty="0">
              <a:latin typeface="Tenorite" panose="00000500000000000000" pitchFamily="2" charset="0"/>
            </a:endParaRPr>
          </a:p>
          <a:p>
            <a:pPr marL="342900" indent="-342900">
              <a:buFont typeface="Arial" panose="020B0604020202020204" pitchFamily="34" charset="0"/>
              <a:buChar char="•"/>
            </a:pPr>
            <a:r>
              <a:rPr lang="en-IN" sz="2000" dirty="0">
                <a:latin typeface="Tenorite" panose="00000500000000000000" pitchFamily="2" charset="0"/>
              </a:rPr>
              <a:t>Identify which attributes contribute the most to heart diseases and how.</a:t>
            </a:r>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6807E5-FC78-9DA4-7816-FA39BA057322}"/>
              </a:ext>
            </a:extLst>
          </p:cNvPr>
          <p:cNvSpPr txBox="1"/>
          <p:nvPr/>
        </p:nvSpPr>
        <p:spPr>
          <a:xfrm>
            <a:off x="191344" y="188640"/>
            <a:ext cx="11809312" cy="707886"/>
          </a:xfrm>
          <a:prstGeom prst="rect">
            <a:avLst/>
          </a:prstGeom>
          <a:solidFill>
            <a:srgbClr val="C00000"/>
          </a:solidFill>
          <a:ln w="38100">
            <a:solidFill>
              <a:schemeClr val="tx1"/>
            </a:solidFill>
          </a:ln>
        </p:spPr>
        <p:txBody>
          <a:bodyPr wrap="square" rtlCol="0">
            <a:spAutoFit/>
          </a:bodyPr>
          <a:lstStyle/>
          <a:p>
            <a:pPr algn="ctr"/>
            <a:r>
              <a:rPr lang="en-IN" sz="4000" dirty="0">
                <a:solidFill>
                  <a:schemeClr val="bg1"/>
                </a:solidFill>
                <a:latin typeface="Tenorite" panose="00000500000000000000" pitchFamily="2" charset="0"/>
              </a:rPr>
              <a:t>ANALYSIS</a:t>
            </a:r>
          </a:p>
        </p:txBody>
      </p:sp>
      <p:sp>
        <p:nvSpPr>
          <p:cNvPr id="3" name="TextBox 2">
            <a:extLst>
              <a:ext uri="{FF2B5EF4-FFF2-40B4-BE49-F238E27FC236}">
                <a16:creationId xmlns:a16="http://schemas.microsoft.com/office/drawing/2014/main" id="{DDF64E94-EFDA-CDDE-5447-F7FB845020DA}"/>
              </a:ext>
            </a:extLst>
          </p:cNvPr>
          <p:cNvSpPr txBox="1"/>
          <p:nvPr/>
        </p:nvSpPr>
        <p:spPr>
          <a:xfrm>
            <a:off x="407368" y="1484784"/>
            <a:ext cx="11305256" cy="465691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Tenorite" panose="00000500000000000000" pitchFamily="2" charset="0"/>
              </a:rPr>
              <a:t>Majority of patients are female.</a:t>
            </a:r>
            <a:endParaRPr lang="en-IN" sz="2000" dirty="0">
              <a:latin typeface="Tenorite" panose="00000500000000000000" pitchFamily="2" charset="0"/>
            </a:endParaRPr>
          </a:p>
          <a:p>
            <a:pPr marL="342900" indent="-342900">
              <a:lnSpc>
                <a:spcPct val="150000"/>
              </a:lnSpc>
              <a:buFont typeface="Arial" panose="020B0604020202020204" pitchFamily="34" charset="0"/>
              <a:buChar char="•"/>
            </a:pPr>
            <a:r>
              <a:rPr lang="en-US" sz="2000" dirty="0">
                <a:latin typeface="Tenorite" panose="00000500000000000000" pitchFamily="2" charset="0"/>
              </a:rPr>
              <a:t>Majority of patients belong to the age group of 50-60 years.</a:t>
            </a:r>
          </a:p>
          <a:p>
            <a:pPr marL="342900" indent="-342900">
              <a:lnSpc>
                <a:spcPct val="150000"/>
              </a:lnSpc>
              <a:buFont typeface="Arial" panose="020B0604020202020204" pitchFamily="34" charset="0"/>
              <a:buChar char="•"/>
            </a:pPr>
            <a:r>
              <a:rPr lang="en-US" sz="2000" dirty="0">
                <a:latin typeface="Tenorite" panose="00000500000000000000" pitchFamily="2" charset="0"/>
              </a:rPr>
              <a:t>Majority of patients have Typical angina.</a:t>
            </a:r>
          </a:p>
          <a:p>
            <a:pPr marL="342900" indent="-342900">
              <a:lnSpc>
                <a:spcPct val="150000"/>
              </a:lnSpc>
              <a:buFont typeface="Arial" panose="020B0604020202020204" pitchFamily="34" charset="0"/>
              <a:buChar char="•"/>
            </a:pPr>
            <a:r>
              <a:rPr lang="en-US" sz="2000" dirty="0">
                <a:latin typeface="Tenorite" panose="00000500000000000000" pitchFamily="2" charset="0"/>
              </a:rPr>
              <a:t>Resting blood pressure commonly ranges between 120 to 140.</a:t>
            </a:r>
          </a:p>
          <a:p>
            <a:pPr marL="342900" indent="-342900">
              <a:lnSpc>
                <a:spcPct val="150000"/>
              </a:lnSpc>
              <a:buFont typeface="Arial" panose="020B0604020202020204" pitchFamily="34" charset="0"/>
              <a:buChar char="•"/>
            </a:pPr>
            <a:r>
              <a:rPr lang="en-US" sz="2000" dirty="0">
                <a:latin typeface="Tenorite" panose="00000500000000000000" pitchFamily="2" charset="0"/>
              </a:rPr>
              <a:t>Cholesterol commonly ranges between 200 to 300 mg/dl.</a:t>
            </a:r>
          </a:p>
          <a:p>
            <a:pPr marL="342900" indent="-342900">
              <a:lnSpc>
                <a:spcPct val="150000"/>
              </a:lnSpc>
              <a:buFont typeface="Arial" panose="020B0604020202020204" pitchFamily="34" charset="0"/>
              <a:buChar char="•"/>
            </a:pPr>
            <a:r>
              <a:rPr lang="en-US" sz="2000" dirty="0">
                <a:latin typeface="Tenorite" panose="00000500000000000000" pitchFamily="2" charset="0"/>
              </a:rPr>
              <a:t>Fasting blood sugar level less than 120 mg/dl is more common.</a:t>
            </a:r>
          </a:p>
          <a:p>
            <a:pPr marL="342900" indent="-342900">
              <a:lnSpc>
                <a:spcPct val="150000"/>
              </a:lnSpc>
              <a:buFont typeface="Arial" panose="020B0604020202020204" pitchFamily="34" charset="0"/>
              <a:buChar char="•"/>
            </a:pPr>
            <a:r>
              <a:rPr lang="en-US" sz="2000" dirty="0">
                <a:latin typeface="Tenorite" panose="00000500000000000000" pitchFamily="2" charset="0"/>
              </a:rPr>
              <a:t>Left ventricular hypertrophy is least common.</a:t>
            </a:r>
          </a:p>
          <a:p>
            <a:pPr marL="342900" indent="-342900">
              <a:lnSpc>
                <a:spcPct val="150000"/>
              </a:lnSpc>
              <a:buFont typeface="Arial" panose="020B0604020202020204" pitchFamily="34" charset="0"/>
              <a:buChar char="•"/>
            </a:pPr>
            <a:r>
              <a:rPr lang="en-US" sz="2000" dirty="0">
                <a:latin typeface="Tenorite" panose="00000500000000000000" pitchFamily="2" charset="0"/>
              </a:rPr>
              <a:t>Peak heart rate most commonly ranges between 140 to 180.</a:t>
            </a:r>
          </a:p>
          <a:p>
            <a:pPr marL="342900" indent="-342900">
              <a:lnSpc>
                <a:spcPct val="150000"/>
              </a:lnSpc>
              <a:buFont typeface="Arial" panose="020B0604020202020204" pitchFamily="34" charset="0"/>
              <a:buChar char="•"/>
            </a:pPr>
            <a:r>
              <a:rPr lang="en-US" sz="2000" dirty="0">
                <a:latin typeface="Tenorite" panose="00000500000000000000" pitchFamily="2" charset="0"/>
              </a:rPr>
              <a:t>Most patients don’t have any major vessels colored in fluoroscopy.</a:t>
            </a:r>
          </a:p>
          <a:p>
            <a:pPr marL="342900" indent="-342900">
              <a:lnSpc>
                <a:spcPct val="150000"/>
              </a:lnSpc>
              <a:buFont typeface="Arial" panose="020B0604020202020204" pitchFamily="34" charset="0"/>
              <a:buChar char="•"/>
            </a:pPr>
            <a:r>
              <a:rPr lang="en-US" sz="2000" dirty="0">
                <a:latin typeface="Tenorite" panose="00000500000000000000" pitchFamily="2" charset="0"/>
              </a:rPr>
              <a:t>Fixed defect is most prominent although most patients don’t have any defects.</a:t>
            </a:r>
          </a:p>
        </p:txBody>
      </p:sp>
    </p:spTree>
    <p:extLst>
      <p:ext uri="{BB962C8B-B14F-4D97-AF65-F5344CB8AC3E}">
        <p14:creationId xmlns:p14="http://schemas.microsoft.com/office/powerpoint/2010/main" val="2293277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6807E5-FC78-9DA4-7816-FA39BA057322}"/>
              </a:ext>
            </a:extLst>
          </p:cNvPr>
          <p:cNvSpPr txBox="1"/>
          <p:nvPr/>
        </p:nvSpPr>
        <p:spPr>
          <a:xfrm>
            <a:off x="191344" y="188640"/>
            <a:ext cx="11809312" cy="707886"/>
          </a:xfrm>
          <a:prstGeom prst="rect">
            <a:avLst/>
          </a:prstGeom>
          <a:solidFill>
            <a:srgbClr val="C00000"/>
          </a:solidFill>
          <a:ln w="38100">
            <a:solidFill>
              <a:schemeClr val="tx1"/>
            </a:solidFill>
          </a:ln>
        </p:spPr>
        <p:txBody>
          <a:bodyPr wrap="square" rtlCol="0">
            <a:spAutoFit/>
          </a:bodyPr>
          <a:lstStyle/>
          <a:p>
            <a:pPr algn="ctr"/>
            <a:r>
              <a:rPr lang="en-IN" sz="4000" dirty="0">
                <a:solidFill>
                  <a:schemeClr val="bg1"/>
                </a:solidFill>
                <a:latin typeface="Tenorite" panose="00000500000000000000" pitchFamily="2" charset="0"/>
              </a:rPr>
              <a:t>ANALYSIS</a:t>
            </a:r>
          </a:p>
        </p:txBody>
      </p:sp>
      <p:sp>
        <p:nvSpPr>
          <p:cNvPr id="3" name="TextBox 2">
            <a:extLst>
              <a:ext uri="{FF2B5EF4-FFF2-40B4-BE49-F238E27FC236}">
                <a16:creationId xmlns:a16="http://schemas.microsoft.com/office/drawing/2014/main" id="{DDF64E94-EFDA-CDDE-5447-F7FB845020DA}"/>
              </a:ext>
            </a:extLst>
          </p:cNvPr>
          <p:cNvSpPr txBox="1"/>
          <p:nvPr/>
        </p:nvSpPr>
        <p:spPr>
          <a:xfrm>
            <a:off x="407368" y="1484784"/>
            <a:ext cx="11305256" cy="4939814"/>
          </a:xfrm>
          <a:prstGeom prst="rect">
            <a:avLst/>
          </a:prstGeom>
          <a:noFill/>
        </p:spPr>
        <p:txBody>
          <a:bodyPr wrap="square" rtlCol="0">
            <a:spAutoFit/>
          </a:bodyPr>
          <a:lstStyle/>
          <a:p>
            <a:pPr marL="360000" indent="-360000">
              <a:spcBef>
                <a:spcPts val="600"/>
              </a:spcBef>
              <a:buFont typeface="Arial" panose="020B0604020202020204" pitchFamily="34" charset="0"/>
              <a:buChar char="•"/>
            </a:pPr>
            <a:r>
              <a:rPr lang="en-US" sz="2000" dirty="0">
                <a:latin typeface="Tenorite" panose="00000500000000000000" pitchFamily="2" charset="0"/>
              </a:rPr>
              <a:t>Maximum heart rate of patients with heart disease tends to decrease with increasing age.</a:t>
            </a:r>
          </a:p>
          <a:p>
            <a:pPr marL="360000" indent="-360000">
              <a:spcBef>
                <a:spcPts val="600"/>
              </a:spcBef>
              <a:buFont typeface="Arial" panose="020B0604020202020204" pitchFamily="34" charset="0"/>
              <a:buChar char="•"/>
            </a:pPr>
            <a:r>
              <a:rPr lang="en-US" sz="2000" dirty="0">
                <a:latin typeface="Tenorite" panose="00000500000000000000" pitchFamily="2" charset="0"/>
              </a:rPr>
              <a:t>The resting blood pressure of patients tends to increase with increasing age.</a:t>
            </a:r>
          </a:p>
          <a:p>
            <a:pPr marL="360000" indent="-360000">
              <a:spcBef>
                <a:spcPts val="600"/>
              </a:spcBef>
              <a:buFont typeface="Arial" panose="020B0604020202020204" pitchFamily="34" charset="0"/>
              <a:buChar char="•"/>
            </a:pPr>
            <a:r>
              <a:rPr lang="en-US" sz="2000" dirty="0">
                <a:latin typeface="Tenorite" panose="00000500000000000000" pitchFamily="2" charset="0"/>
              </a:rPr>
              <a:t>The Cholesterol level of patients with heart disease tends to increase with increasing age.</a:t>
            </a:r>
          </a:p>
          <a:p>
            <a:pPr marL="360000" indent="-360000">
              <a:spcBef>
                <a:spcPts val="600"/>
              </a:spcBef>
              <a:buFont typeface="Arial" panose="020B0604020202020204" pitchFamily="34" charset="0"/>
              <a:buChar char="•"/>
            </a:pPr>
            <a:r>
              <a:rPr lang="en-US" sz="2000" dirty="0">
                <a:latin typeface="Tenorite" panose="00000500000000000000" pitchFamily="2" charset="0"/>
              </a:rPr>
              <a:t>Patients with heart disease have higher maximum heart rate.</a:t>
            </a:r>
          </a:p>
          <a:p>
            <a:pPr marL="360000" indent="-360000">
              <a:spcBef>
                <a:spcPts val="600"/>
              </a:spcBef>
              <a:buFont typeface="Arial" panose="020B0604020202020204" pitchFamily="34" charset="0"/>
              <a:buChar char="•"/>
            </a:pPr>
            <a:r>
              <a:rPr lang="en-US" sz="2000" dirty="0">
                <a:latin typeface="Tenorite" panose="00000500000000000000" pitchFamily="2" charset="0"/>
              </a:rPr>
              <a:t>Patients having down-sloping peak exercise ST segment possess higher maximum heart rate.</a:t>
            </a:r>
          </a:p>
          <a:p>
            <a:pPr marL="360000" indent="-360000">
              <a:spcBef>
                <a:spcPts val="600"/>
              </a:spcBef>
              <a:buFont typeface="Arial" panose="020B0604020202020204" pitchFamily="34" charset="0"/>
              <a:buChar char="•"/>
            </a:pPr>
            <a:r>
              <a:rPr lang="en-US" sz="2000" dirty="0">
                <a:latin typeface="Tenorite" panose="00000500000000000000" pitchFamily="2" charset="0"/>
              </a:rPr>
              <a:t>Patients with exercise induced angina have higher ST depression.</a:t>
            </a:r>
          </a:p>
          <a:p>
            <a:pPr marL="360000" indent="-360000">
              <a:spcBef>
                <a:spcPts val="600"/>
              </a:spcBef>
              <a:buFont typeface="Arial" panose="020B0604020202020204" pitchFamily="34" charset="0"/>
              <a:buChar char="•"/>
            </a:pPr>
            <a:r>
              <a:rPr lang="en-US" sz="2000" dirty="0">
                <a:latin typeface="Tenorite" panose="00000500000000000000" pitchFamily="2" charset="0"/>
              </a:rPr>
              <a:t>Patients with heart disease have lower ST depression.</a:t>
            </a:r>
          </a:p>
          <a:p>
            <a:pPr marL="360000" indent="-360000">
              <a:spcBef>
                <a:spcPts val="600"/>
              </a:spcBef>
              <a:buFont typeface="Arial" panose="020B0604020202020204" pitchFamily="34" charset="0"/>
              <a:buChar char="•"/>
            </a:pPr>
            <a:r>
              <a:rPr lang="en-US" sz="2000" dirty="0">
                <a:latin typeface="Tenorite" panose="00000500000000000000" pitchFamily="2" charset="0"/>
              </a:rPr>
              <a:t>Maximum heart rate tends to decrease with increasing age.</a:t>
            </a:r>
          </a:p>
          <a:p>
            <a:pPr marL="360000" indent="-360000">
              <a:spcBef>
                <a:spcPts val="600"/>
              </a:spcBef>
              <a:buFont typeface="Arial" panose="020B0604020202020204" pitchFamily="34" charset="0"/>
              <a:buChar char="•"/>
            </a:pPr>
            <a:r>
              <a:rPr lang="en-US" sz="2000" dirty="0">
                <a:latin typeface="Tenorite" panose="00000500000000000000" pitchFamily="2" charset="0"/>
              </a:rPr>
              <a:t>The type of chest pain, number of major vessels colored in fluoroscopy and cholesterol level are some of the main factors.</a:t>
            </a:r>
          </a:p>
          <a:p>
            <a:pPr marL="360000" indent="-360000">
              <a:spcBef>
                <a:spcPts val="600"/>
              </a:spcBef>
              <a:buFont typeface="Arial" panose="020B0604020202020204" pitchFamily="34" charset="0"/>
              <a:buChar char="•"/>
            </a:pPr>
            <a:r>
              <a:rPr lang="en-US" sz="2000" dirty="0">
                <a:latin typeface="Tenorite" panose="00000500000000000000" pitchFamily="2" charset="0"/>
              </a:rPr>
              <a:t>Most patients with non-anginal pain have heart disease followed by atypical angina.</a:t>
            </a:r>
          </a:p>
          <a:p>
            <a:pPr marL="360000" indent="-360000">
              <a:spcBef>
                <a:spcPts val="600"/>
              </a:spcBef>
              <a:buFont typeface="Arial" panose="020B0604020202020204" pitchFamily="34" charset="0"/>
              <a:buChar char="•"/>
            </a:pPr>
            <a:r>
              <a:rPr lang="en-US" sz="2000" dirty="0">
                <a:latin typeface="Tenorite" panose="00000500000000000000" pitchFamily="2" charset="0"/>
              </a:rPr>
              <a:t>Most patients with heart disease don’t show any vessels colored under fluoroscopy.</a:t>
            </a:r>
          </a:p>
          <a:p>
            <a:pPr marL="360000" indent="-360000">
              <a:spcBef>
                <a:spcPts val="600"/>
              </a:spcBef>
              <a:buFont typeface="Arial" panose="020B0604020202020204" pitchFamily="34" charset="0"/>
              <a:buChar char="•"/>
            </a:pPr>
            <a:r>
              <a:rPr lang="en-US" sz="2000" dirty="0">
                <a:latin typeface="Tenorite" panose="00000500000000000000" pitchFamily="2" charset="0"/>
              </a:rPr>
              <a:t>Most patients with reversable defects have heart disease</a:t>
            </a:r>
          </a:p>
        </p:txBody>
      </p:sp>
    </p:spTree>
    <p:extLst>
      <p:ext uri="{BB962C8B-B14F-4D97-AF65-F5344CB8AC3E}">
        <p14:creationId xmlns:p14="http://schemas.microsoft.com/office/powerpoint/2010/main" val="6046683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3D8E14-1316-EC5A-273B-8AD1264C3954}"/>
              </a:ext>
            </a:extLst>
          </p:cNvPr>
          <p:cNvSpPr txBox="1"/>
          <p:nvPr/>
        </p:nvSpPr>
        <p:spPr>
          <a:xfrm>
            <a:off x="1343472" y="404664"/>
            <a:ext cx="9505056" cy="707886"/>
          </a:xfrm>
          <a:prstGeom prst="rect">
            <a:avLst/>
          </a:prstGeom>
          <a:solidFill>
            <a:schemeClr val="tx1">
              <a:alpha val="40000"/>
            </a:schemeClr>
          </a:solidFill>
          <a:ln w="38100">
            <a:solidFill>
              <a:schemeClr val="bg1">
                <a:alpha val="94000"/>
              </a:schemeClr>
            </a:solidFill>
          </a:ln>
        </p:spPr>
        <p:txBody>
          <a:bodyPr wrap="square" rtlCol="0">
            <a:spAutoFit/>
          </a:bodyPr>
          <a:lstStyle/>
          <a:p>
            <a:pPr algn="ctr"/>
            <a:r>
              <a:rPr lang="en-IN" sz="4000" dirty="0">
                <a:solidFill>
                  <a:schemeClr val="bg1"/>
                </a:solidFill>
                <a:latin typeface="Tenorite" panose="00000500000000000000" pitchFamily="2" charset="0"/>
              </a:rPr>
              <a:t>THANK YOU</a:t>
            </a:r>
          </a:p>
        </p:txBody>
      </p:sp>
      <p:sp>
        <p:nvSpPr>
          <p:cNvPr id="5" name="TextBox 4">
            <a:extLst>
              <a:ext uri="{FF2B5EF4-FFF2-40B4-BE49-F238E27FC236}">
                <a16:creationId xmlns:a16="http://schemas.microsoft.com/office/drawing/2014/main" id="{02BAC4A7-050B-C6D0-302C-E1CCE53F853B}"/>
              </a:ext>
            </a:extLst>
          </p:cNvPr>
          <p:cNvSpPr txBox="1"/>
          <p:nvPr/>
        </p:nvSpPr>
        <p:spPr>
          <a:xfrm>
            <a:off x="1343472" y="1556792"/>
            <a:ext cx="9505056" cy="1754326"/>
          </a:xfrm>
          <a:prstGeom prst="rect">
            <a:avLst/>
          </a:prstGeom>
          <a:noFill/>
        </p:spPr>
        <p:txBody>
          <a:bodyPr wrap="square" rtlCol="0">
            <a:spAutoFit/>
          </a:bodyPr>
          <a:lstStyle/>
          <a:p>
            <a:r>
              <a:rPr lang="en-IN" dirty="0">
                <a:solidFill>
                  <a:schemeClr val="bg1"/>
                </a:solidFill>
                <a:latin typeface="Tenorite "/>
              </a:rPr>
              <a:t>Tools:</a:t>
            </a:r>
          </a:p>
          <a:p>
            <a:pPr marL="285750" indent="-285750">
              <a:buFont typeface="Arial" panose="020B0604020202020204" pitchFamily="34" charset="0"/>
              <a:buChar char="•"/>
            </a:pPr>
            <a:r>
              <a:rPr lang="en-IN" dirty="0">
                <a:solidFill>
                  <a:schemeClr val="bg1"/>
                </a:solidFill>
                <a:latin typeface="Tenorite "/>
              </a:rPr>
              <a:t>Jupyter Notebook.</a:t>
            </a:r>
          </a:p>
          <a:p>
            <a:pPr marL="285750" indent="-285750">
              <a:buFont typeface="Arial" panose="020B0604020202020204" pitchFamily="34" charset="0"/>
              <a:buChar char="•"/>
            </a:pPr>
            <a:r>
              <a:rPr lang="en-IN" dirty="0">
                <a:solidFill>
                  <a:schemeClr val="bg1"/>
                </a:solidFill>
                <a:latin typeface="Tenorite "/>
              </a:rPr>
              <a:t>Python - Numpy, Pandas, Matplotlib, Seaborn, Plotly, Scikit-learn.</a:t>
            </a:r>
          </a:p>
          <a:p>
            <a:pPr marL="285750" indent="-285750">
              <a:buFont typeface="Arial" panose="020B0604020202020204" pitchFamily="34" charset="0"/>
              <a:buChar char="•"/>
            </a:pPr>
            <a:r>
              <a:rPr lang="en-IN" dirty="0">
                <a:solidFill>
                  <a:schemeClr val="bg1"/>
                </a:solidFill>
                <a:latin typeface="Tenorite "/>
              </a:rPr>
              <a:t>Excel.</a:t>
            </a:r>
          </a:p>
          <a:p>
            <a:pPr marL="285750" indent="-285750">
              <a:buFont typeface="Arial" panose="020B0604020202020204" pitchFamily="34" charset="0"/>
              <a:buChar char="•"/>
            </a:pPr>
            <a:r>
              <a:rPr lang="en-IN" dirty="0">
                <a:solidFill>
                  <a:schemeClr val="bg1"/>
                </a:solidFill>
                <a:latin typeface="Tenorite "/>
              </a:rPr>
              <a:t>GitHub.</a:t>
            </a:r>
          </a:p>
          <a:p>
            <a:pPr marL="285750" indent="-285750">
              <a:buFont typeface="Arial" panose="020B0604020202020204" pitchFamily="34" charset="0"/>
              <a:buChar char="•"/>
            </a:pPr>
            <a:r>
              <a:rPr lang="en-IN" dirty="0">
                <a:solidFill>
                  <a:schemeClr val="bg1"/>
                </a:solidFill>
                <a:latin typeface="Tenorite "/>
              </a:rPr>
              <a:t>Jupyter nbviewer.</a:t>
            </a:r>
          </a:p>
        </p:txBody>
      </p:sp>
      <p:sp>
        <p:nvSpPr>
          <p:cNvPr id="6" name="Text Placeholder 5">
            <a:extLst>
              <a:ext uri="{FF2B5EF4-FFF2-40B4-BE49-F238E27FC236}">
                <a16:creationId xmlns:a16="http://schemas.microsoft.com/office/drawing/2014/main" id="{3CAFB1D4-45F1-2583-EE3F-2B0AE05D620A}"/>
              </a:ext>
            </a:extLst>
          </p:cNvPr>
          <p:cNvSpPr txBox="1">
            <a:spLocks/>
          </p:cNvSpPr>
          <p:nvPr/>
        </p:nvSpPr>
        <p:spPr>
          <a:xfrm>
            <a:off x="2874197" y="4622589"/>
            <a:ext cx="6443606" cy="1830747"/>
          </a:xfrm>
          <a:prstGeom prst="rect">
            <a:avLst/>
          </a:prstGeom>
        </p:spPr>
        <p:txBody>
          <a:bodyPr anchor="t"/>
          <a:lstStyle>
            <a:lvl1pPr marL="0" indent="0" algn="ctr" defTabSz="914400" rtl="0" eaLnBrk="1" latinLnBrk="0" hangingPunct="1">
              <a:lnSpc>
                <a:spcPct val="125000"/>
              </a:lnSpc>
              <a:spcBef>
                <a:spcPts val="0"/>
              </a:spcBef>
              <a:spcAft>
                <a:spcPts val="600"/>
              </a:spcAft>
              <a:buFont typeface="Arial" panose="020B0604020202020204" pitchFamily="34" charset="0"/>
              <a:buNone/>
              <a:defRPr sz="18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25000"/>
              </a:lnSpc>
              <a:spcBef>
                <a:spcPts val="0"/>
              </a:spcBef>
              <a:spcAft>
                <a:spcPts val="600"/>
              </a:spcAft>
              <a:buClrTx/>
              <a:buSzTx/>
              <a:buFont typeface="Arial" panose="020B0604020202020204" pitchFamily="34" charset="0"/>
              <a:buNone/>
              <a:tabLst/>
              <a:defRPr/>
            </a:pPr>
            <a:r>
              <a:rPr kumimoji="0" lang="en-US" sz="1800" b="0" i="0" u="none" strike="noStrike" kern="1200" cap="none" spc="100" normalizeH="0" baseline="0" noProof="0" dirty="0">
                <a:ln>
                  <a:noFill/>
                </a:ln>
                <a:solidFill>
                  <a:schemeClr val="bg1"/>
                </a:solidFill>
                <a:effectLst/>
                <a:uLnTx/>
                <a:uFillTx/>
                <a:latin typeface="Tenorite "/>
                <a:ea typeface="+mn-ea"/>
                <a:cs typeface="+mn-cs"/>
              </a:rPr>
              <a:t>Adarsh Niranjan​​</a:t>
            </a:r>
          </a:p>
          <a:p>
            <a:pPr marL="0" marR="0" lvl="0" indent="0" algn="ctr" defTabSz="914400" rtl="0" eaLnBrk="1" fontAlgn="auto" latinLnBrk="0" hangingPunct="1">
              <a:lnSpc>
                <a:spcPct val="125000"/>
              </a:lnSpc>
              <a:spcBef>
                <a:spcPts val="0"/>
              </a:spcBef>
              <a:spcAft>
                <a:spcPts val="600"/>
              </a:spcAft>
              <a:buClrTx/>
              <a:buSzTx/>
              <a:buFont typeface="Arial" panose="020B0604020202020204" pitchFamily="34" charset="0"/>
              <a:buNone/>
              <a:tabLst/>
              <a:defRPr/>
            </a:pPr>
            <a:r>
              <a:rPr kumimoji="0" lang="en-US" sz="1800" b="0" i="0" u="none" strike="noStrike" kern="1200" cap="none" spc="100" normalizeH="0" baseline="0" noProof="0" dirty="0">
                <a:ln>
                  <a:noFill/>
                </a:ln>
                <a:solidFill>
                  <a:schemeClr val="bg1"/>
                </a:solidFill>
                <a:effectLst/>
                <a:uLnTx/>
                <a:uFillTx/>
                <a:latin typeface="Tenorite "/>
                <a:ea typeface="+mn-ea"/>
                <a:cs typeface="+mn-cs"/>
              </a:rPr>
              <a:t>adi.singh.niranjan@gmail.com</a:t>
            </a:r>
          </a:p>
          <a:p>
            <a:pPr marL="0" marR="0" lvl="0" indent="0" algn="ctr" defTabSz="914400" rtl="0" eaLnBrk="1" fontAlgn="auto" latinLnBrk="0" hangingPunct="1">
              <a:lnSpc>
                <a:spcPct val="125000"/>
              </a:lnSpc>
              <a:spcBef>
                <a:spcPts val="0"/>
              </a:spcBef>
              <a:spcAft>
                <a:spcPts val="600"/>
              </a:spcAft>
              <a:buClrTx/>
              <a:buSzTx/>
              <a:buFont typeface="Arial" panose="020B0604020202020204" pitchFamily="34" charset="0"/>
              <a:buNone/>
              <a:tabLst/>
              <a:defRPr/>
            </a:pPr>
            <a:r>
              <a:rPr kumimoji="0" lang="en-US" sz="1800" b="0" i="0" u="none" strike="noStrike" kern="1200" cap="none" spc="100" normalizeH="0" baseline="0" noProof="0" dirty="0">
                <a:ln>
                  <a:noFill/>
                </a:ln>
                <a:solidFill>
                  <a:schemeClr val="bg1"/>
                </a:solidFill>
                <a:effectLst/>
                <a:uLnTx/>
                <a:uFillTx/>
                <a:latin typeface="Tenorite "/>
                <a:ea typeface="+mn-ea"/>
                <a:cs typeface="+mn-cs"/>
              </a:rPr>
              <a:t>https://github.com/adarsh-niranjan</a:t>
            </a:r>
          </a:p>
          <a:p>
            <a:pPr marL="0" marR="0" lvl="0" indent="0" algn="ctr" defTabSz="914400" rtl="0" eaLnBrk="1" fontAlgn="auto" latinLnBrk="0" hangingPunct="1">
              <a:lnSpc>
                <a:spcPct val="125000"/>
              </a:lnSpc>
              <a:spcBef>
                <a:spcPts val="0"/>
              </a:spcBef>
              <a:spcAft>
                <a:spcPts val="600"/>
              </a:spcAft>
              <a:buClrTx/>
              <a:buSzTx/>
              <a:buFont typeface="Arial" panose="020B0604020202020204" pitchFamily="34" charset="0"/>
              <a:buNone/>
              <a:tabLst/>
              <a:defRPr/>
            </a:pPr>
            <a:r>
              <a:rPr kumimoji="0" lang="en-US" sz="1800" b="0" i="0" u="none" strike="noStrike" kern="1200" cap="none" spc="100" normalizeH="0" baseline="0" noProof="0" dirty="0">
                <a:ln>
                  <a:noFill/>
                </a:ln>
                <a:solidFill>
                  <a:schemeClr val="bg1"/>
                </a:solidFill>
                <a:effectLst/>
                <a:uLnTx/>
                <a:uFillTx/>
                <a:latin typeface="Tenorite "/>
                <a:ea typeface="+mn-ea"/>
                <a:cs typeface="+mn-cs"/>
              </a:rPr>
              <a:t>https://www.linkedin.com/in/adarshniranjan/</a:t>
            </a:r>
          </a:p>
        </p:txBody>
      </p:sp>
    </p:spTree>
    <p:extLst>
      <p:ext uri="{BB962C8B-B14F-4D97-AF65-F5344CB8AC3E}">
        <p14:creationId xmlns:p14="http://schemas.microsoft.com/office/powerpoint/2010/main" val="86522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200</TotalTime>
  <Words>762</Words>
  <Application>Microsoft Office PowerPoint</Application>
  <PresentationFormat>Widescreen</PresentationFormat>
  <Paragraphs>65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Franklin Gothic Medium</vt:lpstr>
      <vt:lpstr>Tenorite</vt:lpstr>
      <vt:lpstr>Tenorite </vt:lpstr>
      <vt:lpstr>Medical Design 16x9</vt:lpstr>
      <vt:lpstr>PowerPoint Presentation</vt:lpstr>
      <vt:lpstr>THE REASON &amp; GOAL</vt:lpstr>
      <vt:lpstr>DATA &amp; SIGNIFICANCE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Adarsh</dc:creator>
  <cp:lastModifiedBy>Adarsh</cp:lastModifiedBy>
  <cp:revision>1</cp:revision>
  <dcterms:created xsi:type="dcterms:W3CDTF">2024-05-27T10:12:42Z</dcterms:created>
  <dcterms:modified xsi:type="dcterms:W3CDTF">2024-05-27T13:33:29Z</dcterms:modified>
</cp:coreProperties>
</file>