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0" r:id="rId5"/>
    <p:sldId id="309" r:id="rId6"/>
    <p:sldId id="312" r:id="rId7"/>
    <p:sldId id="314" r:id="rId8"/>
    <p:sldId id="302" r:id="rId9"/>
    <p:sldId id="315" r:id="rId10"/>
    <p:sldId id="316" r:id="rId11"/>
    <p:sldId id="317"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62" d="100"/>
          <a:sy n="62" d="100"/>
        </p:scale>
        <p:origin x="100"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5/27/2024</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5/27/2024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up of a green field">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2">
            <a:alphaModFix/>
          </a:blip>
          <a:srcRect/>
          <a:stretch/>
        </p:blipFill>
        <p:spPr>
          <a:xfrm>
            <a:off x="0" y="-2"/>
            <a:ext cx="12192000" cy="6858000"/>
          </a:xfrm>
        </p:spPr>
      </p:pic>
      <p:sp>
        <p:nvSpPr>
          <p:cNvPr id="7" name="Title 6">
            <a:extLst>
              <a:ext uri="{FF2B5EF4-FFF2-40B4-BE49-F238E27FC236}">
                <a16:creationId xmlns:a16="http://schemas.microsoft.com/office/drawing/2014/main" id="{C0147929-8D39-DAA9-C3C5-4829D9C31C27}"/>
              </a:ext>
            </a:extLst>
          </p:cNvPr>
          <p:cNvSpPr>
            <a:spLocks noGrp="1"/>
          </p:cNvSpPr>
          <p:nvPr>
            <p:ph type="title"/>
          </p:nvPr>
        </p:nvSpPr>
        <p:spPr>
          <a:xfrm>
            <a:off x="1199909" y="2335192"/>
            <a:ext cx="9792182" cy="2187616"/>
          </a:xfrm>
          <a:solidFill>
            <a:schemeClr val="tx1">
              <a:alpha val="40000"/>
            </a:schemeClr>
          </a:solidFill>
          <a:ln>
            <a:solidFill>
              <a:schemeClr val="accent6">
                <a:lumMod val="60000"/>
                <a:lumOff val="40000"/>
              </a:schemeClr>
            </a:solidFill>
          </a:ln>
        </p:spPr>
        <p:txBody>
          <a:bodyPr/>
          <a:lstStyle/>
          <a:p>
            <a:r>
              <a:rPr lang="en-US" dirty="0">
                <a:solidFill>
                  <a:schemeClr val="accent6">
                    <a:lumMod val="60000"/>
                    <a:lumOff val="40000"/>
                  </a:schemeClr>
                </a:solidFill>
              </a:rPr>
              <a:t>Crop Production Analysis in India</a:t>
            </a:r>
          </a:p>
        </p:txBody>
      </p:sp>
    </p:spTree>
    <p:extLst>
      <p:ext uri="{BB962C8B-B14F-4D97-AF65-F5344CB8AC3E}">
        <p14:creationId xmlns:p14="http://schemas.microsoft.com/office/powerpoint/2010/main" val="176026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2"/>
          <a:srcRect/>
          <a:stretch/>
        </p:blipFill>
        <p:spPr>
          <a:xfrm>
            <a:off x="0"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224747" y="2365057"/>
            <a:ext cx="4377400" cy="2160644"/>
          </a:xfrm>
          <a:solidFill>
            <a:schemeClr val="tx1">
              <a:alpha val="40000"/>
            </a:schemeClr>
          </a:solidFill>
          <a:ln>
            <a:solidFill>
              <a:schemeClr val="accent6">
                <a:lumMod val="60000"/>
                <a:lumOff val="40000"/>
              </a:schemeClr>
            </a:solidFill>
          </a:ln>
        </p:spPr>
        <p:txBody>
          <a:bodyPr/>
          <a:lstStyle/>
          <a:p>
            <a:r>
              <a:rPr lang="en-US" dirty="0">
                <a:solidFill>
                  <a:schemeClr val="accent6">
                    <a:lumMod val="60000"/>
                    <a:lumOff val="40000"/>
                  </a:schemeClr>
                </a:solidFill>
              </a:rPr>
              <a:t>The reason &amp; goal</a:t>
            </a:r>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6976153" y="534256"/>
            <a:ext cx="5054885" cy="5822094"/>
          </a:xfrm>
        </p:spPr>
        <p:txBody>
          <a:bodyPr/>
          <a:lstStyle/>
          <a:p>
            <a:r>
              <a:rPr lang="en-US" dirty="0"/>
              <a:t>The agriculture business, a vital part of the supply chain, is set to evolve significantly with advancements in the Future Internet. The dataset used in this project offers extensive information on crop production in India over several years. The goal is to predict crop production and uncover key indicators and metrics that influence it.</a:t>
            </a:r>
          </a:p>
        </p:txBody>
      </p:sp>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359029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4" descr="A close-up of a field">
            <a:extLst>
              <a:ext uri="{FF2B5EF4-FFF2-40B4-BE49-F238E27FC236}">
                <a16:creationId xmlns:a16="http://schemas.microsoft.com/office/drawing/2014/main" id="{DA3FAC68-747F-999F-4EF5-874B39A6DD5B}"/>
              </a:ext>
            </a:extLst>
          </p:cNvPr>
          <p:cNvPicPr>
            <a:picLocks noGrp="1" noChangeAspect="1"/>
          </p:cNvPicPr>
          <p:nvPr>
            <p:ph type="pic" sz="quarter" idx="15"/>
          </p:nvPr>
        </p:nvPicPr>
        <p:blipFill>
          <a:blip r:embed="rId2"/>
          <a:srcRect l="234" r="234"/>
          <a:stretch/>
        </p:blipFill>
        <p:spPr>
          <a:xfrm>
            <a:off x="6789480" y="0"/>
            <a:ext cx="5394960" cy="6858000"/>
          </a:xfrm>
        </p:spPr>
      </p:pic>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7310919" y="2364129"/>
            <a:ext cx="4352081" cy="2129742"/>
          </a:xfrm>
          <a:solidFill>
            <a:schemeClr val="tx1">
              <a:alpha val="40000"/>
            </a:schemeClr>
          </a:solidFill>
          <a:ln>
            <a:solidFill>
              <a:schemeClr val="accent6">
                <a:lumMod val="60000"/>
                <a:lumOff val="40000"/>
              </a:schemeClr>
            </a:solidFill>
          </a:ln>
        </p:spPr>
        <p:txBody>
          <a:bodyPr/>
          <a:lstStyle/>
          <a:p>
            <a:r>
              <a:rPr lang="en-US">
                <a:solidFill>
                  <a:schemeClr val="accent6">
                    <a:lumMod val="60000"/>
                    <a:lumOff val="40000"/>
                  </a:schemeClr>
                </a:solidFill>
              </a:rPr>
              <a:t>Data and SIGNIFICANCE</a:t>
            </a:r>
            <a:endParaRPr lang="en-US" dirty="0">
              <a:solidFill>
                <a:schemeClr val="accent6">
                  <a:lumMod val="60000"/>
                  <a:lumOff val="40000"/>
                </a:schemeClr>
              </a:solidFill>
            </a:endParaRPr>
          </a:p>
        </p:txBody>
      </p:sp>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3</a:t>
            </a:fld>
            <a:endParaRPr lang="en-US" dirty="0"/>
          </a:p>
        </p:txBody>
      </p:sp>
      <p:sp>
        <p:nvSpPr>
          <p:cNvPr id="6" name="TextBox 5">
            <a:extLst>
              <a:ext uri="{FF2B5EF4-FFF2-40B4-BE49-F238E27FC236}">
                <a16:creationId xmlns:a16="http://schemas.microsoft.com/office/drawing/2014/main" id="{B0006602-9552-18BC-8D08-DA5F1143980C}"/>
              </a:ext>
            </a:extLst>
          </p:cNvPr>
          <p:cNvSpPr txBox="1"/>
          <p:nvPr/>
        </p:nvSpPr>
        <p:spPr>
          <a:xfrm>
            <a:off x="269697" y="1997843"/>
            <a:ext cx="6107986" cy="2862322"/>
          </a:xfrm>
          <a:prstGeom prst="rect">
            <a:avLst/>
          </a:prstGeom>
          <a:noFill/>
        </p:spPr>
        <p:txBody>
          <a:bodyPr wrap="square" anchor="ctr" anchorCtr="0">
            <a:spAutoFit/>
          </a:bodyPr>
          <a:lstStyle/>
          <a:p>
            <a:r>
              <a:rPr lang="en-US" dirty="0"/>
              <a:t>The dataset used here consists of important information like:</a:t>
            </a:r>
          </a:p>
          <a:p>
            <a:pPr marL="285750" indent="-285750">
              <a:buFont typeface="Arial" panose="020B0604020202020204" pitchFamily="34" charset="0"/>
              <a:buChar char="•"/>
            </a:pPr>
            <a:r>
              <a:rPr lang="en-US" dirty="0"/>
              <a:t>State: Names of all states</a:t>
            </a:r>
          </a:p>
          <a:p>
            <a:pPr marL="285750" indent="-285750">
              <a:buFont typeface="Arial" panose="020B0604020202020204" pitchFamily="34" charset="0"/>
              <a:buChar char="•"/>
            </a:pPr>
            <a:r>
              <a:rPr lang="en-US" dirty="0"/>
              <a:t>District: Names of all states within these states</a:t>
            </a:r>
          </a:p>
          <a:p>
            <a:pPr marL="285750" indent="-285750">
              <a:buFont typeface="Arial" panose="020B0604020202020204" pitchFamily="34" charset="0"/>
              <a:buChar char="•"/>
            </a:pPr>
            <a:r>
              <a:rPr lang="en-US" dirty="0"/>
              <a:t>Year: The year in which this data was recorded</a:t>
            </a:r>
          </a:p>
          <a:p>
            <a:pPr marL="285750" indent="-285750">
              <a:buFont typeface="Arial" panose="020B0604020202020204" pitchFamily="34" charset="0"/>
              <a:buChar char="•"/>
            </a:pPr>
            <a:r>
              <a:rPr lang="en-US" dirty="0"/>
              <a:t>Season: The season in which this data was recorded</a:t>
            </a:r>
          </a:p>
          <a:p>
            <a:pPr marL="285750" indent="-285750">
              <a:buFont typeface="Arial" panose="020B0604020202020204" pitchFamily="34" charset="0"/>
              <a:buChar char="•"/>
            </a:pPr>
            <a:r>
              <a:rPr lang="en-US" dirty="0"/>
              <a:t>Crop: The name of crop</a:t>
            </a:r>
          </a:p>
          <a:p>
            <a:endParaRPr lang="en-US" dirty="0"/>
          </a:p>
          <a:p>
            <a:pPr marL="285750" indent="-285750">
              <a:buFont typeface="Arial" panose="020B0604020202020204" pitchFamily="34" charset="0"/>
              <a:buChar char="•"/>
            </a:pPr>
            <a:r>
              <a:rPr lang="en-US" dirty="0"/>
              <a:t>KPI’s: Key Performance Indicators</a:t>
            </a:r>
          </a:p>
          <a:p>
            <a:pPr marL="742950" lvl="1" indent="-285750">
              <a:buFont typeface="Arial" panose="020B0604020202020204" pitchFamily="34" charset="0"/>
              <a:buChar char="•"/>
            </a:pPr>
            <a:r>
              <a:rPr lang="en-US" dirty="0"/>
              <a:t>Area: The area under cultivation</a:t>
            </a:r>
          </a:p>
          <a:p>
            <a:pPr marL="742950" lvl="1" indent="-285750">
              <a:buFont typeface="Arial" panose="020B0604020202020204" pitchFamily="34" charset="0"/>
              <a:buChar char="•"/>
            </a:pPr>
            <a:r>
              <a:rPr lang="en-US" dirty="0"/>
              <a:t>Production: Total amount of crop produced</a:t>
            </a:r>
          </a:p>
        </p:txBody>
      </p:sp>
    </p:spTree>
    <p:extLst>
      <p:ext uri="{BB962C8B-B14F-4D97-AF65-F5344CB8AC3E}">
        <p14:creationId xmlns:p14="http://schemas.microsoft.com/office/powerpoint/2010/main" val="78822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6" descr="Arial view of an avenue of tree and pastures on either side">
            <a:extLst>
              <a:ext uri="{FF2B5EF4-FFF2-40B4-BE49-F238E27FC236}">
                <a16:creationId xmlns:a16="http://schemas.microsoft.com/office/drawing/2014/main" id="{839F036C-A908-D88B-93D2-2FC59D5D12A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2" name="Title 1">
            <a:extLst>
              <a:ext uri="{FF2B5EF4-FFF2-40B4-BE49-F238E27FC236}">
                <a16:creationId xmlns:a16="http://schemas.microsoft.com/office/drawing/2014/main" id="{D0A0BA3D-9921-C7FC-BC8D-5FC0FFA61E80}"/>
              </a:ext>
            </a:extLst>
          </p:cNvPr>
          <p:cNvSpPr>
            <a:spLocks noGrp="1"/>
          </p:cNvSpPr>
          <p:nvPr>
            <p:ph type="title"/>
          </p:nvPr>
        </p:nvSpPr>
        <p:spPr>
          <a:xfrm>
            <a:off x="441789" y="2884990"/>
            <a:ext cx="3554857" cy="1088020"/>
          </a:xfrm>
          <a:solidFill>
            <a:schemeClr val="tx1">
              <a:alpha val="40000"/>
            </a:schemeClr>
          </a:solidFill>
          <a:ln>
            <a:solidFill>
              <a:schemeClr val="accent6">
                <a:lumMod val="60000"/>
                <a:lumOff val="40000"/>
              </a:schemeClr>
            </a:solidFill>
          </a:ln>
        </p:spPr>
        <p:txBody>
          <a:bodyPr/>
          <a:lstStyle/>
          <a:p>
            <a:r>
              <a:rPr lang="en-US" dirty="0">
                <a:solidFill>
                  <a:schemeClr val="accent6">
                    <a:lumMod val="60000"/>
                    <a:lumOff val="40000"/>
                  </a:schemeClr>
                </a:solidFill>
              </a:rPr>
              <a:t>The</a:t>
            </a:r>
            <a:br>
              <a:rPr lang="en-US" dirty="0">
                <a:solidFill>
                  <a:schemeClr val="accent6">
                    <a:lumMod val="60000"/>
                    <a:lumOff val="40000"/>
                  </a:schemeClr>
                </a:solidFill>
              </a:rPr>
            </a:br>
            <a:r>
              <a:rPr lang="en-US" dirty="0">
                <a:solidFill>
                  <a:schemeClr val="accent6">
                    <a:lumMod val="60000"/>
                    <a:lumOff val="40000"/>
                  </a:schemeClr>
                </a:solidFill>
              </a:rPr>
              <a:t>Approach</a:t>
            </a:r>
          </a:p>
        </p:txBody>
      </p:sp>
      <p:sp>
        <p:nvSpPr>
          <p:cNvPr id="6" name="Slide Number Placeholder 5">
            <a:extLst>
              <a:ext uri="{FF2B5EF4-FFF2-40B4-BE49-F238E27FC236}">
                <a16:creationId xmlns:a16="http://schemas.microsoft.com/office/drawing/2014/main" id="{6B645A76-E100-EFC9-2708-1B148174751D}"/>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
        <p:nvSpPr>
          <p:cNvPr id="4" name="TextBox 3">
            <a:extLst>
              <a:ext uri="{FF2B5EF4-FFF2-40B4-BE49-F238E27FC236}">
                <a16:creationId xmlns:a16="http://schemas.microsoft.com/office/drawing/2014/main" id="{1042824D-C312-A986-1E09-0B31528A668F}"/>
              </a:ext>
            </a:extLst>
          </p:cNvPr>
          <p:cNvSpPr txBox="1"/>
          <p:nvPr/>
        </p:nvSpPr>
        <p:spPr>
          <a:xfrm>
            <a:off x="5664020" y="612844"/>
            <a:ext cx="5400000" cy="5632311"/>
          </a:xfrm>
          <a:prstGeom prst="rect">
            <a:avLst/>
          </a:prstGeom>
          <a:noFill/>
        </p:spPr>
        <p:txBody>
          <a:bodyPr wrap="square" rtlCol="0">
            <a:spAutoFit/>
          </a:bodyPr>
          <a:lstStyle/>
          <a:p>
            <a:pPr marL="285750" indent="-285750">
              <a:buFont typeface="Arial" panose="020B0604020202020204" pitchFamily="34" charset="0"/>
              <a:buChar char="•"/>
            </a:pPr>
            <a:r>
              <a:rPr lang="en-IN" dirty="0"/>
              <a:t>Find the production and area under cultivation over the year.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Find crops with the highest production to area ratio and reasons for the same.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Find state wise distribution of area under cultivation and relevant crop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Find state wise distribution of total crop production and relevant crop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Find relation between production and area.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Find top crops grown in most states and relevant crop information like production over the years/seasons.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Find correlation between different crop attributes using machine learning.</a:t>
            </a:r>
          </a:p>
        </p:txBody>
      </p:sp>
    </p:spTree>
    <p:extLst>
      <p:ext uri="{BB962C8B-B14F-4D97-AF65-F5344CB8AC3E}">
        <p14:creationId xmlns:p14="http://schemas.microsoft.com/office/powerpoint/2010/main" val="198190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19528" y="136524"/>
            <a:ext cx="11352944" cy="3141405"/>
          </a:xfrm>
        </p:spPr>
        <p:txBody>
          <a:bodyPr anchor="ctr"/>
          <a:lstStyle/>
          <a:p>
            <a:pPr marL="285750" indent="-285750">
              <a:buFont typeface="Arial" panose="020B0604020202020204" pitchFamily="34" charset="0"/>
              <a:buChar char="•"/>
            </a:pPr>
            <a:r>
              <a:rPr lang="en-US" dirty="0"/>
              <a:t>Crop production in general has increased over the years, hitting the highest in 2011 and 2013, respectively.</a:t>
            </a:r>
          </a:p>
          <a:p>
            <a:pPr marL="285750" indent="-285750">
              <a:buFont typeface="Arial" panose="020B0604020202020204" pitchFamily="34" charset="0"/>
              <a:buChar char="•"/>
            </a:pPr>
            <a:r>
              <a:rPr lang="en-US" dirty="0"/>
              <a:t>Area of cultivation has decreased over years, even though area is reduced but the production has increased.</a:t>
            </a:r>
          </a:p>
          <a:p>
            <a:pPr marL="285750" indent="-285750">
              <a:buFont typeface="Arial" panose="020B0604020202020204" pitchFamily="34" charset="0"/>
              <a:buChar char="•"/>
            </a:pPr>
            <a:r>
              <a:rPr lang="en-US" dirty="0"/>
              <a:t>It's pretty evident that by weight more coconuts are cultivated in the same area when compared to other crops, due to their weight even though the tree requires more area to grow.</a:t>
            </a:r>
          </a:p>
          <a:p>
            <a:pPr marL="285750" indent="-285750">
              <a:buFont typeface="Arial" panose="020B0604020202020204" pitchFamily="34" charset="0"/>
              <a:buChar char="•"/>
            </a:pPr>
            <a:r>
              <a:rPr lang="en-US" dirty="0"/>
              <a:t>Overall production of crops like coconut has increased over the years.</a:t>
            </a:r>
          </a:p>
        </p:txBody>
      </p:sp>
      <p:pic>
        <p:nvPicPr>
          <p:cNvPr id="19" name="Picture Placeholder 14" descr="Close up of a plants">
            <a:extLst>
              <a:ext uri="{FF2B5EF4-FFF2-40B4-BE49-F238E27FC236}">
                <a16:creationId xmlns:a16="http://schemas.microsoft.com/office/drawing/2014/main" id="{D6CFF55D-EA3F-6E9D-3301-8FFC1310C3BE}"/>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716594"/>
            <a:ext cx="12192000" cy="3141406"/>
          </a:xfrm>
        </p:spPr>
      </p:pic>
      <p:sp>
        <p:nvSpPr>
          <p:cNvPr id="2" name="Slide Number Placeholder 1">
            <a:extLst>
              <a:ext uri="{FF2B5EF4-FFF2-40B4-BE49-F238E27FC236}">
                <a16:creationId xmlns:a16="http://schemas.microsoft.com/office/drawing/2014/main" id="{06EA18F1-1CB3-04BA-3FB2-530F2637A3F7}"/>
              </a:ext>
            </a:extLst>
          </p:cNvPr>
          <p:cNvSpPr>
            <a:spLocks noGrp="1"/>
          </p:cNvSpPr>
          <p:nvPr>
            <p:ph type="sldNum" sz="quarter" idx="4"/>
          </p:nvPr>
        </p:nvSpPr>
        <p:spPr/>
        <p:txBody>
          <a:bodyPr/>
          <a:lstStyle/>
          <a:p>
            <a:fld id="{EA87306C-81BA-4795-A5CA-9392456A8C1E}" type="slidenum">
              <a:rPr lang="en-US" smtClean="0"/>
              <a:pPr/>
              <a:t>5</a:t>
            </a:fld>
            <a:endParaRPr lang="en-US" dirty="0"/>
          </a:p>
        </p:txBody>
      </p:sp>
      <p:sp>
        <p:nvSpPr>
          <p:cNvPr id="25" name="Title 24">
            <a:extLst>
              <a:ext uri="{FF2B5EF4-FFF2-40B4-BE49-F238E27FC236}">
                <a16:creationId xmlns:a16="http://schemas.microsoft.com/office/drawing/2014/main" id="{D353609C-AFD0-2BF5-05CC-2430B957436F}"/>
              </a:ext>
            </a:extLst>
          </p:cNvPr>
          <p:cNvSpPr>
            <a:spLocks noGrp="1"/>
          </p:cNvSpPr>
          <p:nvPr>
            <p:ph type="title"/>
          </p:nvPr>
        </p:nvSpPr>
        <p:spPr>
          <a:xfrm>
            <a:off x="3465401" y="4549198"/>
            <a:ext cx="5261198" cy="1578603"/>
          </a:xfrm>
          <a:solidFill>
            <a:schemeClr val="tx1">
              <a:alpha val="40000"/>
            </a:schemeClr>
          </a:solidFill>
          <a:ln>
            <a:solidFill>
              <a:schemeClr val="accent6">
                <a:lumMod val="60000"/>
                <a:lumOff val="40000"/>
              </a:schemeClr>
            </a:solidFill>
          </a:ln>
        </p:spPr>
        <p:txBody>
          <a:bodyPr/>
          <a:lstStyle/>
          <a:p>
            <a:r>
              <a:rPr lang="en-US" sz="4000" dirty="0">
                <a:solidFill>
                  <a:schemeClr val="accent6">
                    <a:lumMod val="60000"/>
                    <a:lumOff val="40000"/>
                  </a:schemeClr>
                </a:solidFill>
              </a:rPr>
              <a:t>Analysis</a:t>
            </a:r>
          </a:p>
        </p:txBody>
      </p:sp>
    </p:spTree>
    <p:extLst>
      <p:ext uri="{BB962C8B-B14F-4D97-AF65-F5344CB8AC3E}">
        <p14:creationId xmlns:p14="http://schemas.microsoft.com/office/powerpoint/2010/main" val="107015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19528" y="136524"/>
            <a:ext cx="11352944" cy="3141405"/>
          </a:xfrm>
        </p:spPr>
        <p:txBody>
          <a:bodyPr anchor="ctr"/>
          <a:lstStyle/>
          <a:p>
            <a:pPr marL="285750" indent="-285750">
              <a:buFont typeface="Arial" panose="020B0604020202020204" pitchFamily="34" charset="0"/>
              <a:buChar char="•"/>
            </a:pPr>
            <a:r>
              <a:rPr lang="en-US" dirty="0"/>
              <a:t>Uttar Pradesh has the largest area under cultivation where crops like sugarcane are produced the most. Due to less production to area ratio of most crops, the total production in Uttar Pradesh is comparatively less.</a:t>
            </a:r>
          </a:p>
          <a:p>
            <a:pPr marL="285750" indent="-285750">
              <a:buFont typeface="Arial" panose="020B0604020202020204" pitchFamily="34" charset="0"/>
              <a:buChar char="•"/>
            </a:pPr>
            <a:r>
              <a:rPr lang="en-US" dirty="0"/>
              <a:t>Despite having one of the smallest areas of cultivation, Kerala leads in crop production, primarily due to its high yield of crops like coconut.</a:t>
            </a:r>
          </a:p>
          <a:p>
            <a:pPr marL="285750" indent="-285750">
              <a:buFont typeface="Arial" panose="020B0604020202020204" pitchFamily="34" charset="0"/>
              <a:buChar char="•"/>
            </a:pPr>
            <a:r>
              <a:rPr lang="en-US" dirty="0"/>
              <a:t>Crops like coconut are grown throughout the year in Kerala, in most cases the production tends to increase with area under cultivation. Similar trends are visible for the state of Andhra Pradesh.</a:t>
            </a:r>
          </a:p>
        </p:txBody>
      </p:sp>
      <p:pic>
        <p:nvPicPr>
          <p:cNvPr id="19" name="Picture Placeholder 14" descr="Close up of a plants">
            <a:extLst>
              <a:ext uri="{FF2B5EF4-FFF2-40B4-BE49-F238E27FC236}">
                <a16:creationId xmlns:a16="http://schemas.microsoft.com/office/drawing/2014/main" id="{D6CFF55D-EA3F-6E9D-3301-8FFC1310C3BE}"/>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716594"/>
            <a:ext cx="12192000" cy="3141406"/>
          </a:xfrm>
        </p:spPr>
      </p:pic>
      <p:sp>
        <p:nvSpPr>
          <p:cNvPr id="2" name="Slide Number Placeholder 1">
            <a:extLst>
              <a:ext uri="{FF2B5EF4-FFF2-40B4-BE49-F238E27FC236}">
                <a16:creationId xmlns:a16="http://schemas.microsoft.com/office/drawing/2014/main" id="{06EA18F1-1CB3-04BA-3FB2-530F2637A3F7}"/>
              </a:ext>
            </a:extLst>
          </p:cNvPr>
          <p:cNvSpPr>
            <a:spLocks noGrp="1"/>
          </p:cNvSpPr>
          <p:nvPr>
            <p:ph type="sldNum" sz="quarter" idx="4"/>
          </p:nvPr>
        </p:nvSpPr>
        <p:spPr/>
        <p:txBody>
          <a:bodyPr/>
          <a:lstStyle/>
          <a:p>
            <a:fld id="{EA87306C-81BA-4795-A5CA-9392456A8C1E}" type="slidenum">
              <a:rPr lang="en-US" smtClean="0"/>
              <a:pPr/>
              <a:t>6</a:t>
            </a:fld>
            <a:endParaRPr lang="en-US" dirty="0"/>
          </a:p>
        </p:txBody>
      </p:sp>
      <p:sp>
        <p:nvSpPr>
          <p:cNvPr id="25" name="Title 24">
            <a:extLst>
              <a:ext uri="{FF2B5EF4-FFF2-40B4-BE49-F238E27FC236}">
                <a16:creationId xmlns:a16="http://schemas.microsoft.com/office/drawing/2014/main" id="{D353609C-AFD0-2BF5-05CC-2430B957436F}"/>
              </a:ext>
            </a:extLst>
          </p:cNvPr>
          <p:cNvSpPr>
            <a:spLocks noGrp="1"/>
          </p:cNvSpPr>
          <p:nvPr>
            <p:ph type="title"/>
          </p:nvPr>
        </p:nvSpPr>
        <p:spPr>
          <a:xfrm>
            <a:off x="3465401" y="4549198"/>
            <a:ext cx="5261198" cy="1578603"/>
          </a:xfrm>
          <a:solidFill>
            <a:schemeClr val="tx1">
              <a:alpha val="40000"/>
            </a:schemeClr>
          </a:solidFill>
          <a:ln>
            <a:solidFill>
              <a:schemeClr val="accent6">
                <a:lumMod val="60000"/>
                <a:lumOff val="40000"/>
              </a:schemeClr>
            </a:solidFill>
          </a:ln>
        </p:spPr>
        <p:txBody>
          <a:bodyPr/>
          <a:lstStyle/>
          <a:p>
            <a:r>
              <a:rPr lang="en-US" sz="4000" dirty="0">
                <a:solidFill>
                  <a:schemeClr val="accent6">
                    <a:lumMod val="60000"/>
                    <a:lumOff val="40000"/>
                  </a:schemeClr>
                </a:solidFill>
              </a:rPr>
              <a:t>Analysis</a:t>
            </a:r>
          </a:p>
        </p:txBody>
      </p:sp>
    </p:spTree>
    <p:extLst>
      <p:ext uri="{BB962C8B-B14F-4D97-AF65-F5344CB8AC3E}">
        <p14:creationId xmlns:p14="http://schemas.microsoft.com/office/powerpoint/2010/main" val="141627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19528" y="136524"/>
            <a:ext cx="11352944" cy="3141405"/>
          </a:xfrm>
        </p:spPr>
        <p:txBody>
          <a:bodyPr anchor="ctr"/>
          <a:lstStyle/>
          <a:p>
            <a:pPr marL="285750" indent="-285750">
              <a:buFont typeface="Arial" panose="020B0604020202020204" pitchFamily="34" charset="0"/>
              <a:buChar char="•"/>
            </a:pPr>
            <a:r>
              <a:rPr lang="en-US" dirty="0"/>
              <a:t>Rice is produced in most states followed by sugarcane, maize, rapeseed, mustard and wheat. Among which sugarcane production is the maximum and tends to grow over time.</a:t>
            </a:r>
          </a:p>
          <a:p>
            <a:pPr marL="285750" indent="-285750">
              <a:buFont typeface="Arial" panose="020B0604020202020204" pitchFamily="34" charset="0"/>
              <a:buChar char="•"/>
            </a:pPr>
            <a:r>
              <a:rPr lang="en-US" dirty="0"/>
              <a:t>Rice and paddy cultivation is in almost all seasons whereas crops like oilseeds, maize, cotton and wheat are strictly seasonal.</a:t>
            </a:r>
          </a:p>
          <a:p>
            <a:pPr marL="285750" indent="-285750">
              <a:buFont typeface="Arial" panose="020B0604020202020204" pitchFamily="34" charset="0"/>
              <a:buChar char="•"/>
            </a:pPr>
            <a:r>
              <a:rPr lang="en-US" dirty="0"/>
              <a:t>Winter crops provide the most production throughout the years followed by kharif crops.</a:t>
            </a:r>
          </a:p>
        </p:txBody>
      </p:sp>
      <p:pic>
        <p:nvPicPr>
          <p:cNvPr id="19" name="Picture Placeholder 14" descr="Close up of a plants">
            <a:extLst>
              <a:ext uri="{FF2B5EF4-FFF2-40B4-BE49-F238E27FC236}">
                <a16:creationId xmlns:a16="http://schemas.microsoft.com/office/drawing/2014/main" id="{D6CFF55D-EA3F-6E9D-3301-8FFC1310C3BE}"/>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716594"/>
            <a:ext cx="12192000" cy="3141406"/>
          </a:xfrm>
        </p:spPr>
      </p:pic>
      <p:sp>
        <p:nvSpPr>
          <p:cNvPr id="2" name="Slide Number Placeholder 1">
            <a:extLst>
              <a:ext uri="{FF2B5EF4-FFF2-40B4-BE49-F238E27FC236}">
                <a16:creationId xmlns:a16="http://schemas.microsoft.com/office/drawing/2014/main" id="{06EA18F1-1CB3-04BA-3FB2-530F2637A3F7}"/>
              </a:ext>
            </a:extLst>
          </p:cNvPr>
          <p:cNvSpPr>
            <a:spLocks noGrp="1"/>
          </p:cNvSpPr>
          <p:nvPr>
            <p:ph type="sldNum" sz="quarter" idx="4"/>
          </p:nvPr>
        </p:nvSpPr>
        <p:spPr/>
        <p:txBody>
          <a:bodyPr/>
          <a:lstStyle/>
          <a:p>
            <a:fld id="{EA87306C-81BA-4795-A5CA-9392456A8C1E}" type="slidenum">
              <a:rPr lang="en-US" smtClean="0"/>
              <a:pPr/>
              <a:t>7</a:t>
            </a:fld>
            <a:endParaRPr lang="en-US" dirty="0"/>
          </a:p>
        </p:txBody>
      </p:sp>
      <p:sp>
        <p:nvSpPr>
          <p:cNvPr id="25" name="Title 24">
            <a:extLst>
              <a:ext uri="{FF2B5EF4-FFF2-40B4-BE49-F238E27FC236}">
                <a16:creationId xmlns:a16="http://schemas.microsoft.com/office/drawing/2014/main" id="{D353609C-AFD0-2BF5-05CC-2430B957436F}"/>
              </a:ext>
            </a:extLst>
          </p:cNvPr>
          <p:cNvSpPr>
            <a:spLocks noGrp="1"/>
          </p:cNvSpPr>
          <p:nvPr>
            <p:ph type="title"/>
          </p:nvPr>
        </p:nvSpPr>
        <p:spPr>
          <a:xfrm>
            <a:off x="3465401" y="4549198"/>
            <a:ext cx="5261198" cy="1578603"/>
          </a:xfrm>
          <a:solidFill>
            <a:schemeClr val="tx1">
              <a:alpha val="40000"/>
            </a:schemeClr>
          </a:solidFill>
          <a:ln>
            <a:solidFill>
              <a:schemeClr val="accent6">
                <a:lumMod val="60000"/>
                <a:lumOff val="40000"/>
              </a:schemeClr>
            </a:solidFill>
          </a:ln>
        </p:spPr>
        <p:txBody>
          <a:bodyPr/>
          <a:lstStyle/>
          <a:p>
            <a:r>
              <a:rPr lang="en-US" sz="4000" dirty="0">
                <a:solidFill>
                  <a:schemeClr val="accent6">
                    <a:lumMod val="60000"/>
                    <a:lumOff val="40000"/>
                  </a:schemeClr>
                </a:solidFill>
              </a:rPr>
              <a:t>Analysis</a:t>
            </a:r>
          </a:p>
        </p:txBody>
      </p:sp>
    </p:spTree>
    <p:extLst>
      <p:ext uri="{BB962C8B-B14F-4D97-AF65-F5344CB8AC3E}">
        <p14:creationId xmlns:p14="http://schemas.microsoft.com/office/powerpoint/2010/main" val="176670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19528" y="136524"/>
            <a:ext cx="11352944" cy="3141405"/>
          </a:xfrm>
        </p:spPr>
        <p:txBody>
          <a:bodyPr anchor="ctr"/>
          <a:lstStyle/>
          <a:p>
            <a:pPr marL="285750" indent="-285750">
              <a:buFont typeface="Arial" panose="020B0604020202020204" pitchFamily="34" charset="0"/>
              <a:buChar char="•"/>
            </a:pPr>
            <a:r>
              <a:rPr lang="en-US" dirty="0"/>
              <a:t>Out of all the attributes crop type and area under cultivation possess better correlation.</a:t>
            </a:r>
          </a:p>
          <a:p>
            <a:pPr marL="285750" indent="-285750">
              <a:buFont typeface="Arial" panose="020B0604020202020204" pitchFamily="34" charset="0"/>
              <a:buChar char="•"/>
            </a:pPr>
            <a:r>
              <a:rPr lang="en-US" dirty="0"/>
              <a:t>The most important attribute contributing to any crop production is the crop type followed by area and the region where it is grown.</a:t>
            </a:r>
          </a:p>
          <a:p>
            <a:pPr marL="285750" indent="-285750">
              <a:buFont typeface="Arial" panose="020B0604020202020204" pitchFamily="34" charset="0"/>
              <a:buChar char="•"/>
            </a:pPr>
            <a:r>
              <a:rPr lang="en-US" dirty="0"/>
              <a:t>To maximize the crop production, we need to select the best crop to cultivate like coconut which even though takes a lot of land still provides best production. We can also choose other crops that show similar trends like sugarcane, rice and wheat.</a:t>
            </a:r>
          </a:p>
        </p:txBody>
      </p:sp>
      <p:pic>
        <p:nvPicPr>
          <p:cNvPr id="19" name="Picture Placeholder 14" descr="Close up of a plants">
            <a:extLst>
              <a:ext uri="{FF2B5EF4-FFF2-40B4-BE49-F238E27FC236}">
                <a16:creationId xmlns:a16="http://schemas.microsoft.com/office/drawing/2014/main" id="{D6CFF55D-EA3F-6E9D-3301-8FFC1310C3BE}"/>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716594"/>
            <a:ext cx="12192000" cy="3141406"/>
          </a:xfrm>
        </p:spPr>
      </p:pic>
      <p:sp>
        <p:nvSpPr>
          <p:cNvPr id="2" name="Slide Number Placeholder 1">
            <a:extLst>
              <a:ext uri="{FF2B5EF4-FFF2-40B4-BE49-F238E27FC236}">
                <a16:creationId xmlns:a16="http://schemas.microsoft.com/office/drawing/2014/main" id="{06EA18F1-1CB3-04BA-3FB2-530F2637A3F7}"/>
              </a:ext>
            </a:extLst>
          </p:cNvPr>
          <p:cNvSpPr>
            <a:spLocks noGrp="1"/>
          </p:cNvSpPr>
          <p:nvPr>
            <p:ph type="sldNum" sz="quarter" idx="4"/>
          </p:nvPr>
        </p:nvSpPr>
        <p:spPr/>
        <p:txBody>
          <a:bodyPr/>
          <a:lstStyle/>
          <a:p>
            <a:fld id="{EA87306C-81BA-4795-A5CA-9392456A8C1E}" type="slidenum">
              <a:rPr lang="en-US" smtClean="0"/>
              <a:pPr/>
              <a:t>8</a:t>
            </a:fld>
            <a:endParaRPr lang="en-US" dirty="0"/>
          </a:p>
        </p:txBody>
      </p:sp>
      <p:sp>
        <p:nvSpPr>
          <p:cNvPr id="25" name="Title 24">
            <a:extLst>
              <a:ext uri="{FF2B5EF4-FFF2-40B4-BE49-F238E27FC236}">
                <a16:creationId xmlns:a16="http://schemas.microsoft.com/office/drawing/2014/main" id="{D353609C-AFD0-2BF5-05CC-2430B957436F}"/>
              </a:ext>
            </a:extLst>
          </p:cNvPr>
          <p:cNvSpPr>
            <a:spLocks noGrp="1"/>
          </p:cNvSpPr>
          <p:nvPr>
            <p:ph type="title"/>
          </p:nvPr>
        </p:nvSpPr>
        <p:spPr>
          <a:xfrm>
            <a:off x="3465401" y="4549198"/>
            <a:ext cx="5261198" cy="1578603"/>
          </a:xfrm>
          <a:solidFill>
            <a:schemeClr val="tx1">
              <a:alpha val="40000"/>
            </a:schemeClr>
          </a:solidFill>
          <a:ln>
            <a:solidFill>
              <a:schemeClr val="accent6">
                <a:lumMod val="60000"/>
                <a:lumOff val="40000"/>
              </a:schemeClr>
            </a:solidFill>
          </a:ln>
        </p:spPr>
        <p:txBody>
          <a:bodyPr/>
          <a:lstStyle/>
          <a:p>
            <a:r>
              <a:rPr lang="en-US" sz="4000" dirty="0">
                <a:solidFill>
                  <a:schemeClr val="accent6">
                    <a:lumMod val="60000"/>
                    <a:lumOff val="40000"/>
                  </a:schemeClr>
                </a:solidFill>
              </a:rPr>
              <a:t>Analysis</a:t>
            </a:r>
          </a:p>
        </p:txBody>
      </p:sp>
    </p:spTree>
    <p:extLst>
      <p:ext uri="{BB962C8B-B14F-4D97-AF65-F5344CB8AC3E}">
        <p14:creationId xmlns:p14="http://schemas.microsoft.com/office/powerpoint/2010/main" val="123191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CBCD3B-EAB4-87E8-85AB-C9DDB7162C68}"/>
              </a:ext>
            </a:extLst>
          </p:cNvPr>
          <p:cNvSpPr>
            <a:spLocks noGrp="1"/>
          </p:cNvSpPr>
          <p:nvPr>
            <p:ph type="title"/>
          </p:nvPr>
        </p:nvSpPr>
        <p:spPr>
          <a:xfrm>
            <a:off x="675737" y="148976"/>
            <a:ext cx="5420263" cy="585627"/>
          </a:xfrm>
        </p:spPr>
        <p:txBody>
          <a:bodyPr/>
          <a:lstStyle/>
          <a:p>
            <a:r>
              <a:rPr lang="en-US" dirty="0"/>
              <a:t>Thank you</a:t>
            </a:r>
          </a:p>
        </p:txBody>
      </p:sp>
      <p:sp>
        <p:nvSpPr>
          <p:cNvPr id="6" name="Text Placeholder 5">
            <a:extLst>
              <a:ext uri="{FF2B5EF4-FFF2-40B4-BE49-F238E27FC236}">
                <a16:creationId xmlns:a16="http://schemas.microsoft.com/office/drawing/2014/main" id="{75335026-4908-B82C-0C3C-4E5E0498CB6A}"/>
              </a:ext>
            </a:extLst>
          </p:cNvPr>
          <p:cNvSpPr>
            <a:spLocks noGrp="1"/>
          </p:cNvSpPr>
          <p:nvPr>
            <p:ph type="body" sz="quarter" idx="19"/>
          </p:nvPr>
        </p:nvSpPr>
        <p:spPr>
          <a:xfrm>
            <a:off x="164065" y="4878277"/>
            <a:ext cx="6443606" cy="1830747"/>
          </a:xfrm>
        </p:spPr>
        <p:txBody>
          <a:bodyPr/>
          <a:lstStyle/>
          <a:p>
            <a:r>
              <a:rPr lang="en-US" dirty="0"/>
              <a:t>Adarsh Niranjan​​</a:t>
            </a:r>
          </a:p>
          <a:p>
            <a:r>
              <a:rPr lang="en-US" dirty="0"/>
              <a:t>adi.singh.niranjan@gmail.com</a:t>
            </a:r>
          </a:p>
          <a:p>
            <a:r>
              <a:rPr lang="en-US" dirty="0"/>
              <a:t>https://github.com/adarsh-niranjan</a:t>
            </a:r>
          </a:p>
          <a:p>
            <a:r>
              <a:rPr lang="en-US" dirty="0"/>
              <a:t>https://www.linkedin.com/in/adarshniranjan/</a:t>
            </a:r>
          </a:p>
        </p:txBody>
      </p:sp>
      <p:pic>
        <p:nvPicPr>
          <p:cNvPr id="15" name="Picture Placeholder 14" descr="A close up of a leaf">
            <a:extLst>
              <a:ext uri="{FF2B5EF4-FFF2-40B4-BE49-F238E27FC236}">
                <a16:creationId xmlns:a16="http://schemas.microsoft.com/office/drawing/2014/main" id="{C59CFD32-0A41-78F6-63F2-D8BBA2F23D00}"/>
              </a:ext>
            </a:extLst>
          </p:cNvPr>
          <p:cNvPicPr>
            <a:picLocks noGrp="1" noChangeAspect="1"/>
          </p:cNvPicPr>
          <p:nvPr>
            <p:ph type="pic" sz="quarter" idx="10"/>
          </p:nvPr>
        </p:nvPicPr>
        <p:blipFill>
          <a:blip r:embed="rId2"/>
          <a:srcRect l="55" r="55"/>
          <a:stretch/>
        </p:blipFill>
        <p:spPr>
          <a:xfrm>
            <a:off x="6771736" y="0"/>
            <a:ext cx="5420263" cy="6858000"/>
          </a:xfrm>
        </p:spPr>
      </p:pic>
      <p:sp>
        <p:nvSpPr>
          <p:cNvPr id="2" name="TextBox 1">
            <a:extLst>
              <a:ext uri="{FF2B5EF4-FFF2-40B4-BE49-F238E27FC236}">
                <a16:creationId xmlns:a16="http://schemas.microsoft.com/office/drawing/2014/main" id="{7C097EAD-8B37-B84D-C71C-03B69706431D}"/>
              </a:ext>
            </a:extLst>
          </p:cNvPr>
          <p:cNvSpPr txBox="1"/>
          <p:nvPr/>
        </p:nvSpPr>
        <p:spPr>
          <a:xfrm>
            <a:off x="675736" y="1397675"/>
            <a:ext cx="5420263" cy="2031325"/>
          </a:xfrm>
          <a:prstGeom prst="rect">
            <a:avLst/>
          </a:prstGeom>
          <a:noFill/>
        </p:spPr>
        <p:txBody>
          <a:bodyPr wrap="square" rtlCol="0">
            <a:spAutoFit/>
          </a:bodyPr>
          <a:lstStyle/>
          <a:p>
            <a:r>
              <a:rPr lang="en-IN" dirty="0"/>
              <a:t>Tools:</a:t>
            </a:r>
          </a:p>
          <a:p>
            <a:pPr marL="285750" indent="-285750">
              <a:buFont typeface="Arial" panose="020B0604020202020204" pitchFamily="34" charset="0"/>
              <a:buChar char="•"/>
            </a:pPr>
            <a:r>
              <a:rPr lang="en-IN" dirty="0"/>
              <a:t>Jupyter Notebook.</a:t>
            </a:r>
          </a:p>
          <a:p>
            <a:pPr marL="285750" indent="-285750">
              <a:buFont typeface="Arial" panose="020B0604020202020204" pitchFamily="34" charset="0"/>
              <a:buChar char="•"/>
            </a:pPr>
            <a:r>
              <a:rPr lang="en-IN" dirty="0"/>
              <a:t>Python - Numpy, Pandas, Matplotlib, Seaborn, Scikit-learn.</a:t>
            </a:r>
          </a:p>
          <a:p>
            <a:pPr marL="285750" indent="-285750">
              <a:buFont typeface="Arial" panose="020B0604020202020204" pitchFamily="34" charset="0"/>
              <a:buChar char="•"/>
            </a:pPr>
            <a:r>
              <a:rPr lang="en-IN" dirty="0"/>
              <a:t>Excel.</a:t>
            </a:r>
          </a:p>
          <a:p>
            <a:pPr marL="285750" indent="-285750">
              <a:buFont typeface="Arial" panose="020B0604020202020204" pitchFamily="34" charset="0"/>
              <a:buChar char="•"/>
            </a:pPr>
            <a:r>
              <a:rPr lang="en-IN" dirty="0"/>
              <a:t>GitHub.</a:t>
            </a:r>
          </a:p>
          <a:p>
            <a:pPr marL="285750" indent="-285750">
              <a:buFont typeface="Arial" panose="020B0604020202020204" pitchFamily="34" charset="0"/>
              <a:buChar char="•"/>
            </a:pPr>
            <a:r>
              <a:rPr lang="en-IN" dirty="0"/>
              <a:t>Jupyter nbviewer.</a:t>
            </a:r>
          </a:p>
        </p:txBody>
      </p:sp>
    </p:spTree>
    <p:extLst>
      <p:ext uri="{BB962C8B-B14F-4D97-AF65-F5344CB8AC3E}">
        <p14:creationId xmlns:p14="http://schemas.microsoft.com/office/powerpoint/2010/main" val="3010151088"/>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19A644-6410-4EC7-894C-877E70305DF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9424615-5FE5-4F43-AE24-3BC9A053268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Verdant pitch deck</Template>
  <TotalTime>481</TotalTime>
  <Words>639</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 </vt:lpstr>
      <vt:lpstr>Tenorite Bold</vt:lpstr>
      <vt:lpstr>Custom</vt:lpstr>
      <vt:lpstr>Crop Production Analysis in India</vt:lpstr>
      <vt:lpstr>The reason &amp; goal</vt:lpstr>
      <vt:lpstr>Data and SIGNIFICANCE</vt:lpstr>
      <vt:lpstr>The Approach</vt:lpstr>
      <vt:lpstr>Analysis</vt:lpstr>
      <vt:lpstr>Analysis</vt:lpstr>
      <vt:lpstr>Analysis</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Adarsh</dc:creator>
  <cp:lastModifiedBy>Adarsh</cp:lastModifiedBy>
  <cp:revision>4</cp:revision>
  <dcterms:created xsi:type="dcterms:W3CDTF">2024-05-21T16:43:09Z</dcterms:created>
  <dcterms:modified xsi:type="dcterms:W3CDTF">2024-05-27T14:10:12Z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