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6F4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5/27/2024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765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5/27/2024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925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5/27/2024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4973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5/27/2024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0327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5/27/2024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9284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5/27/2024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412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5/27/2024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9509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5/27/2024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6490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5/27/2024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575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5/27/2024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71447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5/27/2024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4983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5/27/2024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9210902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plane crashed into the air&#10;&#10;Description automatically generated">
            <a:extLst>
              <a:ext uri="{FF2B5EF4-FFF2-40B4-BE49-F238E27FC236}">
                <a16:creationId xmlns:a16="http://schemas.microsoft.com/office/drawing/2014/main" id="{9C7DB93E-0C63-5641-4CCB-AF50C35E9C9E}"/>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10957" b="-1"/>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6" name="TextBox 5">
            <a:extLst>
              <a:ext uri="{FF2B5EF4-FFF2-40B4-BE49-F238E27FC236}">
                <a16:creationId xmlns:a16="http://schemas.microsoft.com/office/drawing/2014/main" id="{E7BF1D13-A0DF-B872-17D2-A78E055DEB58}"/>
              </a:ext>
            </a:extLst>
          </p:cNvPr>
          <p:cNvSpPr txBox="1"/>
          <p:nvPr/>
        </p:nvSpPr>
        <p:spPr>
          <a:xfrm>
            <a:off x="3351276" y="2459504"/>
            <a:ext cx="5486400" cy="1938992"/>
          </a:xfrm>
          <a:prstGeom prst="rect">
            <a:avLst/>
          </a:prstGeom>
          <a:solidFill>
            <a:schemeClr val="tx1">
              <a:alpha val="40000"/>
            </a:schemeClr>
          </a:solidFill>
          <a:ln w="38100">
            <a:solidFill>
              <a:schemeClr val="tx1"/>
            </a:solidFill>
          </a:ln>
        </p:spPr>
        <p:txBody>
          <a:bodyPr wrap="square" rtlCol="0">
            <a:spAutoFit/>
          </a:bodyPr>
          <a:lstStyle/>
          <a:p>
            <a:pPr algn="ctr"/>
            <a:r>
              <a:rPr lang="en-US" sz="4000" b="1" dirty="0">
                <a:ln w="12700">
                  <a:solidFill>
                    <a:schemeClr val="tx1"/>
                  </a:solidFill>
                </a:ln>
                <a:solidFill>
                  <a:srgbClr val="F6F4F2"/>
                </a:solidFill>
                <a:latin typeface="Tenorite" panose="00000500000000000000" pitchFamily="2" charset="0"/>
              </a:rPr>
              <a:t>DATA VISUALIZATION</a:t>
            </a:r>
          </a:p>
          <a:p>
            <a:pPr algn="ctr"/>
            <a:r>
              <a:rPr lang="en-US" sz="4000" b="1" dirty="0">
                <a:ln w="12700">
                  <a:solidFill>
                    <a:schemeClr val="tx1"/>
                  </a:solidFill>
                </a:ln>
                <a:solidFill>
                  <a:srgbClr val="F6F4F2"/>
                </a:solidFill>
                <a:latin typeface="Tenorite" panose="00000500000000000000" pitchFamily="2" charset="0"/>
              </a:rPr>
              <a:t>OF</a:t>
            </a:r>
          </a:p>
          <a:p>
            <a:pPr algn="ctr"/>
            <a:r>
              <a:rPr lang="en-US" sz="4000" b="1" dirty="0">
                <a:ln w="12700">
                  <a:solidFill>
                    <a:schemeClr val="tx1"/>
                  </a:solidFill>
                </a:ln>
                <a:solidFill>
                  <a:srgbClr val="F6F4F2"/>
                </a:solidFill>
                <a:latin typeface="Tenorite" panose="00000500000000000000" pitchFamily="2" charset="0"/>
              </a:rPr>
              <a:t>BIRD STRIKES</a:t>
            </a:r>
            <a:endParaRPr lang="en-IN" sz="4000" b="1" dirty="0">
              <a:ln w="12700">
                <a:solidFill>
                  <a:schemeClr val="tx1"/>
                </a:solidFill>
              </a:ln>
              <a:solidFill>
                <a:srgbClr val="F6F4F2"/>
              </a:solidFill>
              <a:latin typeface="Tenorite" panose="00000500000000000000" pitchFamily="2" charset="0"/>
            </a:endParaRPr>
          </a:p>
        </p:txBody>
      </p:sp>
    </p:spTree>
    <p:extLst>
      <p:ext uri="{BB962C8B-B14F-4D97-AF65-F5344CB8AC3E}">
        <p14:creationId xmlns:p14="http://schemas.microsoft.com/office/powerpoint/2010/main" val="6832696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97D8-88F0-D911-3529-EDE7A58E58E6}"/>
              </a:ext>
            </a:extLst>
          </p:cNvPr>
          <p:cNvSpPr>
            <a:spLocks noGrp="1"/>
          </p:cNvSpPr>
          <p:nvPr>
            <p:ph type="title"/>
          </p:nvPr>
        </p:nvSpPr>
        <p:spPr>
          <a:xfrm>
            <a:off x="870488" y="241885"/>
            <a:ext cx="10449784" cy="1265928"/>
          </a:xfrm>
          <a:solidFill>
            <a:schemeClr val="tx1">
              <a:alpha val="40000"/>
            </a:schemeClr>
          </a:solidFill>
          <a:ln w="12700">
            <a:noFill/>
          </a:ln>
        </p:spPr>
        <p:txBody>
          <a:bodyPr anchor="ctr">
            <a:normAutofit/>
          </a:bodyPr>
          <a:lstStyle/>
          <a:p>
            <a:pPr algn="ctr"/>
            <a:r>
              <a:rPr lang="en-IN" sz="4000" dirty="0">
                <a:ln w="12700">
                  <a:noFill/>
                </a:ln>
                <a:solidFill>
                  <a:srgbClr val="F6F4F2"/>
                </a:solidFill>
                <a:latin typeface="Tenorite" panose="00000500000000000000" pitchFamily="2" charset="0"/>
              </a:rPr>
              <a:t>THE REASON &amp; GOAL</a:t>
            </a:r>
          </a:p>
        </p:txBody>
      </p:sp>
      <p:sp>
        <p:nvSpPr>
          <p:cNvPr id="3" name="Content Placeholder 2">
            <a:extLst>
              <a:ext uri="{FF2B5EF4-FFF2-40B4-BE49-F238E27FC236}">
                <a16:creationId xmlns:a16="http://schemas.microsoft.com/office/drawing/2014/main" id="{EEF15EDC-C3A9-399D-7C9A-357BFF6F53D3}"/>
              </a:ext>
            </a:extLst>
          </p:cNvPr>
          <p:cNvSpPr>
            <a:spLocks noGrp="1"/>
          </p:cNvSpPr>
          <p:nvPr>
            <p:ph idx="1"/>
          </p:nvPr>
        </p:nvSpPr>
        <p:spPr>
          <a:xfrm>
            <a:off x="870488" y="1792859"/>
            <a:ext cx="10442448" cy="4563491"/>
          </a:xfrm>
        </p:spPr>
        <p:txBody>
          <a:bodyPr anchor="ctr">
            <a:noAutofit/>
          </a:bodyPr>
          <a:lstStyle/>
          <a:p>
            <a:r>
              <a:rPr lang="en-US" sz="2000" dirty="0">
                <a:solidFill>
                  <a:schemeClr val="tx1"/>
                </a:solidFill>
                <a:latin typeface="Tenorite" panose="00000500000000000000" pitchFamily="2" charset="0"/>
              </a:rPr>
              <a:t>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a:t>
            </a:r>
          </a:p>
          <a:p>
            <a:r>
              <a:rPr lang="en-US" sz="2000" dirty="0">
                <a:solidFill>
                  <a:schemeClr val="tx1"/>
                </a:solidFill>
                <a:latin typeface="Tenorite" panose="00000500000000000000" pitchFamily="2" charset="0"/>
              </a:rPr>
              <a:t>Airplane bird strikes, also known as bird-aircraft collisions, are a significant safety concern for the aviation industry worldwide. A bird strike occurs when a bird or birds collide with an airplane during takeoff, landing, or in-flight, causing damage to the aircraft and endangering the lives of passengers and crew. In recent years, the number of reported bird strikes has increased, partly due to an increase in air traffic, but also due to improved reporting procedures and awareness.</a:t>
            </a:r>
            <a:r>
              <a:rPr lang="en-IN" sz="2000" dirty="0">
                <a:solidFill>
                  <a:schemeClr val="tx1"/>
                </a:solidFill>
                <a:latin typeface="Tenorite" panose="00000500000000000000" pitchFamily="2" charset="0"/>
              </a:rPr>
              <a:t> The goal of this project is to find ways to minimise this event based on analysis performed on the provided data. This will also help make informed regulation / decisions as and where required.</a:t>
            </a:r>
          </a:p>
        </p:txBody>
      </p:sp>
      <p:sp>
        <p:nvSpPr>
          <p:cNvPr id="6" name="Slide Number Placeholder 5">
            <a:extLst>
              <a:ext uri="{FF2B5EF4-FFF2-40B4-BE49-F238E27FC236}">
                <a16:creationId xmlns:a16="http://schemas.microsoft.com/office/drawing/2014/main" id="{5656EA3A-D3D5-8DC6-9D0A-79031D8A0CE9}"/>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2</a:t>
            </a:fld>
            <a:endParaRPr lang="en-US" dirty="0">
              <a:latin typeface="Tenorite" panose="00000500000000000000" pitchFamily="2" charset="0"/>
            </a:endParaRPr>
          </a:p>
        </p:txBody>
      </p:sp>
    </p:spTree>
    <p:extLst>
      <p:ext uri="{BB962C8B-B14F-4D97-AF65-F5344CB8AC3E}">
        <p14:creationId xmlns:p14="http://schemas.microsoft.com/office/powerpoint/2010/main" val="399300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97D8-88F0-D911-3529-EDE7A58E58E6}"/>
              </a:ext>
            </a:extLst>
          </p:cNvPr>
          <p:cNvSpPr>
            <a:spLocks noGrp="1"/>
          </p:cNvSpPr>
          <p:nvPr>
            <p:ph type="title"/>
          </p:nvPr>
        </p:nvSpPr>
        <p:spPr>
          <a:xfrm>
            <a:off x="877824" y="231169"/>
            <a:ext cx="10449784" cy="1265928"/>
          </a:xfrm>
          <a:solidFill>
            <a:schemeClr val="tx1">
              <a:alpha val="40000"/>
            </a:schemeClr>
          </a:solidFill>
        </p:spPr>
        <p:txBody>
          <a:bodyPr anchor="ctr">
            <a:normAutofit/>
          </a:bodyPr>
          <a:lstStyle/>
          <a:p>
            <a:pPr algn="ctr"/>
            <a:r>
              <a:rPr lang="en-IN" sz="4000" dirty="0">
                <a:solidFill>
                  <a:srgbClr val="F6F4F2"/>
                </a:solidFill>
                <a:latin typeface="Tenorite" panose="00000500000000000000" pitchFamily="2" charset="0"/>
              </a:rPr>
              <a:t>DATA &amp; SIGNIFICANCE</a:t>
            </a:r>
          </a:p>
        </p:txBody>
      </p:sp>
      <p:sp>
        <p:nvSpPr>
          <p:cNvPr id="3" name="Content Placeholder 2">
            <a:extLst>
              <a:ext uri="{FF2B5EF4-FFF2-40B4-BE49-F238E27FC236}">
                <a16:creationId xmlns:a16="http://schemas.microsoft.com/office/drawing/2014/main" id="{EEF15EDC-C3A9-399D-7C9A-357BFF6F53D3}"/>
              </a:ext>
            </a:extLst>
          </p:cNvPr>
          <p:cNvSpPr>
            <a:spLocks noGrp="1"/>
          </p:cNvSpPr>
          <p:nvPr>
            <p:ph idx="1"/>
          </p:nvPr>
        </p:nvSpPr>
        <p:spPr>
          <a:xfrm>
            <a:off x="874776" y="1788114"/>
            <a:ext cx="10442448" cy="4568236"/>
          </a:xfrm>
        </p:spPr>
        <p:txBody>
          <a:bodyPr anchor="ctr">
            <a:noAutofit/>
          </a:bodyPr>
          <a:lstStyle/>
          <a:p>
            <a:r>
              <a:rPr lang="en-US" sz="2000" dirty="0">
                <a:solidFill>
                  <a:schemeClr val="tx1"/>
                </a:solidFill>
                <a:latin typeface="Tenorite" panose="00000500000000000000" pitchFamily="2" charset="0"/>
              </a:rPr>
              <a:t>To better understand the patterns and factors contributing to airplane bird strikes, a large amount of data has been collected by aviation authorities and organizations around the world. This dataset includes information on the location, time, type of bird, and extent of damage caused by bird strikes to airplanes. This data is valuable for aviation safety researchers and practitioners, who use it to identify risk factors and develop strategies for preventing bird strikes.</a:t>
            </a:r>
          </a:p>
          <a:p>
            <a:r>
              <a:rPr lang="en-US" sz="2000" dirty="0">
                <a:solidFill>
                  <a:schemeClr val="tx1"/>
                </a:solidFill>
                <a:latin typeface="Tenorite" panose="00000500000000000000" pitchFamily="2" charset="0"/>
              </a:rPr>
              <a:t>This dataset contains information on airplane bird strikes from various sources, including airport reports, airline incident databases, and wildlife management programs. The data covers a range of airplane types, bird species, and geographic locations, providing a comprehensive overview of the phenomenon. By analyzing this data, we can gain insights into the frequency, severity, and causes of bird strikes, and use this information to develop effective prevention measures.</a:t>
            </a:r>
            <a:endParaRPr lang="en-IN" sz="2000" dirty="0">
              <a:solidFill>
                <a:schemeClr val="tx1"/>
              </a:solidFill>
              <a:latin typeface="Tenorite" panose="00000500000000000000" pitchFamily="2" charset="0"/>
            </a:endParaRPr>
          </a:p>
        </p:txBody>
      </p:sp>
      <p:sp>
        <p:nvSpPr>
          <p:cNvPr id="6" name="Slide Number Placeholder 5">
            <a:extLst>
              <a:ext uri="{FF2B5EF4-FFF2-40B4-BE49-F238E27FC236}">
                <a16:creationId xmlns:a16="http://schemas.microsoft.com/office/drawing/2014/main" id="{5656EA3A-D3D5-8DC6-9D0A-79031D8A0CE9}"/>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3</a:t>
            </a:fld>
            <a:endParaRPr lang="en-US" dirty="0">
              <a:latin typeface="Tenorite" panose="00000500000000000000" pitchFamily="2" charset="0"/>
            </a:endParaRPr>
          </a:p>
        </p:txBody>
      </p:sp>
    </p:spTree>
    <p:extLst>
      <p:ext uri="{BB962C8B-B14F-4D97-AF65-F5344CB8AC3E}">
        <p14:creationId xmlns:p14="http://schemas.microsoft.com/office/powerpoint/2010/main" val="207640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943E-8C7A-675E-A19D-B38D74578336}"/>
              </a:ext>
            </a:extLst>
          </p:cNvPr>
          <p:cNvSpPr>
            <a:spLocks noGrp="1"/>
          </p:cNvSpPr>
          <p:nvPr>
            <p:ph type="title"/>
          </p:nvPr>
        </p:nvSpPr>
        <p:spPr>
          <a:xfrm>
            <a:off x="871108" y="238923"/>
            <a:ext cx="10449784" cy="1265928"/>
          </a:xfrm>
          <a:ln w="38100">
            <a:solidFill>
              <a:schemeClr val="tx1"/>
            </a:solidFill>
          </a:ln>
        </p:spPr>
        <p:txBody>
          <a:bodyPr anchor="ctr">
            <a:normAutofit/>
          </a:bodyPr>
          <a:lstStyle/>
          <a:p>
            <a:pPr algn="ctr"/>
            <a:r>
              <a:rPr lang="en-IN" sz="4400" dirty="0">
                <a:latin typeface="Tenorite" panose="00000500000000000000" pitchFamily="2" charset="0"/>
              </a:rPr>
              <a:t>THE APPROACH</a:t>
            </a:r>
          </a:p>
        </p:txBody>
      </p:sp>
      <p:sp>
        <p:nvSpPr>
          <p:cNvPr id="5" name="Slide Number Placeholder 4">
            <a:extLst>
              <a:ext uri="{FF2B5EF4-FFF2-40B4-BE49-F238E27FC236}">
                <a16:creationId xmlns:a16="http://schemas.microsoft.com/office/drawing/2014/main" id="{22003DB2-7238-2038-2803-9EA01679954A}"/>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4</a:t>
            </a:fld>
            <a:endParaRPr lang="en-US">
              <a:latin typeface="Tenorite" panose="00000500000000000000" pitchFamily="2" charset="0"/>
            </a:endParaRPr>
          </a:p>
        </p:txBody>
      </p:sp>
      <p:sp>
        <p:nvSpPr>
          <p:cNvPr id="7" name="TextBox 6">
            <a:extLst>
              <a:ext uri="{FF2B5EF4-FFF2-40B4-BE49-F238E27FC236}">
                <a16:creationId xmlns:a16="http://schemas.microsoft.com/office/drawing/2014/main" id="{0F5BF6D4-2546-7880-1F76-0E6BBD2427C7}"/>
              </a:ext>
            </a:extLst>
          </p:cNvPr>
          <p:cNvSpPr txBox="1"/>
          <p:nvPr/>
        </p:nvSpPr>
        <p:spPr>
          <a:xfrm>
            <a:off x="871108" y="1504851"/>
            <a:ext cx="10449784" cy="46646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t>Perform yearly analysis and create visuals depicting the number of bird strikes. </a:t>
            </a:r>
          </a:p>
          <a:p>
            <a:pPr marL="285750" indent="-285750">
              <a:lnSpc>
                <a:spcPct val="150000"/>
              </a:lnSpc>
              <a:buFont typeface="Arial" panose="020B0604020202020204" pitchFamily="34" charset="0"/>
              <a:buChar char="•"/>
            </a:pPr>
            <a:r>
              <a:rPr lang="en-US" sz="2000" b="1" dirty="0"/>
              <a:t>Find the top US airlines in terms of total encountered bird strikes.</a:t>
            </a:r>
          </a:p>
          <a:p>
            <a:pPr marL="285750" indent="-285750">
              <a:lnSpc>
                <a:spcPct val="150000"/>
              </a:lnSpc>
              <a:buFont typeface="Arial" panose="020B0604020202020204" pitchFamily="34" charset="0"/>
              <a:buChar char="•"/>
            </a:pPr>
            <a:r>
              <a:rPr lang="en-US" sz="2000" b="1" dirty="0"/>
              <a:t>Find airports with most incidents of bird strikes.</a:t>
            </a:r>
          </a:p>
          <a:p>
            <a:pPr marL="285750" indent="-285750">
              <a:lnSpc>
                <a:spcPct val="150000"/>
              </a:lnSpc>
              <a:buFont typeface="Arial" panose="020B0604020202020204" pitchFamily="34" charset="0"/>
              <a:buChar char="•"/>
            </a:pPr>
            <a:r>
              <a:rPr lang="en-US" sz="2000" b="1" dirty="0"/>
              <a:t>Find yearly cost incurred due to bird strikes.</a:t>
            </a:r>
          </a:p>
          <a:p>
            <a:pPr marL="285750" indent="-285750">
              <a:lnSpc>
                <a:spcPct val="150000"/>
              </a:lnSpc>
              <a:buFont typeface="Arial" panose="020B0604020202020204" pitchFamily="34" charset="0"/>
              <a:buChar char="•"/>
            </a:pPr>
            <a:r>
              <a:rPr lang="en-US" sz="2000" b="1" dirty="0"/>
              <a:t>Identify when do most bird strikes occur.</a:t>
            </a:r>
          </a:p>
          <a:p>
            <a:pPr marL="285750" indent="-285750">
              <a:lnSpc>
                <a:spcPct val="150000"/>
              </a:lnSpc>
              <a:buFont typeface="Arial" panose="020B0604020202020204" pitchFamily="34" charset="0"/>
              <a:buChar char="•"/>
            </a:pPr>
            <a:r>
              <a:rPr lang="en-US" sz="2000" b="1" dirty="0"/>
              <a:t>Find average altitude of airplanes at the time of strike.</a:t>
            </a:r>
          </a:p>
          <a:p>
            <a:pPr marL="285750" indent="-285750">
              <a:lnSpc>
                <a:spcPct val="150000"/>
              </a:lnSpc>
              <a:buFont typeface="Arial" panose="020B0604020202020204" pitchFamily="34" charset="0"/>
              <a:buChar char="•"/>
            </a:pPr>
            <a:r>
              <a:rPr lang="en-US" sz="2000" b="1" dirty="0"/>
              <a:t>Define phase of flight at the time of the strike.</a:t>
            </a:r>
          </a:p>
          <a:p>
            <a:pPr marL="285750" indent="-285750">
              <a:lnSpc>
                <a:spcPct val="150000"/>
              </a:lnSpc>
              <a:buFont typeface="Arial" panose="020B0604020202020204" pitchFamily="34" charset="0"/>
              <a:buChar char="•"/>
            </a:pPr>
            <a:r>
              <a:rPr lang="en-US" sz="2000" b="1" dirty="0"/>
              <a:t>Identify effect of bird strikes &amp; impact on flight.</a:t>
            </a:r>
          </a:p>
          <a:p>
            <a:pPr marL="285750" indent="-285750">
              <a:lnSpc>
                <a:spcPct val="150000"/>
              </a:lnSpc>
              <a:buFont typeface="Arial" panose="020B0604020202020204" pitchFamily="34" charset="0"/>
              <a:buChar char="•"/>
            </a:pPr>
            <a:r>
              <a:rPr lang="en-US" sz="2000" b="1" dirty="0"/>
              <a:t>Find effect of strike at different altitude.</a:t>
            </a:r>
          </a:p>
          <a:p>
            <a:pPr marL="285750" indent="-285750">
              <a:lnSpc>
                <a:spcPct val="150000"/>
              </a:lnSpc>
              <a:buFont typeface="Arial" panose="020B0604020202020204" pitchFamily="34" charset="0"/>
              <a:buChar char="•"/>
            </a:pPr>
            <a:r>
              <a:rPr lang="en-US" sz="2000" b="1" dirty="0"/>
              <a:t>Identify if the pilots informed and its effect on strike event.</a:t>
            </a:r>
            <a:endParaRPr lang="en-IN" sz="2000" b="1" dirty="0"/>
          </a:p>
        </p:txBody>
      </p:sp>
    </p:spTree>
    <p:extLst>
      <p:ext uri="{BB962C8B-B14F-4D97-AF65-F5344CB8AC3E}">
        <p14:creationId xmlns:p14="http://schemas.microsoft.com/office/powerpoint/2010/main" val="383103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24BB6-9CC2-552C-5745-5B6BE03126A6}"/>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5</a:t>
            </a:fld>
            <a:endParaRPr lang="en-US">
              <a:latin typeface="Tenorite" panose="00000500000000000000" pitchFamily="2" charset="0"/>
            </a:endParaRPr>
          </a:p>
        </p:txBody>
      </p:sp>
      <p:sp>
        <p:nvSpPr>
          <p:cNvPr id="5" name="TextBox 4">
            <a:extLst>
              <a:ext uri="{FF2B5EF4-FFF2-40B4-BE49-F238E27FC236}">
                <a16:creationId xmlns:a16="http://schemas.microsoft.com/office/drawing/2014/main" id="{4C52AD5A-9BDC-8534-8E72-3A97B4393FEF}"/>
              </a:ext>
            </a:extLst>
          </p:cNvPr>
          <p:cNvSpPr txBox="1"/>
          <p:nvPr/>
        </p:nvSpPr>
        <p:spPr>
          <a:xfrm>
            <a:off x="762001" y="246580"/>
            <a:ext cx="10667998" cy="707886"/>
          </a:xfrm>
          <a:prstGeom prst="rect">
            <a:avLst/>
          </a:prstGeom>
          <a:noFill/>
        </p:spPr>
        <p:txBody>
          <a:bodyPr wrap="square" rtlCol="0" anchor="ctr">
            <a:spAutoFit/>
          </a:bodyPr>
          <a:lstStyle/>
          <a:p>
            <a:pPr algn="ctr"/>
            <a:r>
              <a:rPr lang="en-IN" sz="4000" dirty="0">
                <a:latin typeface="Tenorite" panose="00000500000000000000" pitchFamily="2" charset="0"/>
              </a:rPr>
              <a:t>DASHBOARD WIREFRAME</a:t>
            </a:r>
          </a:p>
        </p:txBody>
      </p:sp>
      <p:pic>
        <p:nvPicPr>
          <p:cNvPr id="15" name="Picture 14">
            <a:extLst>
              <a:ext uri="{FF2B5EF4-FFF2-40B4-BE49-F238E27FC236}">
                <a16:creationId xmlns:a16="http://schemas.microsoft.com/office/drawing/2014/main" id="{F5140FAC-8733-59BB-054F-EADF03FDA9D1}"/>
              </a:ext>
            </a:extLst>
          </p:cNvPr>
          <p:cNvPicPr>
            <a:picLocks noChangeAspect="1"/>
          </p:cNvPicPr>
          <p:nvPr/>
        </p:nvPicPr>
        <p:blipFill>
          <a:blip r:embed="rId2"/>
          <a:stretch>
            <a:fillRect/>
          </a:stretch>
        </p:blipFill>
        <p:spPr>
          <a:xfrm>
            <a:off x="762001" y="1325366"/>
            <a:ext cx="10667998" cy="5030984"/>
          </a:xfrm>
          <a:prstGeom prst="rect">
            <a:avLst/>
          </a:prstGeom>
        </p:spPr>
      </p:pic>
    </p:spTree>
    <p:extLst>
      <p:ext uri="{BB962C8B-B14F-4D97-AF65-F5344CB8AC3E}">
        <p14:creationId xmlns:p14="http://schemas.microsoft.com/office/powerpoint/2010/main" val="30596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24BB6-9CC2-552C-5745-5B6BE03126A6}"/>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6</a:t>
            </a:fld>
            <a:endParaRPr lang="en-US">
              <a:latin typeface="Tenorite" panose="00000500000000000000" pitchFamily="2" charset="0"/>
            </a:endParaRPr>
          </a:p>
        </p:txBody>
      </p:sp>
      <p:sp>
        <p:nvSpPr>
          <p:cNvPr id="5" name="TextBox 4">
            <a:extLst>
              <a:ext uri="{FF2B5EF4-FFF2-40B4-BE49-F238E27FC236}">
                <a16:creationId xmlns:a16="http://schemas.microsoft.com/office/drawing/2014/main" id="{4C52AD5A-9BDC-8534-8E72-3A97B4393FEF}"/>
              </a:ext>
            </a:extLst>
          </p:cNvPr>
          <p:cNvSpPr txBox="1"/>
          <p:nvPr/>
        </p:nvSpPr>
        <p:spPr>
          <a:xfrm>
            <a:off x="762001" y="136525"/>
            <a:ext cx="10667998" cy="707886"/>
          </a:xfrm>
          <a:prstGeom prst="rect">
            <a:avLst/>
          </a:prstGeom>
          <a:noFill/>
        </p:spPr>
        <p:txBody>
          <a:bodyPr wrap="square" rtlCol="0" anchor="ctr">
            <a:spAutoFit/>
          </a:bodyPr>
          <a:lstStyle/>
          <a:p>
            <a:pPr algn="ctr"/>
            <a:r>
              <a:rPr lang="en-IN" sz="4000" dirty="0">
                <a:latin typeface="Tenorite" panose="00000500000000000000" pitchFamily="2" charset="0"/>
              </a:rPr>
              <a:t>DASHBOARD</a:t>
            </a:r>
          </a:p>
        </p:txBody>
      </p:sp>
      <p:pic>
        <p:nvPicPr>
          <p:cNvPr id="3" name="Picture 2">
            <a:extLst>
              <a:ext uri="{FF2B5EF4-FFF2-40B4-BE49-F238E27FC236}">
                <a16:creationId xmlns:a16="http://schemas.microsoft.com/office/drawing/2014/main" id="{10D85478-58CD-7287-C3D3-E73A189BB22F}"/>
              </a:ext>
            </a:extLst>
          </p:cNvPr>
          <p:cNvPicPr>
            <a:picLocks noChangeAspect="1"/>
          </p:cNvPicPr>
          <p:nvPr/>
        </p:nvPicPr>
        <p:blipFill>
          <a:blip r:embed="rId2"/>
          <a:stretch>
            <a:fillRect/>
          </a:stretch>
        </p:blipFill>
        <p:spPr>
          <a:xfrm>
            <a:off x="1290145" y="952115"/>
            <a:ext cx="9611710" cy="5406587"/>
          </a:xfrm>
          <a:prstGeom prst="rect">
            <a:avLst/>
          </a:prstGeom>
        </p:spPr>
      </p:pic>
    </p:spTree>
    <p:extLst>
      <p:ext uri="{BB962C8B-B14F-4D97-AF65-F5344CB8AC3E}">
        <p14:creationId xmlns:p14="http://schemas.microsoft.com/office/powerpoint/2010/main" val="85452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8945-C7DA-EF38-0103-ED217283DD63}"/>
              </a:ext>
            </a:extLst>
          </p:cNvPr>
          <p:cNvSpPr>
            <a:spLocks noGrp="1"/>
          </p:cNvSpPr>
          <p:nvPr>
            <p:ph type="title"/>
          </p:nvPr>
        </p:nvSpPr>
        <p:spPr>
          <a:xfrm>
            <a:off x="877824" y="167004"/>
            <a:ext cx="10436352" cy="1265928"/>
          </a:xfrm>
          <a:ln w="38100">
            <a:solidFill>
              <a:schemeClr val="tx1"/>
            </a:solidFill>
          </a:ln>
        </p:spPr>
        <p:txBody>
          <a:bodyPr anchor="ctr">
            <a:normAutofit/>
          </a:bodyPr>
          <a:lstStyle/>
          <a:p>
            <a:pPr algn="ctr"/>
            <a:r>
              <a:rPr lang="en-IN" sz="4000" dirty="0">
                <a:solidFill>
                  <a:schemeClr val="tx1"/>
                </a:solidFill>
                <a:latin typeface="Tenorite" panose="00000500000000000000" pitchFamily="2" charset="0"/>
              </a:rPr>
              <a:t>Analysis</a:t>
            </a:r>
          </a:p>
        </p:txBody>
      </p:sp>
      <p:sp>
        <p:nvSpPr>
          <p:cNvPr id="3" name="Content Placeholder 2">
            <a:extLst>
              <a:ext uri="{FF2B5EF4-FFF2-40B4-BE49-F238E27FC236}">
                <a16:creationId xmlns:a16="http://schemas.microsoft.com/office/drawing/2014/main" id="{9907F231-51E4-8FAF-5247-F95E8985839D}"/>
              </a:ext>
            </a:extLst>
          </p:cNvPr>
          <p:cNvSpPr>
            <a:spLocks noGrp="1"/>
          </p:cNvSpPr>
          <p:nvPr>
            <p:ph sz="half" idx="1"/>
          </p:nvPr>
        </p:nvSpPr>
        <p:spPr>
          <a:xfrm>
            <a:off x="877824" y="1643865"/>
            <a:ext cx="4977453" cy="4533097"/>
          </a:xfrm>
        </p:spPr>
        <p:txBody>
          <a:bodyPr/>
          <a:lstStyle/>
          <a:p>
            <a:r>
              <a:rPr lang="en-IN" b="1" dirty="0">
                <a:solidFill>
                  <a:schemeClr val="tx1"/>
                </a:solidFill>
                <a:latin typeface="Tenorite" panose="00000500000000000000" pitchFamily="2" charset="0"/>
              </a:rPr>
              <a:t>The total number of strikes and wildlife affected has increased over the years with major peaks falling in the rainy season (July - September).</a:t>
            </a:r>
          </a:p>
          <a:p>
            <a:r>
              <a:rPr lang="en-IN" b="1" dirty="0">
                <a:solidFill>
                  <a:schemeClr val="tx1"/>
                </a:solidFill>
                <a:latin typeface="Tenorite" panose="00000500000000000000" pitchFamily="2" charset="0"/>
              </a:rPr>
              <a:t>Southwest Airlines, Private Jets and American Airlines are among the top strike affected airlines.</a:t>
            </a:r>
          </a:p>
          <a:p>
            <a:r>
              <a:rPr lang="en-IN" b="1" dirty="0">
                <a:solidFill>
                  <a:schemeClr val="tx1"/>
                </a:solidFill>
                <a:latin typeface="Tenorite" panose="00000500000000000000" pitchFamily="2" charset="0"/>
              </a:rPr>
              <a:t>2001 was the year where airlines incurred the most damage cost followed by 2006, 2003 and 2011.</a:t>
            </a:r>
          </a:p>
          <a:p>
            <a:r>
              <a:rPr lang="en-IN" b="1" dirty="0">
                <a:solidFill>
                  <a:schemeClr val="tx1"/>
                </a:solidFill>
                <a:latin typeface="Tenorite" panose="00000500000000000000" pitchFamily="2" charset="0"/>
              </a:rPr>
              <a:t>Boeing aircrafts like the B-737, B-757 and B-717 are among the top aircrafts affected by bird strikes.</a:t>
            </a:r>
          </a:p>
          <a:p>
            <a:r>
              <a:rPr lang="en-IN" b="1" dirty="0">
                <a:solidFill>
                  <a:schemeClr val="tx1"/>
                </a:solidFill>
                <a:latin typeface="Tenorite" panose="00000500000000000000" pitchFamily="2" charset="0"/>
              </a:rPr>
              <a:t>Most events took place in the southern and eastern US states; Texas, California and Florida being among the top three.</a:t>
            </a:r>
          </a:p>
        </p:txBody>
      </p:sp>
      <p:sp>
        <p:nvSpPr>
          <p:cNvPr id="4" name="Content Placeholder 3">
            <a:extLst>
              <a:ext uri="{FF2B5EF4-FFF2-40B4-BE49-F238E27FC236}">
                <a16:creationId xmlns:a16="http://schemas.microsoft.com/office/drawing/2014/main" id="{0ED6CAEC-12FD-170F-00E7-7429FD222963}"/>
              </a:ext>
            </a:extLst>
          </p:cNvPr>
          <p:cNvSpPr>
            <a:spLocks noGrp="1"/>
          </p:cNvSpPr>
          <p:nvPr>
            <p:ph sz="half" idx="2"/>
          </p:nvPr>
        </p:nvSpPr>
        <p:spPr>
          <a:xfrm>
            <a:off x="6328391" y="1643865"/>
            <a:ext cx="4985785" cy="4533097"/>
          </a:xfrm>
        </p:spPr>
        <p:txBody>
          <a:bodyPr/>
          <a:lstStyle/>
          <a:p>
            <a:r>
              <a:rPr lang="en-IN" b="1" dirty="0">
                <a:solidFill>
                  <a:schemeClr val="tx1"/>
                </a:solidFill>
                <a:latin typeface="Tenorite" panose="00000500000000000000" pitchFamily="2" charset="0"/>
              </a:rPr>
              <a:t>Number of strike events and total wildlife affected are positively correlated.</a:t>
            </a:r>
          </a:p>
          <a:p>
            <a:r>
              <a:rPr lang="en-IN" b="1" dirty="0">
                <a:solidFill>
                  <a:schemeClr val="tx1"/>
                </a:solidFill>
                <a:latin typeface="Tenorite" panose="00000500000000000000" pitchFamily="2" charset="0"/>
              </a:rPr>
              <a:t>Most events took place below 1000 ft. while departure or landing.</a:t>
            </a:r>
          </a:p>
          <a:p>
            <a:r>
              <a:rPr lang="en-IN" b="1" dirty="0">
                <a:solidFill>
                  <a:schemeClr val="tx1"/>
                </a:solidFill>
                <a:latin typeface="Tenorite" panose="00000500000000000000" pitchFamily="2" charset="0"/>
              </a:rPr>
              <a:t>Take-off-run and approach are the leading phases contributing to these events.</a:t>
            </a:r>
          </a:p>
          <a:p>
            <a:r>
              <a:rPr lang="en-IN" b="1" dirty="0">
                <a:solidFill>
                  <a:schemeClr val="tx1"/>
                </a:solidFill>
                <a:latin typeface="Tenorite" panose="00000500000000000000" pitchFamily="2" charset="0"/>
              </a:rPr>
              <a:t>Most of the time there is no effect but occasionally the take-off is aborted.</a:t>
            </a:r>
          </a:p>
          <a:p>
            <a:r>
              <a:rPr lang="en-IN" b="1" dirty="0">
                <a:solidFill>
                  <a:schemeClr val="tx1"/>
                </a:solidFill>
                <a:latin typeface="Tenorite" panose="00000500000000000000" pitchFamily="2" charset="0"/>
              </a:rPr>
              <a:t>Informing / warning the pilot significantly reduces the number of strikes, total wildlife affected and damage cost.</a:t>
            </a:r>
          </a:p>
        </p:txBody>
      </p:sp>
      <p:sp>
        <p:nvSpPr>
          <p:cNvPr id="7" name="Slide Number Placeholder 6">
            <a:extLst>
              <a:ext uri="{FF2B5EF4-FFF2-40B4-BE49-F238E27FC236}">
                <a16:creationId xmlns:a16="http://schemas.microsoft.com/office/drawing/2014/main" id="{069EB8E5-D757-D8A8-425F-E25A170F8377}"/>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7</a:t>
            </a:fld>
            <a:endParaRPr lang="en-US">
              <a:latin typeface="Tenorite" panose="00000500000000000000" pitchFamily="2" charset="0"/>
            </a:endParaRPr>
          </a:p>
        </p:txBody>
      </p:sp>
    </p:spTree>
    <p:extLst>
      <p:ext uri="{BB962C8B-B14F-4D97-AF65-F5344CB8AC3E}">
        <p14:creationId xmlns:p14="http://schemas.microsoft.com/office/powerpoint/2010/main" val="308043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B810-6CF9-7BAF-4DCB-48E494EDCD17}"/>
              </a:ext>
            </a:extLst>
          </p:cNvPr>
          <p:cNvSpPr>
            <a:spLocks noGrp="1"/>
          </p:cNvSpPr>
          <p:nvPr>
            <p:ph type="title"/>
          </p:nvPr>
        </p:nvSpPr>
        <p:spPr>
          <a:ln w="38100">
            <a:solidFill>
              <a:schemeClr val="tx1"/>
            </a:solidFill>
          </a:ln>
        </p:spPr>
        <p:txBody>
          <a:bodyPr anchor="ctr">
            <a:normAutofit/>
          </a:bodyPr>
          <a:lstStyle/>
          <a:p>
            <a:pPr algn="ctr"/>
            <a:r>
              <a:rPr lang="en-IN" sz="4000" dirty="0">
                <a:solidFill>
                  <a:schemeClr val="tx1"/>
                </a:solidFill>
                <a:latin typeface="Tenorite" panose="00000500000000000000" pitchFamily="2" charset="0"/>
              </a:rPr>
              <a:t>THANK YOU</a:t>
            </a:r>
          </a:p>
        </p:txBody>
      </p:sp>
      <p:sp>
        <p:nvSpPr>
          <p:cNvPr id="5" name="Slide Number Placeholder 4">
            <a:extLst>
              <a:ext uri="{FF2B5EF4-FFF2-40B4-BE49-F238E27FC236}">
                <a16:creationId xmlns:a16="http://schemas.microsoft.com/office/drawing/2014/main" id="{D2673B7E-F09C-2F2E-64AF-A6091E76C7E4}"/>
              </a:ext>
            </a:extLst>
          </p:cNvPr>
          <p:cNvSpPr>
            <a:spLocks noGrp="1"/>
          </p:cNvSpPr>
          <p:nvPr>
            <p:ph type="sldNum" sz="quarter" idx="12"/>
          </p:nvPr>
        </p:nvSpPr>
        <p:spPr/>
        <p:txBody>
          <a:bodyPr/>
          <a:lstStyle/>
          <a:p>
            <a:fld id="{C68AC1EC-23E2-4F0E-A5A4-674EC8DB954E}" type="slidenum">
              <a:rPr lang="en-US" smtClean="0">
                <a:latin typeface="Tenorite" panose="00000500000000000000" pitchFamily="2" charset="0"/>
              </a:rPr>
              <a:t>8</a:t>
            </a:fld>
            <a:endParaRPr lang="en-US">
              <a:latin typeface="Tenorite" panose="00000500000000000000" pitchFamily="2" charset="0"/>
            </a:endParaRPr>
          </a:p>
        </p:txBody>
      </p:sp>
      <p:sp>
        <p:nvSpPr>
          <p:cNvPr id="6" name="TextBox 5">
            <a:extLst>
              <a:ext uri="{FF2B5EF4-FFF2-40B4-BE49-F238E27FC236}">
                <a16:creationId xmlns:a16="http://schemas.microsoft.com/office/drawing/2014/main" id="{F292613A-CCFD-B751-C28A-309751059B18}"/>
              </a:ext>
            </a:extLst>
          </p:cNvPr>
          <p:cNvSpPr txBox="1"/>
          <p:nvPr/>
        </p:nvSpPr>
        <p:spPr>
          <a:xfrm>
            <a:off x="871108" y="2828835"/>
            <a:ext cx="1820883" cy="1200329"/>
          </a:xfrm>
          <a:prstGeom prst="rect">
            <a:avLst/>
          </a:prstGeom>
          <a:noFill/>
        </p:spPr>
        <p:txBody>
          <a:bodyPr wrap="square" rtlCol="0">
            <a:spAutoFit/>
          </a:bodyPr>
          <a:lstStyle/>
          <a:p>
            <a:r>
              <a:rPr lang="en-IN" b="1" dirty="0">
                <a:latin typeface="Tenorite "/>
              </a:rPr>
              <a:t>Tools:</a:t>
            </a:r>
          </a:p>
          <a:p>
            <a:pPr marL="285750" indent="-285750">
              <a:buFont typeface="Arial" panose="020B0604020202020204" pitchFamily="34" charset="0"/>
              <a:buChar char="•"/>
            </a:pPr>
            <a:r>
              <a:rPr lang="en-IN" b="1" dirty="0">
                <a:latin typeface="Tenorite "/>
              </a:rPr>
              <a:t>Tableau.</a:t>
            </a:r>
          </a:p>
          <a:p>
            <a:pPr marL="285750" indent="-285750">
              <a:buFont typeface="Arial" panose="020B0604020202020204" pitchFamily="34" charset="0"/>
              <a:buChar char="•"/>
            </a:pPr>
            <a:r>
              <a:rPr lang="en-IN" b="1" dirty="0">
                <a:latin typeface="Tenorite "/>
              </a:rPr>
              <a:t>Excel.</a:t>
            </a:r>
          </a:p>
          <a:p>
            <a:pPr marL="285750" indent="-285750">
              <a:buFont typeface="Arial" panose="020B0604020202020204" pitchFamily="34" charset="0"/>
              <a:buChar char="•"/>
            </a:pPr>
            <a:r>
              <a:rPr lang="en-IN" b="1" dirty="0">
                <a:latin typeface="Tenorite "/>
              </a:rPr>
              <a:t>GitHub.</a:t>
            </a:r>
          </a:p>
        </p:txBody>
      </p:sp>
      <p:sp>
        <p:nvSpPr>
          <p:cNvPr id="7" name="Text Placeholder 5">
            <a:extLst>
              <a:ext uri="{FF2B5EF4-FFF2-40B4-BE49-F238E27FC236}">
                <a16:creationId xmlns:a16="http://schemas.microsoft.com/office/drawing/2014/main" id="{C9B1BF4F-D79D-98F6-9CB0-D776B44643CB}"/>
              </a:ext>
            </a:extLst>
          </p:cNvPr>
          <p:cNvSpPr txBox="1">
            <a:spLocks/>
          </p:cNvSpPr>
          <p:nvPr/>
        </p:nvSpPr>
        <p:spPr>
          <a:xfrm>
            <a:off x="2874197" y="4890728"/>
            <a:ext cx="6443606" cy="1830747"/>
          </a:xfrm>
          <a:prstGeom prst="rect">
            <a:avLst/>
          </a:prstGeom>
        </p:spPr>
        <p:txBody>
          <a:bodyPr anchor="t"/>
          <a:lstStyle>
            <a:lvl1pPr marL="0" indent="0" algn="ctr" defTabSz="914400" rtl="0" eaLnBrk="1" latinLnBrk="0" hangingPunct="1">
              <a:lnSpc>
                <a:spcPct val="125000"/>
              </a:lnSpc>
              <a:spcBef>
                <a:spcPts val="0"/>
              </a:spcBef>
              <a:spcAft>
                <a:spcPts val="600"/>
              </a:spcAft>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1" i="0" u="none" strike="noStrike" kern="1200" cap="none" spc="100" normalizeH="0" baseline="0" noProof="0" dirty="0">
                <a:ln>
                  <a:noFill/>
                </a:ln>
                <a:effectLst/>
                <a:uLnTx/>
                <a:uFillTx/>
                <a:latin typeface="Tenorite "/>
                <a:ea typeface="+mn-ea"/>
                <a:cs typeface="+mn-cs"/>
              </a:rPr>
              <a:t>Adarsh Niranjan​​</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1" i="0" u="none" strike="noStrike" kern="1200" cap="none" spc="100" normalizeH="0" baseline="0" noProof="0" dirty="0">
                <a:ln>
                  <a:noFill/>
                </a:ln>
                <a:effectLst/>
                <a:uLnTx/>
                <a:uFillTx/>
                <a:latin typeface="Tenorite "/>
                <a:ea typeface="+mn-ea"/>
                <a:cs typeface="+mn-cs"/>
              </a:rPr>
              <a:t>adi.singh.niranjan@gmail.com</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1" i="0" u="none" strike="noStrike" kern="1200" cap="none" spc="100" normalizeH="0" baseline="0" noProof="0" dirty="0">
                <a:ln>
                  <a:noFill/>
                </a:ln>
                <a:effectLst/>
                <a:uLnTx/>
                <a:uFillTx/>
                <a:latin typeface="Tenorite "/>
                <a:ea typeface="+mn-ea"/>
                <a:cs typeface="+mn-cs"/>
              </a:rPr>
              <a:t>https://github.com/adarsh-niranjan</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1" i="0" u="none" strike="noStrike" kern="1200" cap="none" spc="100" normalizeH="0" baseline="0" noProof="0" dirty="0">
                <a:ln>
                  <a:noFill/>
                </a:ln>
                <a:effectLst/>
                <a:uLnTx/>
                <a:uFillTx/>
                <a:latin typeface="Tenorite "/>
                <a:ea typeface="+mn-ea"/>
                <a:cs typeface="+mn-cs"/>
              </a:rPr>
              <a:t>https://www.linkedin.com/in/adarshniranjan/</a:t>
            </a:r>
          </a:p>
        </p:txBody>
      </p:sp>
    </p:spTree>
    <p:extLst>
      <p:ext uri="{BB962C8B-B14F-4D97-AF65-F5344CB8AC3E}">
        <p14:creationId xmlns:p14="http://schemas.microsoft.com/office/powerpoint/2010/main" val="1388653004"/>
      </p:ext>
    </p:extLst>
  </p:cSld>
  <p:clrMapOvr>
    <a:masterClrMapping/>
  </p:clrMapOvr>
</p:sld>
</file>

<file path=ppt/theme/theme1.xml><?xml version="1.0" encoding="utf-8"?>
<a:theme xmlns:a="http://schemas.openxmlformats.org/drawingml/2006/main" name="BohoVogueVTI">
  <a:themeElements>
    <a:clrScheme name="BohoVogue">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Override1.xml><?xml version="1.0" encoding="utf-8"?>
<a:themeOverride xmlns:a="http://schemas.openxmlformats.org/drawingml/2006/main">
  <a:clrScheme name="BohoVogue">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themeOverride>
</file>

<file path=docProps/app.xml><?xml version="1.0" encoding="utf-8"?>
<Properties xmlns="http://schemas.openxmlformats.org/officeDocument/2006/extended-properties" xmlns:vt="http://schemas.openxmlformats.org/officeDocument/2006/docPropsVTypes">
  <Template/>
  <TotalTime>217</TotalTime>
  <Words>691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Light</vt:lpstr>
      <vt:lpstr>Arial</vt:lpstr>
      <vt:lpstr>Tenorite</vt:lpstr>
      <vt:lpstr>Tenorite </vt:lpstr>
      <vt:lpstr>Walbaum Display</vt:lpstr>
      <vt:lpstr>BohoVogueVTI</vt:lpstr>
      <vt:lpstr>PowerPoint Presentation</vt:lpstr>
      <vt:lpstr>THE REASON &amp; GOAL</vt:lpstr>
      <vt:lpstr>DATA &amp; SIGNIFICANCE</vt:lpstr>
      <vt:lpstr>THE APPROACH</vt:lpstr>
      <vt:lpstr>PowerPoint Presentation</vt:lpstr>
      <vt:lpstr>PowerPoint Presentation</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cp:lastModifiedBy>
  <cp:revision>1</cp:revision>
  <dcterms:created xsi:type="dcterms:W3CDTF">2024-05-27T13:49:04Z</dcterms:created>
  <dcterms:modified xsi:type="dcterms:W3CDTF">2024-05-27T17:26:44Z</dcterms:modified>
</cp:coreProperties>
</file>