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64" r:id="rId5"/>
    <p:sldId id="267" r:id="rId6"/>
    <p:sldId id="265" r:id="rId7"/>
    <p:sldId id="268" r:id="rId8"/>
    <p:sldId id="266" r:id="rId9"/>
    <p:sldId id="260" r:id="rId10"/>
    <p:sldId id="269" r:id="rId11"/>
    <p:sldId id="270" r:id="rId12"/>
    <p:sldId id="271" r:id="rId13"/>
    <p:sldId id="272" r:id="rId14"/>
    <p:sldId id="261" r:id="rId15"/>
    <p:sldId id="273" r:id="rId16"/>
    <p:sldId id="275" r:id="rId17"/>
    <p:sldId id="278" r:id="rId18"/>
    <p:sldId id="276" r:id="rId19"/>
    <p:sldId id="277" r:id="rId20"/>
    <p:sldId id="274" r:id="rId21"/>
    <p:sldId id="279" r:id="rId22"/>
    <p:sldId id="280" r:id="rId23"/>
    <p:sldId id="281" r:id="rId24"/>
    <p:sldId id="262" r:id="rId25"/>
    <p:sldId id="26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C484B0A-6EEF-457F-AE4E-D3FC8C04E080}">
          <p14:sldIdLst>
            <p14:sldId id="264"/>
            <p14:sldId id="267"/>
          </p14:sldIdLst>
        </p14:section>
        <p14:section name="Introduction" id="{89B114D8-10B8-479C-83A0-0DD09BD9E317}">
          <p14:sldIdLst>
            <p14:sldId id="265"/>
            <p14:sldId id="268"/>
            <p14:sldId id="266"/>
            <p14:sldId id="260"/>
            <p14:sldId id="269"/>
            <p14:sldId id="270"/>
            <p14:sldId id="271"/>
            <p14:sldId id="272"/>
            <p14:sldId id="261"/>
            <p14:sldId id="273"/>
            <p14:sldId id="275"/>
            <p14:sldId id="278"/>
            <p14:sldId id="276"/>
            <p14:sldId id="277"/>
            <p14:sldId id="274"/>
            <p14:sldId id="279"/>
            <p14:sldId id="280"/>
            <p14:sldId id="28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49E"/>
    <a:srgbClr val="FAA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0" autoAdjust="0"/>
    <p:restoredTop sz="96349" autoAdjust="0"/>
  </p:normalViewPr>
  <p:slideViewPr>
    <p:cSldViewPr snapToGrid="0">
      <p:cViewPr varScale="1">
        <p:scale>
          <a:sx n="108" d="100"/>
          <a:sy n="108" d="100"/>
        </p:scale>
        <p:origin x="54" y="2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CDE7B28-94C2-32F0-8F5F-CC0656DD0A3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339F5D-9D61-D4B9-7B47-805F24443CB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8783A-894B-4DD5-98D1-F9AA435B72C2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FC0DFB-77FE-8F26-4753-E31F59EC97F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4F92C6-1F97-1BA4-33D8-E13FCF686A4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3902D9-482F-44F5-ABA3-80539F246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9828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CC4B4-68E7-4A48-A9EB-EC05601CC60E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8ABD4-4D49-1441-94E5-E34E00DCA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442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6202D9-6563-B177-C712-53A7F7141C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00" y="114300"/>
            <a:ext cx="5676900" cy="67437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00FD9A2-C20D-0AA3-850C-517678F61A90}"/>
              </a:ext>
            </a:extLst>
          </p:cNvPr>
          <p:cNvSpPr txBox="1">
            <a:spLocks/>
          </p:cNvSpPr>
          <p:nvPr userDrawn="1"/>
        </p:nvSpPr>
        <p:spPr>
          <a:xfrm>
            <a:off x="1143000" y="1940560"/>
            <a:ext cx="5541135" cy="6511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i="0" dirty="0">
                <a:latin typeface="Rockwell" panose="02060603020205020403" pitchFamily="18" charset="77"/>
                <a:ea typeface="Roboto Slab" pitchFamily="2" charset="0"/>
                <a:cs typeface="Roboto Slab" pitchFamily="2" charset="0"/>
              </a:rPr>
              <a:t>Electricity price prediction with LSTM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F5CD3D1-B19C-B477-D1DC-F7B3757E0C3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5" b="1175"/>
          <a:stretch/>
        </p:blipFill>
        <p:spPr>
          <a:xfrm>
            <a:off x="655257" y="5192792"/>
            <a:ext cx="3334593" cy="1161484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D0870D27-663B-CC54-24E6-341C9F9CD994}"/>
              </a:ext>
            </a:extLst>
          </p:cNvPr>
          <p:cNvSpPr txBox="1">
            <a:spLocks/>
          </p:cNvSpPr>
          <p:nvPr userDrawn="1"/>
        </p:nvSpPr>
        <p:spPr>
          <a:xfrm>
            <a:off x="-390036" y="3753196"/>
            <a:ext cx="5125792" cy="10261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0" algn="ctr">
              <a:lnSpc>
                <a:spcPct val="75000"/>
              </a:lnSpc>
              <a:buFontTx/>
              <a:buNone/>
            </a:pPr>
            <a:r>
              <a:rPr lang="en-US" sz="1400" dirty="0"/>
              <a:t>---				</a:t>
            </a:r>
          </a:p>
          <a:p>
            <a:pPr marL="342900" lvl="1" indent="0" algn="ctr">
              <a:lnSpc>
                <a:spcPct val="75000"/>
              </a:lnSpc>
              <a:buFontTx/>
              <a:buNone/>
            </a:pPr>
            <a:r>
              <a:rPr lang="en-US" sz="1400" dirty="0"/>
              <a:t>Daniel Sunil Kumar Ravi,</a:t>
            </a:r>
          </a:p>
          <a:p>
            <a:pPr marL="342900" lvl="1" indent="0" algn="ctr">
              <a:lnSpc>
                <a:spcPct val="75000"/>
              </a:lnSpc>
              <a:buFontTx/>
              <a:buNone/>
            </a:pPr>
            <a:r>
              <a:rPr lang="en-US" sz="1400" dirty="0"/>
              <a:t>Department of CSE</a:t>
            </a:r>
          </a:p>
          <a:p>
            <a:pPr marL="342900" lvl="1" indent="0" algn="ctr">
              <a:lnSpc>
                <a:spcPct val="75000"/>
              </a:lnSpc>
              <a:buFontTx/>
              <a:buNone/>
            </a:pPr>
            <a:r>
              <a:rPr lang="en-US" sz="1400" dirty="0"/>
              <a:t>Pennsylvania State University</a:t>
            </a:r>
          </a:p>
          <a:p>
            <a:pPr marL="0" indent="0" algn="ctr">
              <a:lnSpc>
                <a:spcPct val="75000"/>
              </a:lnSpc>
              <a:buFontTx/>
              <a:buNone/>
            </a:pPr>
            <a:r>
              <a:rPr lang="en-US" sz="1400" dirty="0"/>
              <a:t>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0737DD-99D4-325C-848C-A36F01424A82}"/>
              </a:ext>
            </a:extLst>
          </p:cNvPr>
          <p:cNvSpPr txBox="1"/>
          <p:nvPr userDrawn="1"/>
        </p:nvSpPr>
        <p:spPr>
          <a:xfrm>
            <a:off x="5676901" y="3609449"/>
            <a:ext cx="254095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Advisors:</a:t>
            </a:r>
          </a:p>
          <a:p>
            <a:r>
              <a:rPr lang="en-US" sz="1400" dirty="0"/>
              <a:t>	Dr. Md Faisal Kabir</a:t>
            </a:r>
          </a:p>
          <a:p>
            <a:r>
              <a:rPr lang="en-US" sz="1400" dirty="0"/>
              <a:t>	Dr. Md Habib Ullah</a:t>
            </a:r>
          </a:p>
        </p:txBody>
      </p:sp>
    </p:spTree>
    <p:extLst>
      <p:ext uri="{BB962C8B-B14F-4D97-AF65-F5344CB8AC3E}">
        <p14:creationId xmlns:p14="http://schemas.microsoft.com/office/powerpoint/2010/main" val="1898451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15303-0D88-FC4F-A64A-0DABCD2F0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615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449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8021D-5040-E443-B438-B5DF5DB17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284"/>
            <a:ext cx="10515600" cy="4095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E0CA55-44F4-5CAB-76F7-90378DF150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5" b="1175"/>
          <a:stretch/>
        </p:blipFill>
        <p:spPr>
          <a:xfrm>
            <a:off x="8461836" y="5572502"/>
            <a:ext cx="2637217" cy="9185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994734-C522-2976-455D-4B790D5180C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445" y="3993267"/>
            <a:ext cx="2411555" cy="2864733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DCE34A4-B630-C429-68B0-3AC46A9B0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008C13F-EE4B-B3D1-8473-983F50A57D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CBBC2-DCD7-4B0F-BF4C-11EFD90EE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94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87D0BB-E57D-AED2-4628-DA80C6737EF1}"/>
              </a:ext>
            </a:extLst>
          </p:cNvPr>
          <p:cNvSpPr/>
          <p:nvPr userDrawn="1"/>
        </p:nvSpPr>
        <p:spPr>
          <a:xfrm>
            <a:off x="0" y="1016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F8BDF3-98DA-9C27-2EC6-E8F5F8C9F4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445" y="3993267"/>
            <a:ext cx="2411555" cy="2864733"/>
          </a:xfrm>
          <a:prstGeom prst="rect">
            <a:avLst/>
          </a:prstGeom>
        </p:spPr>
      </p:pic>
      <p:pic>
        <p:nvPicPr>
          <p:cNvPr id="7" name="Picture 6" descr="A logo with a blue shield and white text&#10;&#10;Description automatically generated">
            <a:extLst>
              <a:ext uri="{FF2B5EF4-FFF2-40B4-BE49-F238E27FC236}">
                <a16:creationId xmlns:a16="http://schemas.microsoft.com/office/drawing/2014/main" id="{811E5240-2C61-9EFD-E0C5-6C183873E21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479" y="5742941"/>
            <a:ext cx="2027669" cy="93726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21E2E67-E8FD-FFBF-1443-5064C0E9DDED}"/>
              </a:ext>
            </a:extLst>
          </p:cNvPr>
          <p:cNvSpPr txBox="1">
            <a:spLocks/>
          </p:cNvSpPr>
          <p:nvPr userDrawn="1"/>
        </p:nvSpPr>
        <p:spPr>
          <a:xfrm>
            <a:off x="1416878" y="2890851"/>
            <a:ext cx="6858000" cy="6511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Rockwell" panose="02060603020205020403" pitchFamily="18" charset="77"/>
                <a:ea typeface="Roboto Slab" pitchFamily="2" charset="0"/>
                <a:cs typeface="Roboto Slab" pitchFamily="2" charset="0"/>
              </a:rPr>
              <a:t>Questions?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673EC6-B35B-2459-9203-7A0DFCABF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57FA0E-94C5-15F7-7E80-8A4F6A13C9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F4CBBC2-DCD7-4B0F-BF4C-11EFD90EE4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373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6C763D1-54E7-1F4C-9A40-8033FD87C96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49963" y="1250950"/>
            <a:ext cx="5303837" cy="420445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115303-0D88-FC4F-A64A-0DABCD2F0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615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449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8021D-5040-E443-B438-B5DF5DB17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0951"/>
            <a:ext cx="5085945" cy="420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B44FFA-4F98-5377-7CC5-84AE79F1E4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5" b="1175"/>
          <a:stretch/>
        </p:blipFill>
        <p:spPr>
          <a:xfrm>
            <a:off x="8465927" y="5684662"/>
            <a:ext cx="2438089" cy="8492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C3E034-9449-D6D9-276C-EC1D4A6CDE7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445" y="3993267"/>
            <a:ext cx="2411555" cy="2864733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0A51A-3061-F635-4E5C-113EB83E602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2E40D-D91B-3F49-1CAD-480B66900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BBC2-DCD7-4B0F-BF4C-11EFD90EE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69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3AA1A76-B316-585D-6130-4DA3F282C3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00" y="114300"/>
            <a:ext cx="5676900" cy="67437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4F21F8-0A03-13CC-FFAB-CABC2983D4BC}"/>
              </a:ext>
            </a:extLst>
          </p:cNvPr>
          <p:cNvSpPr txBox="1">
            <a:spLocks/>
          </p:cNvSpPr>
          <p:nvPr userDrawn="1"/>
        </p:nvSpPr>
        <p:spPr>
          <a:xfrm>
            <a:off x="1143000" y="2740660"/>
            <a:ext cx="6858000" cy="6511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0" i="0" dirty="0">
                <a:solidFill>
                  <a:srgbClr val="002060"/>
                </a:solidFill>
                <a:latin typeface="Rockwell" panose="02060603020205020403" pitchFamily="18" charset="77"/>
                <a:ea typeface="Roboto Slab" pitchFamily="2" charset="0"/>
                <a:cs typeface="Roboto Slab" pitchFamily="2" charset="0"/>
              </a:rPr>
              <a:t>Thank you.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4B3E86F-BF78-0348-939A-86EC70E6D613}"/>
              </a:ext>
            </a:extLst>
          </p:cNvPr>
          <p:cNvSpPr txBox="1">
            <a:spLocks/>
          </p:cNvSpPr>
          <p:nvPr userDrawn="1"/>
        </p:nvSpPr>
        <p:spPr>
          <a:xfrm>
            <a:off x="5056810" y="3741443"/>
            <a:ext cx="3854585" cy="1087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- Daniel Ravi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885073-A97E-61DD-5E12-ACB8A5D9D75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5" b="1175"/>
          <a:stretch/>
        </p:blipFill>
        <p:spPr>
          <a:xfrm>
            <a:off x="650841" y="4916425"/>
            <a:ext cx="3543296" cy="123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662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0656E-DA2F-C14C-BF10-2FC3587B4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51284"/>
            <a:ext cx="10515600" cy="4925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C3011-D639-B54B-9228-EB3085D04C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A5E7B941-CE32-1D43-B287-BCB25BBF8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3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C29BEE-413E-C7AC-DBDC-A47EE5582C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34809" y="63604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4CBBC2-DCD7-4B0F-BF4C-11EFD90EE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30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50" r:id="rId2"/>
    <p:sldLayoutId id="2147483651" r:id="rId3"/>
    <p:sldLayoutId id="2147483660" r:id="rId4"/>
    <p:sldLayoutId id="214748366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direct.com/science/article/pii/S0360544219314768" TargetMode="Externa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9067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E2D80-9ADE-E394-7765-CA343DFA8D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399D8-2619-00A0-2BC6-A2B165E6B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539" y="692012"/>
            <a:ext cx="10515600" cy="88615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Our Approach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62F6D7-D0D4-D457-8CD7-CA8D8251C9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CBBC2-DCD7-4B0F-BF4C-11EFD90EE42E}" type="slidenum">
              <a:rPr lang="en-US" smtClean="0"/>
              <a:t>10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B940FDE-A69B-78C8-6C57-2C9ADAE6287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530" t="10964" r="4364" b="4887"/>
          <a:stretch/>
        </p:blipFill>
        <p:spPr>
          <a:xfrm>
            <a:off x="1717963" y="1663930"/>
            <a:ext cx="3568932" cy="353013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4C68DF1-3C68-55BB-9D56-E454635A7AE2}"/>
              </a:ext>
            </a:extLst>
          </p:cNvPr>
          <p:cNvSpPr txBox="1"/>
          <p:nvPr/>
        </p:nvSpPr>
        <p:spPr>
          <a:xfrm>
            <a:off x="5632174" y="1901371"/>
            <a:ext cx="6096000" cy="1923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b="1" dirty="0"/>
              <a:t>Implementation </a:t>
            </a:r>
          </a:p>
          <a:p>
            <a:endParaRPr lang="en-US" sz="17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/>
              <a:t>Preprocessing: </a:t>
            </a:r>
            <a:r>
              <a:rPr lang="en-US" sz="1700" dirty="0"/>
              <a:t>Clean input data (drop, merge, handle outliers).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/>
              <a:t>Feature Reduction: </a:t>
            </a:r>
            <a:r>
              <a:rPr lang="en-US" sz="1700" dirty="0"/>
              <a:t>Capture seasonality and apply PCA.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/>
              <a:t>Modeling: </a:t>
            </a:r>
            <a:r>
              <a:rPr lang="en-US" sz="1700" dirty="0"/>
              <a:t>Train LSTM with Dense and Dropout layers.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/>
              <a:t>Optimization: </a:t>
            </a:r>
            <a:r>
              <a:rPr lang="en-US" sz="1700" dirty="0"/>
              <a:t>Use Grid Search for tuning and generate output.</a:t>
            </a:r>
          </a:p>
        </p:txBody>
      </p:sp>
    </p:spTree>
    <p:extLst>
      <p:ext uri="{BB962C8B-B14F-4D97-AF65-F5344CB8AC3E}">
        <p14:creationId xmlns:p14="http://schemas.microsoft.com/office/powerpoint/2010/main" val="425297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2CB4CA-3EE0-388C-01CE-70C0D17A3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7" y="979142"/>
            <a:ext cx="10515600" cy="886159"/>
          </a:xfrm>
        </p:spPr>
        <p:txBody>
          <a:bodyPr>
            <a:normAutofit/>
          </a:bodyPr>
          <a:lstStyle/>
          <a:p>
            <a:r>
              <a:rPr lang="en-US" sz="3600" dirty="0"/>
              <a:t>Feature understanding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9338F0-D968-3901-263F-31C110D3E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BBC2-DCD7-4B0F-BF4C-11EFD90EE42E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B0218E-8233-7826-1B0E-52C7C0E49FE6}"/>
              </a:ext>
            </a:extLst>
          </p:cNvPr>
          <p:cNvSpPr txBox="1"/>
          <p:nvPr/>
        </p:nvSpPr>
        <p:spPr>
          <a:xfrm>
            <a:off x="1197112" y="1808841"/>
            <a:ext cx="796455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dataset contains several lagged features, which may increase the model complexity without improving its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Many features exhibit high inter-correlation, potentially introducing multicollinearity into the model.</a:t>
            </a:r>
          </a:p>
        </p:txBody>
      </p:sp>
      <p:pic>
        <p:nvPicPr>
          <p:cNvPr id="9" name="Picture 8" descr="A table of numbers with numbers&#10;&#10;Description automatically generated">
            <a:extLst>
              <a:ext uri="{FF2B5EF4-FFF2-40B4-BE49-F238E27FC236}">
                <a16:creationId xmlns:a16="http://schemas.microsoft.com/office/drawing/2014/main" id="{8D27CCC0-286A-23D2-B046-710F8AEB7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1" b="-1"/>
          <a:stretch/>
        </p:blipFill>
        <p:spPr>
          <a:xfrm>
            <a:off x="2232473" y="3165757"/>
            <a:ext cx="6761273" cy="25387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42550F9-1ED2-EF99-55B7-093ED4E180C7}"/>
              </a:ext>
            </a:extLst>
          </p:cNvPr>
          <p:cNvSpPr txBox="1"/>
          <p:nvPr/>
        </p:nvSpPr>
        <p:spPr>
          <a:xfrm>
            <a:off x="9842268" y="4992700"/>
            <a:ext cx="3756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66 info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C928562-7260-414D-3BCA-2186C2B2B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069" y="3106352"/>
            <a:ext cx="829979" cy="17316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4CF0065-4514-A92E-F816-D392C54EC2ED}"/>
              </a:ext>
            </a:extLst>
          </p:cNvPr>
          <p:cNvSpPr txBox="1"/>
          <p:nvPr/>
        </p:nvSpPr>
        <p:spPr>
          <a:xfrm>
            <a:off x="4541520" y="5856929"/>
            <a:ext cx="3756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of Lagged Features</a:t>
            </a:r>
          </a:p>
        </p:txBody>
      </p:sp>
    </p:spTree>
    <p:extLst>
      <p:ext uri="{BB962C8B-B14F-4D97-AF65-F5344CB8AC3E}">
        <p14:creationId xmlns:p14="http://schemas.microsoft.com/office/powerpoint/2010/main" val="3235369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9F23A17-3682-9107-FBFA-6643DF6B0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017" y="784777"/>
            <a:ext cx="10515600" cy="886159"/>
          </a:xfrm>
        </p:spPr>
        <p:txBody>
          <a:bodyPr/>
          <a:lstStyle/>
          <a:p>
            <a:r>
              <a:rPr lang="en-US" dirty="0"/>
              <a:t>Preprocessing (Drop and Merge)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C06BFC-621B-19E6-2A2C-2292FBB1A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BBC2-DCD7-4B0F-BF4C-11EFD90EE42E}" type="slidenum">
              <a:rPr lang="en-US" smtClean="0"/>
              <a:t>12</a:t>
            </a:fld>
            <a:endParaRPr lang="en-US"/>
          </a:p>
        </p:txBody>
      </p:sp>
      <p:pic>
        <p:nvPicPr>
          <p:cNvPr id="9" name="Picture 8" descr="A green and red grid&#10;&#10;Description automatically generated">
            <a:extLst>
              <a:ext uri="{FF2B5EF4-FFF2-40B4-BE49-F238E27FC236}">
                <a16:creationId xmlns:a16="http://schemas.microsoft.com/office/drawing/2014/main" id="{BB064FB6-88B5-7DDC-6F61-486A1E471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48" y="2843756"/>
            <a:ext cx="3241398" cy="35167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F1F0917-4371-94C9-03B0-7D413AB29B4A}"/>
              </a:ext>
            </a:extLst>
          </p:cNvPr>
          <p:cNvSpPr txBox="1"/>
          <p:nvPr/>
        </p:nvSpPr>
        <p:spPr>
          <a:xfrm>
            <a:off x="1144186" y="1689594"/>
            <a:ext cx="93427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drop </a:t>
            </a:r>
            <a:r>
              <a:rPr lang="en-US" dirty="0">
                <a:solidFill>
                  <a:srgbClr val="FF0000"/>
                </a:solidFill>
              </a:rPr>
              <a:t>Feat 66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most lagged features</a:t>
            </a:r>
            <a:r>
              <a:rPr lang="en-US" dirty="0"/>
              <a:t> except first 5 as it gave best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merge the features that have high correlation between themselves, helps in reducing dimensionality while retaining most relevant information</a:t>
            </a:r>
            <a:br>
              <a:rPr lang="en-US" dirty="0"/>
            </a:br>
            <a:r>
              <a:rPr lang="en-US" sz="1600" dirty="0"/>
              <a:t>(We do it multiple steps so we can extract multiple combined features)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04B57BA-52B8-B7F6-1F8A-EFE76EA42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531" y="3078090"/>
            <a:ext cx="2108761" cy="26095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ABA259D-F0DA-EABF-DAB0-9558EFD7698C}"/>
              </a:ext>
            </a:extLst>
          </p:cNvPr>
          <p:cNvSpPr txBox="1"/>
          <p:nvPr/>
        </p:nvSpPr>
        <p:spPr>
          <a:xfrm>
            <a:off x="4876811" y="5703891"/>
            <a:ext cx="3394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Zoomed in Cluster for Correlation</a:t>
            </a:r>
          </a:p>
        </p:txBody>
      </p:sp>
    </p:spTree>
    <p:extLst>
      <p:ext uri="{BB962C8B-B14F-4D97-AF65-F5344CB8AC3E}">
        <p14:creationId xmlns:p14="http://schemas.microsoft.com/office/powerpoint/2010/main" val="1648076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F3F72-3FF5-8F7B-2628-EAD119E59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AAC391A-8660-F7F4-8812-5D436CAF0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634" y="634586"/>
            <a:ext cx="10515600" cy="886159"/>
          </a:xfrm>
        </p:spPr>
        <p:txBody>
          <a:bodyPr/>
          <a:lstStyle/>
          <a:p>
            <a:r>
              <a:rPr lang="en-US" dirty="0"/>
              <a:t>Outlier detection and handling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C4B679-DBFB-7E40-3417-2929C2902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BBC2-DCD7-4B0F-BF4C-11EFD90EE42E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21A007-FC7F-46C5-76AF-7B3C0E59ECE2}"/>
              </a:ext>
            </a:extLst>
          </p:cNvPr>
          <p:cNvSpPr txBox="1"/>
          <p:nvPr/>
        </p:nvSpPr>
        <p:spPr>
          <a:xfrm flipH="1">
            <a:off x="1201529" y="1646308"/>
            <a:ext cx="88701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Outliers are data points that deviate significantly from the rest of the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 our dataset has quality data, we only want to say a point is outlier if it is on an extreme end.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Identifying and handling outliers is essential as they can </a:t>
            </a:r>
            <a:r>
              <a:rPr lang="en-US" dirty="0">
                <a:solidFill>
                  <a:srgbClr val="C00000"/>
                </a:solidFill>
              </a:rPr>
              <a:t>distort statistical analyses and negatively impact model performance</a:t>
            </a:r>
            <a:r>
              <a:rPr lang="en-US" dirty="0"/>
              <a:t>.</a:t>
            </a:r>
          </a:p>
        </p:txBody>
      </p:sp>
      <p:pic>
        <p:nvPicPr>
          <p:cNvPr id="8" name="Picture 7" descr="A graph of a graph&#10;&#10;Description automatically generated">
            <a:extLst>
              <a:ext uri="{FF2B5EF4-FFF2-40B4-BE49-F238E27FC236}">
                <a16:creationId xmlns:a16="http://schemas.microsoft.com/office/drawing/2014/main" id="{6EB6CD91-F9FD-4F2E-84DC-7C193B843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200" y="3295983"/>
            <a:ext cx="3843847" cy="271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479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3194B7-B7DC-92A5-7F88-7B9309F673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3700CDF-D463-881D-F91E-FE751F397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086" y="604169"/>
            <a:ext cx="10515600" cy="886159"/>
          </a:xfrm>
        </p:spPr>
        <p:txBody>
          <a:bodyPr/>
          <a:lstStyle/>
          <a:p>
            <a:r>
              <a:rPr lang="en-US" dirty="0"/>
              <a:t>Outlier detection and handling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C48C5D-E777-B3CD-6DD2-B79E47457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BBC2-DCD7-4B0F-BF4C-11EFD90EE42E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EC1C0C-00FB-5C86-A622-9BA3D5035999}"/>
              </a:ext>
            </a:extLst>
          </p:cNvPr>
          <p:cNvSpPr txBox="1"/>
          <p:nvPr/>
        </p:nvSpPr>
        <p:spPr>
          <a:xfrm flipH="1">
            <a:off x="1195987" y="1411135"/>
            <a:ext cx="88701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use the 3-sigma rule (</a:t>
            </a:r>
            <a:r>
              <a:rPr lang="en-US" dirty="0" err="1"/>
              <a:t>Pauta</a:t>
            </a:r>
            <a:r>
              <a:rPr lang="en-US" dirty="0"/>
              <a:t> criterion) to identify outliers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replace the identified outliers with mean of local </a:t>
            </a:r>
            <a:r>
              <a:rPr lang="en-US" b="1" dirty="0"/>
              <a:t>window (neighborhood)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Windowing</a:t>
            </a:r>
            <a:r>
              <a:rPr lang="en-US" dirty="0"/>
              <a:t> helps us deal with seasonal highs and lows, making data less prone to be detected as outlier as datapoints in the window are used as comparison.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 example if points are </a:t>
            </a:r>
            <a:r>
              <a:rPr lang="en-US" sz="1600" dirty="0">
                <a:solidFill>
                  <a:srgbClr val="00B050"/>
                </a:solidFill>
              </a:rPr>
              <a:t>[150, 152, 148, 151, 149, 147, </a:t>
            </a:r>
            <a:r>
              <a:rPr lang="en-US" sz="1600" dirty="0">
                <a:solidFill>
                  <a:srgbClr val="FF0000"/>
                </a:solidFill>
              </a:rPr>
              <a:t>600</a:t>
            </a:r>
            <a:r>
              <a:rPr lang="en-US" sz="1600" dirty="0">
                <a:solidFill>
                  <a:srgbClr val="00B050"/>
                </a:solidFill>
              </a:rPr>
              <a:t>], </a:t>
            </a:r>
            <a:r>
              <a:rPr lang="en-US" sz="1600" dirty="0"/>
              <a:t>then </a:t>
            </a:r>
            <a:r>
              <a:rPr lang="en-US" sz="1600" dirty="0">
                <a:solidFill>
                  <a:srgbClr val="0070C0"/>
                </a:solidFill>
              </a:rPr>
              <a:t>600 is not an outlier. </a:t>
            </a:r>
          </a:p>
        </p:txBody>
      </p:sp>
      <p:pic>
        <p:nvPicPr>
          <p:cNvPr id="4" name="Picture 3" descr="A graph with colorful lines&#10;&#10;Description automatically generated">
            <a:extLst>
              <a:ext uri="{FF2B5EF4-FFF2-40B4-BE49-F238E27FC236}">
                <a16:creationId xmlns:a16="http://schemas.microsoft.com/office/drawing/2014/main" id="{49A3EC2A-4AE9-708C-44FC-226C708DB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05" y="3088154"/>
            <a:ext cx="6156961" cy="3640927"/>
          </a:xfrm>
          <a:prstGeom prst="rect">
            <a:avLst/>
          </a:prstGeom>
        </p:spPr>
      </p:pic>
      <p:pic>
        <p:nvPicPr>
          <p:cNvPr id="9" name="Picture 8" descr="A graph with orange lines&#10;&#10;Description automatically generated">
            <a:extLst>
              <a:ext uri="{FF2B5EF4-FFF2-40B4-BE49-F238E27FC236}">
                <a16:creationId xmlns:a16="http://schemas.microsoft.com/office/drawing/2014/main" id="{FCE9960B-23FA-2333-399C-F3F04482AD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466" y="3088154"/>
            <a:ext cx="4708553" cy="327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986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9C3BD7-7C5F-705C-8282-2FE574D63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CDA529C-2888-8D6C-3269-BAA38BDF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0360"/>
            <a:ext cx="10515600" cy="886159"/>
          </a:xfrm>
        </p:spPr>
        <p:txBody>
          <a:bodyPr/>
          <a:lstStyle/>
          <a:p>
            <a:r>
              <a:rPr lang="en-US" dirty="0"/>
              <a:t>PCA &amp; Data Splits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628738-078D-DA81-944E-FBFD5AC75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BBC2-DCD7-4B0F-BF4C-11EFD90EE42E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B80463-1E03-D681-91C9-B9904DFAFC09}"/>
              </a:ext>
            </a:extLst>
          </p:cNvPr>
          <p:cNvSpPr txBox="1"/>
          <p:nvPr/>
        </p:nvSpPr>
        <p:spPr>
          <a:xfrm>
            <a:off x="1311964" y="1587006"/>
            <a:ext cx="83455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applied PCA to reduce the dataset's dimensionality while retaining 95% of the variance.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process involves scaling the data (using </a:t>
            </a:r>
            <a:r>
              <a:rPr lang="en-US" dirty="0" err="1"/>
              <a:t>MinMaxScaler</a:t>
            </a:r>
            <a:r>
              <a:rPr lang="en-US" dirty="0"/>
              <a:t>) before performing PCA to ensure uniformity.(Makes training easier)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split the dataset into first 75% test , 10% validation, 15% test sets as follows</a:t>
            </a:r>
          </a:p>
        </p:txBody>
      </p:sp>
      <p:pic>
        <p:nvPicPr>
          <p:cNvPr id="10" name="Picture 9" descr="A green and black graph&#10;&#10;Description automatically generated">
            <a:extLst>
              <a:ext uri="{FF2B5EF4-FFF2-40B4-BE49-F238E27FC236}">
                <a16:creationId xmlns:a16="http://schemas.microsoft.com/office/drawing/2014/main" id="{86B3239C-3F29-9E08-2CA6-A4F723E1C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295" y="3144906"/>
            <a:ext cx="6302894" cy="280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315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F6BE1-374D-8C01-9B0F-47154DC13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EB6847-DB26-16CA-EC7E-8FB0D710E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3812"/>
          </a:xfrm>
        </p:spPr>
        <p:txBody>
          <a:bodyPr anchor="ctr">
            <a:normAutofit/>
          </a:bodyPr>
          <a:lstStyle/>
          <a:p>
            <a:r>
              <a:rPr lang="en-US" dirty="0"/>
              <a:t>LSTM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A3154A-7D3D-EAD9-E6B7-8DC8BE41120E}"/>
              </a:ext>
            </a:extLst>
          </p:cNvPr>
          <p:cNvSpPr txBox="1"/>
          <p:nvPr/>
        </p:nvSpPr>
        <p:spPr>
          <a:xfrm>
            <a:off x="838200" y="1251284"/>
            <a:ext cx="5162550" cy="4095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b="1" kern="1200" dirty="0"/>
              <a:t>Architecture</a:t>
            </a:r>
            <a:endParaRPr lang="en-US" kern="12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kern="1200" dirty="0"/>
              <a:t> A sequential LSTM model is defined with the following layers: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b="1" kern="1200" dirty="0"/>
              <a:t>LSTM Layer: </a:t>
            </a:r>
            <a:r>
              <a:rPr lang="en-US" kern="1200" dirty="0"/>
              <a:t>Captures temporal dependencies with 128 units, using </a:t>
            </a:r>
            <a:r>
              <a:rPr lang="en-US" kern="1200" dirty="0" err="1"/>
              <a:t>ReLU</a:t>
            </a:r>
            <a:r>
              <a:rPr lang="en-US" kern="1200" dirty="0"/>
              <a:t> activation.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b="1" kern="1200" dirty="0"/>
              <a:t>Flatten Layer: </a:t>
            </a:r>
            <a:r>
              <a:rPr lang="en-US" kern="1200" dirty="0"/>
              <a:t>Flattens the output from the LSTM layer.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b="1" kern="1200" dirty="0"/>
              <a:t>Dense Layer: </a:t>
            </a:r>
            <a:r>
              <a:rPr lang="en-US" kern="1200" dirty="0"/>
              <a:t>Fully connected layer with 128 units and </a:t>
            </a:r>
            <a:r>
              <a:rPr lang="en-US" kern="1200" dirty="0" err="1"/>
              <a:t>ReLU</a:t>
            </a:r>
            <a:r>
              <a:rPr lang="en-US" kern="1200" dirty="0"/>
              <a:t> activation.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b="1" kern="1200" dirty="0"/>
              <a:t>Dropout Layer: </a:t>
            </a:r>
            <a:r>
              <a:rPr lang="en-US" kern="1200" dirty="0"/>
              <a:t>Includes a 10% dropout rate to prevent overfitting.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b="1" kern="1200" dirty="0"/>
              <a:t>Output Layer: </a:t>
            </a:r>
            <a:r>
              <a:rPr lang="en-US" kern="1200" dirty="0"/>
              <a:t>Final dense layer with a single unit for predictions.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5EC378-6A51-D2BB-6335-F1329AE60F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834809" y="6360491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F4CBBC2-DCD7-4B0F-BF4C-11EFD90EE42E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417522-AE84-21B9-ED79-D5FD51EB2E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" r="386" b="1"/>
          <a:stretch/>
        </p:blipFill>
        <p:spPr>
          <a:xfrm>
            <a:off x="6191250" y="1251284"/>
            <a:ext cx="5162550" cy="40956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11641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39F320-5A47-D82A-F866-8E1DBD312B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E16AE0-7C70-D5C5-E1D6-A0025E9A3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8EA557-E6D9-37F7-4CDD-DEDEC1840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BBC2-DCD7-4B0F-BF4C-11EFD90EE42E}" type="slidenum">
              <a:rPr lang="en-US" smtClean="0"/>
              <a:t>17</a:t>
            </a:fld>
            <a:endParaRPr lang="en-US"/>
          </a:p>
        </p:txBody>
      </p:sp>
      <p:pic>
        <p:nvPicPr>
          <p:cNvPr id="11" name="Picture 10" descr="A graph showing a graph&#10;&#10;Description automatically generated with medium confidence">
            <a:extLst>
              <a:ext uri="{FF2B5EF4-FFF2-40B4-BE49-F238E27FC236}">
                <a16:creationId xmlns:a16="http://schemas.microsoft.com/office/drawing/2014/main" id="{28C6FC59-D7B2-646C-EB54-3C634875F5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77"/>
          <a:stretch/>
        </p:blipFill>
        <p:spPr>
          <a:xfrm>
            <a:off x="2320308" y="2449456"/>
            <a:ext cx="7658791" cy="1737414"/>
          </a:xfrm>
          <a:prstGeom prst="rect">
            <a:avLst/>
          </a:prstGeom>
        </p:spPr>
      </p:pic>
      <p:pic>
        <p:nvPicPr>
          <p:cNvPr id="13" name="Picture 12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A1EF06E0-31C3-18FA-A430-CCBD1D6978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029" y="4114827"/>
            <a:ext cx="7699663" cy="16367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1A88558-8C5A-84E5-B81D-DB281DA84FE2}"/>
              </a:ext>
            </a:extLst>
          </p:cNvPr>
          <p:cNvSpPr txBox="1"/>
          <p:nvPr/>
        </p:nvSpPr>
        <p:spPr>
          <a:xfrm>
            <a:off x="1762299" y="1186388"/>
            <a:ext cx="5214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 Metrics of our Model :</a:t>
            </a:r>
          </a:p>
          <a:p>
            <a:r>
              <a:rPr lang="en-US" dirty="0"/>
              <a:t>	MAE: 1.356</a:t>
            </a:r>
          </a:p>
          <a:p>
            <a:r>
              <a:rPr lang="en-US" dirty="0"/>
              <a:t>	RMSE: 4.065</a:t>
            </a:r>
          </a:p>
          <a:p>
            <a:r>
              <a:rPr lang="en-US" dirty="0"/>
              <a:t>	MAPE: 6.460</a:t>
            </a:r>
          </a:p>
        </p:txBody>
      </p:sp>
    </p:spTree>
    <p:extLst>
      <p:ext uri="{BB962C8B-B14F-4D97-AF65-F5344CB8AC3E}">
        <p14:creationId xmlns:p14="http://schemas.microsoft.com/office/powerpoint/2010/main" val="4092866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786B2C-5867-3472-B63E-AAC2B3AD9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44" y="475908"/>
            <a:ext cx="10515600" cy="886159"/>
          </a:xfrm>
        </p:spPr>
        <p:txBody>
          <a:bodyPr/>
          <a:lstStyle/>
          <a:p>
            <a:r>
              <a:rPr lang="en-US" dirty="0"/>
              <a:t>Model Comparison: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84BB55-AD23-EF1E-79BF-328BB288B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BBC2-DCD7-4B0F-BF4C-11EFD90EE42E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5B299FB-A815-8417-76B1-E38F38D06D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665494"/>
              </p:ext>
            </p:extLst>
          </p:nvPr>
        </p:nvGraphicFramePr>
        <p:xfrm>
          <a:off x="2578554" y="1567774"/>
          <a:ext cx="6302512" cy="1812784"/>
        </p:xfrm>
        <a:graphic>
          <a:graphicData uri="http://schemas.openxmlformats.org/drawingml/2006/table">
            <a:tbl>
              <a:tblPr firstRow="1" bandRow="1"/>
              <a:tblGrid>
                <a:gridCol w="1575628">
                  <a:extLst>
                    <a:ext uri="{9D8B030D-6E8A-4147-A177-3AD203B41FA5}">
                      <a16:colId xmlns:a16="http://schemas.microsoft.com/office/drawing/2014/main" val="672286685"/>
                    </a:ext>
                  </a:extLst>
                </a:gridCol>
                <a:gridCol w="1575628">
                  <a:extLst>
                    <a:ext uri="{9D8B030D-6E8A-4147-A177-3AD203B41FA5}">
                      <a16:colId xmlns:a16="http://schemas.microsoft.com/office/drawing/2014/main" val="672441104"/>
                    </a:ext>
                  </a:extLst>
                </a:gridCol>
                <a:gridCol w="1575628">
                  <a:extLst>
                    <a:ext uri="{9D8B030D-6E8A-4147-A177-3AD203B41FA5}">
                      <a16:colId xmlns:a16="http://schemas.microsoft.com/office/drawing/2014/main" val="3628190567"/>
                    </a:ext>
                  </a:extLst>
                </a:gridCol>
                <a:gridCol w="1575628">
                  <a:extLst>
                    <a:ext uri="{9D8B030D-6E8A-4147-A177-3AD203B41FA5}">
                      <a16:colId xmlns:a16="http://schemas.microsoft.com/office/drawing/2014/main" val="2739426679"/>
                    </a:ext>
                  </a:extLst>
                </a:gridCol>
              </a:tblGrid>
              <a:tr h="2286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sng" strike="noStrike">
                          <a:solidFill>
                            <a:srgbClr val="000000"/>
                          </a:solidFill>
                          <a:effectLst/>
                          <a:latin typeface="Georgia Pro" panose="02040502050405020303" pitchFamily="18" charset="0"/>
                        </a:rPr>
                        <a:t>Model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sng" strike="noStrike">
                          <a:solidFill>
                            <a:srgbClr val="000000"/>
                          </a:solidFill>
                          <a:effectLst/>
                          <a:latin typeface="Georgia Pro" panose="02040502050405020303" pitchFamily="18" charset="0"/>
                        </a:rPr>
                        <a:t>MAE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sng" strike="noStrike">
                          <a:solidFill>
                            <a:srgbClr val="000000"/>
                          </a:solidFill>
                          <a:effectLst/>
                          <a:latin typeface="Georgia Pro" panose="02040502050405020303" pitchFamily="18" charset="0"/>
                        </a:rPr>
                        <a:t>RMSE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sng" strike="noStrike">
                          <a:solidFill>
                            <a:srgbClr val="000000"/>
                          </a:solidFill>
                          <a:effectLst/>
                          <a:latin typeface="Georgia Pro" panose="02040502050405020303" pitchFamily="18" charset="0"/>
                        </a:rPr>
                        <a:t>MAPE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844954"/>
                  </a:ext>
                </a:extLst>
              </a:tr>
              <a:tr h="2286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eorgia Pro" panose="02040502050405020303" pitchFamily="18" charset="0"/>
                        </a:rPr>
                        <a:t>CNN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eorgia Pro" panose="02040502050405020303" pitchFamily="18" charset="0"/>
                        </a:rPr>
                        <a:t>1.591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eorgia Pro" panose="02040502050405020303" pitchFamily="18" charset="0"/>
                        </a:rPr>
                        <a:t>4.939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eorgia Pro" panose="02040502050405020303" pitchFamily="18" charset="0"/>
                        </a:rPr>
                        <a:t>7.211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0931126"/>
                  </a:ext>
                </a:extLst>
              </a:tr>
              <a:tr h="2286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eorgia Pro" panose="02040502050405020303" pitchFamily="18" charset="0"/>
                        </a:rPr>
                        <a:t>CNN-LSTM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eorgia Pro" panose="02040502050405020303" pitchFamily="18" charset="0"/>
                        </a:rPr>
                        <a:t>1.501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eorgia Pro" panose="02040502050405020303" pitchFamily="18" charset="0"/>
                        </a:rPr>
                        <a:t>4.379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eorgia Pro" panose="02040502050405020303" pitchFamily="18" charset="0"/>
                        </a:rPr>
                        <a:t>6.844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4305751"/>
                  </a:ext>
                </a:extLst>
              </a:tr>
              <a:tr h="2286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eorgia Pro" panose="02040502050405020303" pitchFamily="18" charset="0"/>
                        </a:rPr>
                        <a:t>XGBoost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eorgia Pro" panose="02040502050405020303" pitchFamily="18" charset="0"/>
                        </a:rPr>
                        <a:t>1.476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eorgia Pro" panose="02040502050405020303" pitchFamily="18" charset="0"/>
                        </a:rPr>
                        <a:t>4.203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eorgia Pro" panose="02040502050405020303" pitchFamily="18" charset="0"/>
                        </a:rPr>
                        <a:t>6.798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6809403"/>
                  </a:ext>
                </a:extLst>
              </a:tr>
              <a:tr h="21223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eorgia Pro" panose="02040502050405020303" pitchFamily="18" charset="0"/>
                        </a:rPr>
                        <a:t>Wavelet-LSTM-NN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eorgia Pro" panose="02040502050405020303" pitchFamily="18" charset="0"/>
                        </a:rPr>
                        <a:t>2.77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eorgia Pro" panose="02040502050405020303" pitchFamily="18" charset="0"/>
                        </a:rPr>
                        <a:t>3.46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eorgia Pro" panose="02040502050405020303" pitchFamily="18" charset="0"/>
                        </a:rPr>
                        <a:t>7.56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4654425"/>
                  </a:ext>
                </a:extLst>
              </a:tr>
              <a:tr h="2286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eorgia Pro" panose="02040502050405020303" pitchFamily="18" charset="0"/>
                        </a:rPr>
                        <a:t>NARMAX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eorgia Pro" panose="02040502050405020303" pitchFamily="18" charset="0"/>
                        </a:rPr>
                        <a:t>-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eorgia Pro" panose="02040502050405020303" pitchFamily="18" charset="0"/>
                        </a:rPr>
                        <a:t>15.15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eorgia Pro" panose="02040502050405020303" pitchFamily="18" charset="0"/>
                        </a:rPr>
                        <a:t>-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2521688"/>
                  </a:ext>
                </a:extLst>
              </a:tr>
              <a:tr h="2286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eorgia Pro" panose="02040502050405020303" pitchFamily="18" charset="0"/>
                        </a:rPr>
                        <a:t>AE-BiLSTM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 Pro" panose="02040502050405020303" pitchFamily="18" charset="0"/>
                        </a:rPr>
                        <a:t>0.0057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eorgia Pro" panose="02040502050405020303" pitchFamily="18" charset="0"/>
                        </a:rPr>
                        <a:t>0.0187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eorgia Pro" panose="02040502050405020303" pitchFamily="18" charset="0"/>
                        </a:rPr>
                        <a:t>7.0189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505679"/>
                  </a:ext>
                </a:extLst>
              </a:tr>
              <a:tr h="2286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eorgia Pro" panose="02040502050405020303" pitchFamily="18" charset="0"/>
                        </a:rPr>
                        <a:t>LSTM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eorgia Pro" panose="02040502050405020303" pitchFamily="18" charset="0"/>
                        </a:rPr>
                        <a:t>1.356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eorgia Pro" panose="02040502050405020303" pitchFamily="18" charset="0"/>
                        </a:rPr>
                        <a:t>4.065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 Pro" panose="02040502050405020303" pitchFamily="18" charset="0"/>
                        </a:rPr>
                        <a:t>6.46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8782240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DC618E50-E707-7B9B-7E98-FFB26A21E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253" y="3676856"/>
            <a:ext cx="4113222" cy="24537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B08912-CA80-A8FC-65B8-B5AD5398C7F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6003"/>
          <a:stretch/>
        </p:blipFill>
        <p:spPr>
          <a:xfrm>
            <a:off x="6003234" y="3586265"/>
            <a:ext cx="4073939" cy="228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271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49EA659-5725-8263-2EA0-3D9060A83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8416"/>
            <a:ext cx="10515600" cy="886159"/>
          </a:xfrm>
        </p:spPr>
        <p:txBody>
          <a:bodyPr/>
          <a:lstStyle/>
          <a:p>
            <a:r>
              <a:rPr lang="en-US" dirty="0"/>
              <a:t>Possible Future Work: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2BE405-5E7A-4B42-16E0-CD651EDB2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4739" y="1900307"/>
            <a:ext cx="9114183" cy="4204452"/>
          </a:xfrm>
        </p:spPr>
        <p:txBody>
          <a:bodyPr>
            <a:normAutofit/>
          </a:bodyPr>
          <a:lstStyle/>
          <a:p>
            <a:r>
              <a:rPr lang="en-US" sz="2400" dirty="0"/>
              <a:t>Although we are able to achieve good results with simple LSTM model , there can be hybrid model that can perform better with our models preprocessing.</a:t>
            </a:r>
          </a:p>
          <a:p>
            <a:r>
              <a:rPr lang="en-US" sz="2400" dirty="0"/>
              <a:t>Can add explainable AI techniques to interpret the model's predictions, making the results more transparent and knowing impact of each step.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F8FEA6-00AF-FA90-5BEF-8E4C7A13B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BBC2-DCD7-4B0F-BF4C-11EFD90EE42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84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09DFF-D89D-6E2D-0078-0D12B0FA5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765" y="888803"/>
            <a:ext cx="10515600" cy="886159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4A872-8E6F-9E99-C94A-29527F527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253" y="1774962"/>
            <a:ext cx="10515600" cy="409563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Introduction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What is Electricity price prediction.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Objectives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General Challenges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Input/Output and Sample Dataset.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Methods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Existing approaches and their Limitations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Understanding Dataset and </a:t>
            </a:r>
            <a:r>
              <a:rPr lang="en-US" sz="1800" dirty="0" err="1"/>
              <a:t>challanges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Our approach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Results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93235-7731-82BE-FC05-E6286963AC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CBBC2-DCD7-4B0F-BF4C-11EFD90EE4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27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429E2-4698-A3A1-F3EF-95BA0F9069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66ED282-5792-903A-AA64-61AFE63FF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8519"/>
            <a:ext cx="10515600" cy="886159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406FEE-0173-59F3-E63B-D04D37E0F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7992" y="2047888"/>
            <a:ext cx="9414565" cy="4204452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C. McHugh, S. Coleman, and D. Kerr, “Hourly electricity price forecasting with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narmax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,” Machine Learning with Applications, vol. 9, p. 100383, 2022. [Online]. Available: https://www.sciencedirect.com/science/article/pii/S266682702200069X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Z. Chang, Y. Zhang, and W. Chen, “Electricity price prediction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basedon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hybrid model of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optimized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neural network and wavelet transform,” Energy, vol. 187, p. 115804, 2019. [Online]. Available: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https://www.sciencedirect.com/science/article/pii/S0360544219314768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S.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Namani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A. Amin, M. O. Miah, A. A. A. Khan, M. F.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Kabir,and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M. H. Ullah, “Real-time energy price forecasting using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bilstm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-autoencoder deep learning model,” IEEE Transactions on Power Systems, pp. 1–10, 2024.</a:t>
            </a:r>
          </a:p>
          <a:p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2FCB8D-82D7-8BD2-06D9-B2DC0A281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BBC2-DCD7-4B0F-BF4C-11EFD90EE42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688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66D45E-5143-DF03-6C29-5343468BF0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CBBC2-DCD7-4B0F-BF4C-11EFD90EE42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067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5478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09D1C-5573-693C-A8B9-B8CE2D7B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2012"/>
            <a:ext cx="10515600" cy="886159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485DB-D0B7-2303-ABF9-95D6F0FD7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375" y="2511931"/>
            <a:ext cx="10515600" cy="4054003"/>
          </a:xfrm>
        </p:spPr>
        <p:txBody>
          <a:bodyPr>
            <a:normAutofit/>
          </a:bodyPr>
          <a:lstStyle/>
          <a:p>
            <a:r>
              <a:rPr lang="en-US" sz="2200" dirty="0"/>
              <a:t>Electricity price prediction is forecasting the cost of electricity over a future time period. Generally sorted as follows, Short-Term Forecasting (</a:t>
            </a:r>
            <a:r>
              <a:rPr lang="en-US" sz="2200" dirty="0">
                <a:solidFill>
                  <a:srgbClr val="00B050"/>
                </a:solidFill>
              </a:rPr>
              <a:t>Minutes to days</a:t>
            </a:r>
            <a:r>
              <a:rPr lang="en-US" sz="2200" dirty="0"/>
              <a:t>), Medium-Term Forecasting (</a:t>
            </a:r>
            <a:r>
              <a:rPr lang="en-US" sz="2200" dirty="0">
                <a:solidFill>
                  <a:srgbClr val="FAAD00"/>
                </a:solidFill>
              </a:rPr>
              <a:t>usually months</a:t>
            </a:r>
            <a:r>
              <a:rPr lang="en-US" sz="2200" dirty="0"/>
              <a:t>), Long-Term Forecasting(</a:t>
            </a:r>
            <a:r>
              <a:rPr lang="en-US" sz="2200" dirty="0">
                <a:solidFill>
                  <a:srgbClr val="FF0000"/>
                </a:solidFill>
              </a:rPr>
              <a:t>Sometimes years</a:t>
            </a:r>
            <a:r>
              <a:rPr lang="en-US" sz="2200" dirty="0"/>
              <a:t>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E292A1-2D70-4A45-376A-363555B4B8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CBBC2-DCD7-4B0F-BF4C-11EFD90EE42E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C3A2A1-84AE-1BC3-6245-78B0BA7A7D15}"/>
              </a:ext>
            </a:extLst>
          </p:cNvPr>
          <p:cNvSpPr txBox="1"/>
          <p:nvPr/>
        </p:nvSpPr>
        <p:spPr>
          <a:xfrm>
            <a:off x="838200" y="1633864"/>
            <a:ext cx="5618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is Electricity price prediction?</a:t>
            </a:r>
          </a:p>
        </p:txBody>
      </p:sp>
      <p:pic>
        <p:nvPicPr>
          <p:cNvPr id="7" name="Picture 6" descr="A graph of a graph&#10;&#10;Description automatically generated">
            <a:extLst>
              <a:ext uri="{FF2B5EF4-FFF2-40B4-BE49-F238E27FC236}">
                <a16:creationId xmlns:a16="http://schemas.microsoft.com/office/drawing/2014/main" id="{B87A369E-F002-E704-D3B5-D6046E34C6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322" y="3651181"/>
            <a:ext cx="5042521" cy="21947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E9A0AD-71CC-F8FA-69E3-A2778C783999}"/>
              </a:ext>
            </a:extLst>
          </p:cNvPr>
          <p:cNvSpPr txBox="1"/>
          <p:nvPr/>
        </p:nvSpPr>
        <p:spPr>
          <a:xfrm>
            <a:off x="4090504" y="5831477"/>
            <a:ext cx="3085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instance of prediction</a:t>
            </a:r>
          </a:p>
        </p:txBody>
      </p:sp>
    </p:spTree>
    <p:extLst>
      <p:ext uri="{BB962C8B-B14F-4D97-AF65-F5344CB8AC3E}">
        <p14:creationId xmlns:p14="http://schemas.microsoft.com/office/powerpoint/2010/main" val="1114475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69175-AC4A-21D6-D947-071E6269C7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156A1-3253-524D-3D9C-695F09FFD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982" y="1740174"/>
            <a:ext cx="9626600" cy="4095631"/>
          </a:xfrm>
        </p:spPr>
        <p:txBody>
          <a:bodyPr>
            <a:normAutofit/>
          </a:bodyPr>
          <a:lstStyle/>
          <a:p>
            <a:r>
              <a:rPr lang="en-US" sz="2200" dirty="0"/>
              <a:t>Electricity prices are highly volatile and influenced by various factors such as demand, supply, weather, and market dynamics, making accurate prediction is challenging and necessary.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E6C4E-9E69-37E0-8BA5-FABA253D99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CBBC2-DCD7-4B0F-BF4C-11EFD90EE42E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673066-5F76-EC6F-49E4-DC13EC432FC0}"/>
              </a:ext>
            </a:extLst>
          </p:cNvPr>
          <p:cNvSpPr txBox="1"/>
          <p:nvPr/>
        </p:nvSpPr>
        <p:spPr>
          <a:xfrm>
            <a:off x="607391" y="3167390"/>
            <a:ext cx="6189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449E"/>
                </a:solidFill>
              </a:rPr>
              <a:t>Goal/Objective of this project.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C355A2-CF0F-A110-B440-B02994D190A5}"/>
              </a:ext>
            </a:extLst>
          </p:cNvPr>
          <p:cNvSpPr txBox="1"/>
          <p:nvPr/>
        </p:nvSpPr>
        <p:spPr>
          <a:xfrm>
            <a:off x="607391" y="970115"/>
            <a:ext cx="6189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449E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F05862-6BF8-0DE7-379C-F9BF423282D1}"/>
              </a:ext>
            </a:extLst>
          </p:cNvPr>
          <p:cNvSpPr txBox="1"/>
          <p:nvPr/>
        </p:nvSpPr>
        <p:spPr>
          <a:xfrm>
            <a:off x="1036982" y="3985255"/>
            <a:ext cx="75548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Want to predict hourly electricity price more accurately, decreasing the error values. </a:t>
            </a:r>
          </a:p>
        </p:txBody>
      </p:sp>
    </p:spTree>
    <p:extLst>
      <p:ext uri="{BB962C8B-B14F-4D97-AF65-F5344CB8AC3E}">
        <p14:creationId xmlns:p14="http://schemas.microsoft.com/office/powerpoint/2010/main" val="3957939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6E2BD7-AAEA-61EC-56C8-0CC7C6AC05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3471A-49CF-5668-0677-629AA4247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695" y="1452124"/>
            <a:ext cx="9626600" cy="4095631"/>
          </a:xfrm>
        </p:spPr>
        <p:txBody>
          <a:bodyPr>
            <a:normAutofit/>
          </a:bodyPr>
          <a:lstStyle/>
          <a:p>
            <a:r>
              <a:rPr lang="en-US" sz="2200" b="1" dirty="0"/>
              <a:t>Energy Companies: </a:t>
            </a:r>
            <a:r>
              <a:rPr lang="en-US" sz="2200" dirty="0"/>
              <a:t>Optimizes generation scheduling and bidding strategies, enhancing operational efficiency.</a:t>
            </a:r>
          </a:p>
          <a:p>
            <a:r>
              <a:rPr lang="en-US" sz="2200" b="1" dirty="0"/>
              <a:t>Consumers:</a:t>
            </a:r>
            <a:r>
              <a:rPr lang="en-US" sz="2200" dirty="0"/>
              <a:t> Enables cost-effective energy usage and participation in demand response programs.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1551BA-1EF7-CE97-2B65-D857DE8D4D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CBBC2-DCD7-4B0F-BF4C-11EFD90EE42E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FDB8FF-C948-B482-3BED-52B7BCB2ED4A}"/>
              </a:ext>
            </a:extLst>
          </p:cNvPr>
          <p:cNvSpPr txBox="1"/>
          <p:nvPr/>
        </p:nvSpPr>
        <p:spPr>
          <a:xfrm>
            <a:off x="606285" y="2905780"/>
            <a:ext cx="6189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449E"/>
                </a:solidFill>
              </a:rPr>
              <a:t>Sample input/output.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819C24-1A1B-7F0E-B2AF-2467397FB45D}"/>
              </a:ext>
            </a:extLst>
          </p:cNvPr>
          <p:cNvSpPr txBox="1"/>
          <p:nvPr/>
        </p:nvSpPr>
        <p:spPr>
          <a:xfrm>
            <a:off x="606284" y="874166"/>
            <a:ext cx="6189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449E"/>
                </a:solidFill>
              </a:rPr>
              <a:t>Impact of Electricity price prediction.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FCDD28-501F-5818-12A8-91F2BE2234B1}"/>
              </a:ext>
            </a:extLst>
          </p:cNvPr>
          <p:cNvSpPr txBox="1"/>
          <p:nvPr/>
        </p:nvSpPr>
        <p:spPr>
          <a:xfrm>
            <a:off x="922129" y="3732135"/>
            <a:ext cx="684364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Input usually contains various features that influence electricity price, represented as a vector of size K</a:t>
            </a:r>
            <a:br>
              <a:rPr lang="en-US" sz="2000" dirty="0"/>
            </a:br>
            <a:r>
              <a:rPr lang="en-US" sz="2000" dirty="0">
                <a:solidFill>
                  <a:srgbClr val="00B050"/>
                </a:solidFill>
              </a:rPr>
              <a:t>Ex: (Feature 1, Feature 2 ….. Feature K</a:t>
            </a:r>
            <a:r>
              <a:rPr lang="en-US" sz="2200" dirty="0">
                <a:solidFill>
                  <a:srgbClr val="00B050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Output is a single predicted value or a sequence of values representing future electricity prices</a:t>
            </a:r>
          </a:p>
          <a:p>
            <a:pPr lvl="1"/>
            <a:r>
              <a:rPr lang="en-US" sz="2000" dirty="0">
                <a:solidFill>
                  <a:srgbClr val="00B050"/>
                </a:solidFill>
              </a:rPr>
              <a:t>Ex: Price (in $)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C7DAE6-9DF4-0C55-113D-B4295ACF9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2940" y="3066904"/>
            <a:ext cx="1021396" cy="14785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2B8BA0D-CE14-1D5B-2CA6-3C9289CB68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27688" y="3035982"/>
            <a:ext cx="1528991" cy="150951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2A66C16-05C1-4293-209C-C947D21A8950}"/>
              </a:ext>
            </a:extLst>
          </p:cNvPr>
          <p:cNvSpPr/>
          <p:nvPr/>
        </p:nvSpPr>
        <p:spPr>
          <a:xfrm>
            <a:off x="10778435" y="3066904"/>
            <a:ext cx="509104" cy="147859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382EB8-790F-E18D-4AAE-FD37B0EA81F1}"/>
              </a:ext>
            </a:extLst>
          </p:cNvPr>
          <p:cNvSpPr/>
          <p:nvPr/>
        </p:nvSpPr>
        <p:spPr>
          <a:xfrm>
            <a:off x="8627688" y="3351116"/>
            <a:ext cx="2659851" cy="29764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B30F2F-4F1B-1BB3-2058-E1D8572EFB04}"/>
              </a:ext>
            </a:extLst>
          </p:cNvPr>
          <p:cNvSpPr txBox="1"/>
          <p:nvPr/>
        </p:nvSpPr>
        <p:spPr>
          <a:xfrm>
            <a:off x="9215983" y="4732308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Sample Dataset</a:t>
            </a:r>
          </a:p>
        </p:txBody>
      </p:sp>
    </p:spTree>
    <p:extLst>
      <p:ext uri="{BB962C8B-B14F-4D97-AF65-F5344CB8AC3E}">
        <p14:creationId xmlns:p14="http://schemas.microsoft.com/office/powerpoint/2010/main" val="991565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341C-D65F-B6AF-9E8D-4BDC8DDD5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Methodology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5E6C6-2E3F-F7AB-8E70-35DB2AC9C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4678"/>
            <a:ext cx="10515600" cy="4095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Electricity price prediction based on hybrid model of Adam optimized LSTM neural network and wavelet transform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3281C-BC51-ED96-20AF-42BF91C2E9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CBBC2-DCD7-4B0F-BF4C-11EFD90EE42E}" type="slidenum">
              <a:rPr lang="en-US" smtClean="0"/>
              <a:t>6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4410503-9481-2424-E559-681A0DCC2824}"/>
              </a:ext>
            </a:extLst>
          </p:cNvPr>
          <p:cNvSpPr txBox="1">
            <a:spLocks/>
          </p:cNvSpPr>
          <p:nvPr/>
        </p:nvSpPr>
        <p:spPr>
          <a:xfrm>
            <a:off x="458304" y="867495"/>
            <a:ext cx="10515600" cy="886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tx1"/>
                </a:solidFill>
              </a:rPr>
              <a:t>Method-1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CD7D87-A02C-91B4-1DF0-92CC4B943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485" y="2256023"/>
            <a:ext cx="2351254" cy="43018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DBAC2B-6A81-8C5C-2B0B-D08C6FFACEA0}"/>
              </a:ext>
            </a:extLst>
          </p:cNvPr>
          <p:cNvSpPr txBox="1"/>
          <p:nvPr/>
        </p:nvSpPr>
        <p:spPr>
          <a:xfrm>
            <a:off x="4311373" y="2168939"/>
            <a:ext cx="66260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Wavelet Decomposition: </a:t>
            </a:r>
            <a:r>
              <a:rPr lang="en-US" sz="1600" dirty="0"/>
              <a:t>Transforming the price series into smoother sub-series for better pattern recognition.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Adam-Optimized LSTM: </a:t>
            </a:r>
            <a:r>
              <a:rPr lang="en-US" sz="1600" dirty="0"/>
              <a:t>Training an LSTM network to capture sequential patterns and improve prediction accuracy using the Adam optimizer.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Model Evaluation: </a:t>
            </a:r>
            <a:r>
              <a:rPr lang="en-US" sz="1600" dirty="0"/>
              <a:t>Using metrics like Mean Absolute Percentage Error (MAPE) and Root Mean Squared Error (RMSE) to validate performance.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73E2F7-3A1B-E99E-D0F1-88EE0C26F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131" y="3419473"/>
            <a:ext cx="85737" cy="1905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0072A94-BF1C-A762-3CF2-120BFF2F94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2965" y="4048242"/>
            <a:ext cx="7120835" cy="94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493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FE1847-A851-7F76-DC2D-3327025B4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E2700-952B-0FB6-C746-F7D876401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21965"/>
            <a:ext cx="10515600" cy="4095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Hourly electricity price forecasting with NARMAX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3020EF-31E0-72B9-CA60-65F4084E56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CBBC2-DCD7-4B0F-BF4C-11EFD90EE42E}" type="slidenum">
              <a:rPr lang="en-US" smtClean="0"/>
              <a:t>7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12F8956-F91B-5225-3E51-7EDE23C80C9C}"/>
              </a:ext>
            </a:extLst>
          </p:cNvPr>
          <p:cNvSpPr txBox="1">
            <a:spLocks/>
          </p:cNvSpPr>
          <p:nvPr/>
        </p:nvSpPr>
        <p:spPr>
          <a:xfrm>
            <a:off x="438425" y="541162"/>
            <a:ext cx="10515600" cy="886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tx1"/>
                </a:solidFill>
              </a:rPr>
              <a:t>Method-2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1D251C-1BB8-0145-1786-5F7C52DEC297}"/>
              </a:ext>
            </a:extLst>
          </p:cNvPr>
          <p:cNvSpPr txBox="1"/>
          <p:nvPr/>
        </p:nvSpPr>
        <p:spPr>
          <a:xfrm>
            <a:off x="1011583" y="1745134"/>
            <a:ext cx="10114520" cy="1826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This methodology of this </a:t>
            </a:r>
            <a:r>
              <a:rPr lang="en-US" sz="1400" b="1" dirty="0"/>
              <a:t>NARMAX model (Nonlinear </a:t>
            </a:r>
            <a:r>
              <a:rPr lang="en-US" sz="1400" b="1" dirty="0" err="1"/>
              <a:t>AutoRegressive</a:t>
            </a:r>
            <a:r>
              <a:rPr lang="en-US" sz="1400" b="1" dirty="0"/>
              <a:t> Moving Average model with </a:t>
            </a:r>
            <a:r>
              <a:rPr lang="en-US" sz="1400" b="1" dirty="0" err="1"/>
              <a:t>eXogenous</a:t>
            </a:r>
            <a:r>
              <a:rPr lang="en-US" sz="1400" b="1" dirty="0"/>
              <a:t> inputs)</a:t>
            </a:r>
            <a:r>
              <a:rPr lang="en-US" sz="1400" dirty="0"/>
              <a:t> for electricity price prediction involves:</a:t>
            </a:r>
          </a:p>
          <a:p>
            <a:pPr lvl="1">
              <a:spcBef>
                <a:spcPts val="400"/>
              </a:spcBef>
              <a:buFont typeface="+mj-lt"/>
              <a:buAutoNum type="arabicPeriod"/>
            </a:pPr>
            <a:r>
              <a:rPr lang="en-US" sz="1300" b="1" dirty="0"/>
              <a:t>Data Preprocessing</a:t>
            </a:r>
            <a:r>
              <a:rPr lang="en-US" sz="1300" dirty="0"/>
              <a:t>: Collecting and merging data from energy-related factors like electricity demand, generation, and weather, followed by averaging non-hourly data.</a:t>
            </a:r>
          </a:p>
          <a:p>
            <a:pPr lvl="1">
              <a:spcBef>
                <a:spcPts val="200"/>
              </a:spcBef>
              <a:buFont typeface="+mj-lt"/>
              <a:buAutoNum type="arabicPeriod"/>
            </a:pPr>
            <a:r>
              <a:rPr lang="en-US" sz="1300" b="1" dirty="0"/>
              <a:t>Peak Lag Identification</a:t>
            </a:r>
            <a:r>
              <a:rPr lang="en-US" sz="1300" dirty="0"/>
              <a:t>: Using autocorrelation analysis to identify key lagged terms from input variables that influence electricity prices (e.g., previous day or hourly lags).</a:t>
            </a:r>
          </a:p>
          <a:p>
            <a:pPr lvl="1">
              <a:spcBef>
                <a:spcPts val="200"/>
              </a:spcBef>
              <a:buFont typeface="+mj-lt"/>
              <a:buAutoNum type="arabicPeriod"/>
            </a:pPr>
            <a:r>
              <a:rPr lang="en-US" sz="1300" b="1" dirty="0"/>
              <a:t>NARMAX Modeling</a:t>
            </a:r>
            <a:r>
              <a:rPr lang="en-US" sz="1300" dirty="0"/>
              <a:t>: Building a predictive model by incorporating significant lag factors and refining the structure through iterative removal of redundant terms.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E5AD5B-2BC7-0885-056D-EC871F203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3131" y="3419473"/>
            <a:ext cx="85737" cy="190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F89EA1-0CAF-2DD0-6C05-0F29C03E2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880" y="3624477"/>
            <a:ext cx="4019750" cy="23310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647184D-09A2-0E9E-765F-71EDBAC77AB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5600"/>
          <a:stretch/>
        </p:blipFill>
        <p:spPr>
          <a:xfrm>
            <a:off x="5887849" y="3802825"/>
            <a:ext cx="5344271" cy="159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732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2611E2-7F34-0AA2-A5B8-1891D9BAAE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4F26C-D74C-CCAF-B3F0-276EEAAFB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21966"/>
            <a:ext cx="10515600" cy="393688"/>
          </a:xfrm>
        </p:spPr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Real-Time Energy Price Forecasting using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BiLSTM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-Autoencoder Deep Learning Model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C39216-4099-FE8E-B664-5CAFC39B9D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CBBC2-DCD7-4B0F-BF4C-11EFD90EE42E}" type="slidenum">
              <a:rPr lang="en-US" smtClean="0"/>
              <a:t>8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A5BC925-DD94-669F-278F-DD0AB91D4E8C}"/>
              </a:ext>
            </a:extLst>
          </p:cNvPr>
          <p:cNvSpPr txBox="1">
            <a:spLocks/>
          </p:cNvSpPr>
          <p:nvPr/>
        </p:nvSpPr>
        <p:spPr>
          <a:xfrm>
            <a:off x="438425" y="541162"/>
            <a:ext cx="10515600" cy="886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tx1"/>
                </a:solidFill>
              </a:rPr>
              <a:t>Method-3 (Base Paper)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36163B2-EE64-90E9-0FD3-91D3A78C4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3131" y="3419473"/>
            <a:ext cx="85737" cy="190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A542E4-96F1-0E03-8321-860CAB9D2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629" y="1792213"/>
            <a:ext cx="2452321" cy="43917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06EA44F-79FE-5322-B6BB-786EF650A101}"/>
              </a:ext>
            </a:extLst>
          </p:cNvPr>
          <p:cNvSpPr txBox="1"/>
          <p:nvPr/>
        </p:nvSpPr>
        <p:spPr>
          <a:xfrm>
            <a:off x="4302539" y="1764461"/>
            <a:ext cx="69397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Feature Selection: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From 75 input features, significant ones are selected based on Pearson correlation analysis, narrowing it down to 35 relevant features (e.g., historical prices, demand, and generation).</a:t>
            </a:r>
          </a:p>
          <a:p>
            <a:r>
              <a:rPr lang="en-US" sz="1600" b="1" dirty="0"/>
              <a:t>Preprocessing for Model Training: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Negative values in the price data are converted to positive integers.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Data is normalized using logarithmic functions to facilitate model training.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E6EF41D-60E2-F4A8-EC3C-663DBEA6D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9982" y="3818182"/>
            <a:ext cx="4908443" cy="127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835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7BBFD-8463-7D17-E28A-E10230466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287" y="692012"/>
            <a:ext cx="10655852" cy="886159"/>
          </a:xfrm>
        </p:spPr>
        <p:txBody>
          <a:bodyPr>
            <a:normAutofit/>
          </a:bodyPr>
          <a:lstStyle/>
          <a:p>
            <a:r>
              <a:rPr lang="en-US" sz="3200" dirty="0"/>
              <a:t>Gaps/Limitations of current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A5072-90CE-1D3A-6FC0-C613C92AB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669" y="1578171"/>
            <a:ext cx="10090427" cy="409563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/>
              <a:t>The current feature selection may overlook complex relationships or fail to capture all relevant predictors.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The current models employed for electricity price prediction are highly complex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Require extensive computational resources and prolonged training times.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30F72-FF16-DEBC-95EE-ADE277B19F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CBBC2-DCD7-4B0F-BF4C-11EFD90EE42E}" type="slidenum">
              <a:rPr lang="en-US" smtClean="0"/>
              <a:t>9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AACEA66-5F31-5A21-4F09-8F2F1141BC9B}"/>
              </a:ext>
            </a:extLst>
          </p:cNvPr>
          <p:cNvSpPr txBox="1">
            <a:spLocks/>
          </p:cNvSpPr>
          <p:nvPr/>
        </p:nvSpPr>
        <p:spPr>
          <a:xfrm>
            <a:off x="812800" y="3083172"/>
            <a:ext cx="10541000" cy="886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00449E"/>
                </a:solidFill>
              </a:rPr>
              <a:t>Dataset Understanding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0499B45-E112-AC20-D241-3A9D635D092A}"/>
              </a:ext>
            </a:extLst>
          </p:cNvPr>
          <p:cNvSpPr txBox="1">
            <a:spLocks/>
          </p:cNvSpPr>
          <p:nvPr/>
        </p:nvSpPr>
        <p:spPr>
          <a:xfrm>
            <a:off x="1160669" y="3867731"/>
            <a:ext cx="10090427" cy="4095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/>
              <a:t>Derived from the New York Independent System Operator (NYISO)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Comprises 75 input variables, including historical electricity prices, load demand data from various sources.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Contains 70128 tuples.</a:t>
            </a:r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63785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 Palette">
      <a:dk1>
        <a:srgbClr val="000000"/>
      </a:dk1>
      <a:lt1>
        <a:srgbClr val="FFFFFF"/>
      </a:lt1>
      <a:dk2>
        <a:srgbClr val="041E41"/>
      </a:dk2>
      <a:lt2>
        <a:srgbClr val="B8D6E6"/>
      </a:lt2>
      <a:accent1>
        <a:srgbClr val="009CDE"/>
      </a:accent1>
      <a:accent2>
        <a:srgbClr val="1E407C"/>
      </a:accent2>
      <a:accent3>
        <a:srgbClr val="A3AAAD"/>
      </a:accent3>
      <a:accent4>
        <a:srgbClr val="83B1D4"/>
      </a:accent4>
      <a:accent5>
        <a:srgbClr val="3EA39E"/>
      </a:accent5>
      <a:accent6>
        <a:srgbClr val="305470"/>
      </a:accent6>
      <a:hlink>
        <a:srgbClr val="64B8B6"/>
      </a:hlink>
      <a:folHlink>
        <a:srgbClr val="7D4C7C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CNRSHLD_v2" id="{79C7BDCB-39F7-7146-A892-BDAE34B9AAAC}" vid="{0ED3710E-0ACF-914B-84BD-0E511EC1BC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04A49901785041AF741C157FF60EBA" ma:contentTypeVersion="17" ma:contentTypeDescription="Create a new document." ma:contentTypeScope="" ma:versionID="4a7d89b38e42e810f54e2c11bebb769a">
  <xsd:schema xmlns:xsd="http://www.w3.org/2001/XMLSchema" xmlns:xs="http://www.w3.org/2001/XMLSchema" xmlns:p="http://schemas.microsoft.com/office/2006/metadata/properties" xmlns:ns2="c7c738f6-68ec-422e-b0e4-3523873f7adf" xmlns:ns3="542b8847-f5d4-4c9f-bd30-657d16e5db1d" targetNamespace="http://schemas.microsoft.com/office/2006/metadata/properties" ma:root="true" ma:fieldsID="8baa85b48ad9b463479c575ff6088dd6" ns2:_="" ns3:_="">
    <xsd:import namespace="c7c738f6-68ec-422e-b0e4-3523873f7adf"/>
    <xsd:import namespace="542b8847-f5d4-4c9f-bd30-657d16e5db1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c738f6-68ec-422e-b0e4-3523873f7a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28b28469-8996-4088-bd89-44d87d6385e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2b8847-f5d4-4c9f-bd30-657d16e5db1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3df913b2-6727-4332-b17d-c0f3123a082d}" ma:internalName="TaxCatchAll" ma:showField="CatchAllData" ma:web="542b8847-f5d4-4c9f-bd30-657d16e5db1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542b8847-f5d4-4c9f-bd30-657d16e5db1d">
      <UserInfo>
        <DisplayName/>
        <AccountId xsi:nil="true"/>
        <AccountType/>
      </UserInfo>
    </SharedWithUsers>
    <lcf76f155ced4ddcb4097134ff3c332f xmlns="c7c738f6-68ec-422e-b0e4-3523873f7adf">
      <Terms xmlns="http://schemas.microsoft.com/office/infopath/2007/PartnerControls"/>
    </lcf76f155ced4ddcb4097134ff3c332f>
    <TaxCatchAll xmlns="542b8847-f5d4-4c9f-bd30-657d16e5db1d" xsi:nil="true"/>
  </documentManagement>
</p:properties>
</file>

<file path=customXml/itemProps1.xml><?xml version="1.0" encoding="utf-8"?>
<ds:datastoreItem xmlns:ds="http://schemas.openxmlformats.org/officeDocument/2006/customXml" ds:itemID="{7F13FE05-4403-4A4D-8F0F-2D8C09A040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7c738f6-68ec-422e-b0e4-3523873f7adf"/>
    <ds:schemaRef ds:uri="542b8847-f5d4-4c9f-bd30-657d16e5db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80B47AB-8D81-4930-8D92-9A1184B5205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D66D14-A0E9-4521-9291-FD880C80434C}">
  <ds:schemaRefs>
    <ds:schemaRef ds:uri="http://schemas.microsoft.com/office/2006/documentManagement/types"/>
    <ds:schemaRef ds:uri="542b8847-f5d4-4c9f-bd30-657d16e5db1d"/>
    <ds:schemaRef ds:uri="http://schemas.openxmlformats.org/package/2006/metadata/core-properties"/>
    <ds:schemaRef ds:uri="http://www.w3.org/XML/1998/namespace"/>
    <ds:schemaRef ds:uri="http://purl.org/dc/terms/"/>
    <ds:schemaRef ds:uri="c7c738f6-68ec-422e-b0e4-3523873f7adf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dcmitype/"/>
    <ds:schemaRef ds:uri="3c8fd356-1280-4d00-a910-3bff90828a90"/>
    <ds:schemaRef ds:uri="28f5b418-f2c1-4a16-8283-c5ed56dbb9cc"/>
  </ds:schemaRefs>
</ds:datastoreItem>
</file>

<file path=docMetadata/LabelInfo.xml><?xml version="1.0" encoding="utf-8"?>
<clbl:labelList xmlns:clbl="http://schemas.microsoft.com/office/2020/mipLabelMetadata">
  <clbl:label id="{7cf48d45-3ddb-4389-a9c1-c115526eb52e}" enabled="0" method="" siteId="{7cf48d45-3ddb-4389-a9c1-c115526eb52e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PPT_CNRSHLD_v2</Template>
  <TotalTime>634</TotalTime>
  <Words>1327</Words>
  <Application>Microsoft Office PowerPoint</Application>
  <PresentationFormat>Widescreen</PresentationFormat>
  <Paragraphs>157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Aptos</vt:lpstr>
      <vt:lpstr>Arial</vt:lpstr>
      <vt:lpstr>Calibri</vt:lpstr>
      <vt:lpstr>Franklin Gothic Book</vt:lpstr>
      <vt:lpstr>Franklin Gothic Medium</vt:lpstr>
      <vt:lpstr>Georgia Pro</vt:lpstr>
      <vt:lpstr>Rockwell</vt:lpstr>
      <vt:lpstr>Times New Roman</vt:lpstr>
      <vt:lpstr>Wingdings</vt:lpstr>
      <vt:lpstr>Office Theme</vt:lpstr>
      <vt:lpstr>PowerPoint Presentation</vt:lpstr>
      <vt:lpstr>Contents</vt:lpstr>
      <vt:lpstr>Introduction</vt:lpstr>
      <vt:lpstr>PowerPoint Presentation</vt:lpstr>
      <vt:lpstr>PowerPoint Presentation</vt:lpstr>
      <vt:lpstr>Existing Methodology </vt:lpstr>
      <vt:lpstr>PowerPoint Presentation</vt:lpstr>
      <vt:lpstr>PowerPoint Presentation</vt:lpstr>
      <vt:lpstr>Gaps/Limitations of current work</vt:lpstr>
      <vt:lpstr>Our Approach</vt:lpstr>
      <vt:lpstr>Feature understanding</vt:lpstr>
      <vt:lpstr>Preprocessing (Drop and Merge)</vt:lpstr>
      <vt:lpstr>Outlier detection and handling</vt:lpstr>
      <vt:lpstr>Outlier detection and handling</vt:lpstr>
      <vt:lpstr>PCA &amp; Data Splits</vt:lpstr>
      <vt:lpstr>LSTM model</vt:lpstr>
      <vt:lpstr>Results:</vt:lpstr>
      <vt:lpstr>Model Comparison:</vt:lpstr>
      <vt:lpstr>Possible Future Work:</vt:lpstr>
      <vt:lpstr>References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Ravi, Daniel Sunil Kumar</dc:creator>
  <cp:lastModifiedBy>Ravi, Daniel Sunil Kumar</cp:lastModifiedBy>
  <cp:revision>21</cp:revision>
  <dcterms:created xsi:type="dcterms:W3CDTF">2024-12-10T07:40:35Z</dcterms:created>
  <dcterms:modified xsi:type="dcterms:W3CDTF">2024-12-11T06:44:48Z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0x0101009204A49901785041AF741C157FF60EBA</vt:lpwstr>
  </property>
</Properties>
</file>