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der logo" id="{6C647F17-EAFE-438C-BE9E-08AFD05ED8F7}">
          <p14:sldIdLst>
            <p14:sldId id="256"/>
            <p14:sldId id="257"/>
            <p14:sldId id="258"/>
            <p14:sldId id="259"/>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E9B5-6331-447C-9C75-1AF637C1EB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553294-B1CB-481B-AB81-ABD7DBF0C3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BA79B5-CB92-4DC4-906C-1DFAE933B9BD}"/>
              </a:ext>
            </a:extLst>
          </p:cNvPr>
          <p:cNvSpPr>
            <a:spLocks noGrp="1"/>
          </p:cNvSpPr>
          <p:nvPr>
            <p:ph type="dt" sz="half" idx="10"/>
          </p:nvPr>
        </p:nvSpPr>
        <p:spPr/>
        <p:txBody>
          <a:bodyPr/>
          <a:lstStyle/>
          <a:p>
            <a:fld id="{6C78FACA-74D9-43F7-9F1C-A55506D0554C}" type="datetimeFigureOut">
              <a:rPr lang="en-US" smtClean="0"/>
              <a:t>1/21/2021</a:t>
            </a:fld>
            <a:endParaRPr lang="en-US"/>
          </a:p>
        </p:txBody>
      </p:sp>
      <p:sp>
        <p:nvSpPr>
          <p:cNvPr id="5" name="Footer Placeholder 4">
            <a:extLst>
              <a:ext uri="{FF2B5EF4-FFF2-40B4-BE49-F238E27FC236}">
                <a16:creationId xmlns:a16="http://schemas.microsoft.com/office/drawing/2014/main" id="{6BC98C80-3440-42FC-BA7F-CD2C81651E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8863A-A470-4B7C-B835-38F7C061D1A2}"/>
              </a:ext>
            </a:extLst>
          </p:cNvPr>
          <p:cNvSpPr>
            <a:spLocks noGrp="1"/>
          </p:cNvSpPr>
          <p:nvPr>
            <p:ph type="sldNum" sz="quarter" idx="12"/>
          </p:nvPr>
        </p:nvSpPr>
        <p:spPr/>
        <p:txBody>
          <a:bodyPr/>
          <a:lstStyle/>
          <a:p>
            <a:fld id="{F92A4475-659A-4B37-BAA6-C243F8F1D1BB}" type="slidenum">
              <a:rPr lang="en-US" smtClean="0"/>
              <a:t>‹#›</a:t>
            </a:fld>
            <a:endParaRPr lang="en-US"/>
          </a:p>
        </p:txBody>
      </p:sp>
    </p:spTree>
    <p:extLst>
      <p:ext uri="{BB962C8B-B14F-4D97-AF65-F5344CB8AC3E}">
        <p14:creationId xmlns:p14="http://schemas.microsoft.com/office/powerpoint/2010/main" val="1933249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F97D-1730-445B-8D33-5E2F93190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DB139-BD91-4D13-AA25-A299E71055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B30CDA-C03C-46EC-94E2-35B480F66269}"/>
              </a:ext>
            </a:extLst>
          </p:cNvPr>
          <p:cNvSpPr>
            <a:spLocks noGrp="1"/>
          </p:cNvSpPr>
          <p:nvPr>
            <p:ph type="dt" sz="half" idx="10"/>
          </p:nvPr>
        </p:nvSpPr>
        <p:spPr/>
        <p:txBody>
          <a:bodyPr/>
          <a:lstStyle/>
          <a:p>
            <a:fld id="{6C78FACA-74D9-43F7-9F1C-A55506D0554C}" type="datetimeFigureOut">
              <a:rPr lang="en-US" smtClean="0"/>
              <a:t>1/21/2021</a:t>
            </a:fld>
            <a:endParaRPr lang="en-US"/>
          </a:p>
        </p:txBody>
      </p:sp>
      <p:sp>
        <p:nvSpPr>
          <p:cNvPr id="5" name="Footer Placeholder 4">
            <a:extLst>
              <a:ext uri="{FF2B5EF4-FFF2-40B4-BE49-F238E27FC236}">
                <a16:creationId xmlns:a16="http://schemas.microsoft.com/office/drawing/2014/main" id="{C571050F-7C9C-4A4E-9B2D-EA08A3DF0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6013D2-30BF-4A93-B4FC-0858F3799A36}"/>
              </a:ext>
            </a:extLst>
          </p:cNvPr>
          <p:cNvSpPr>
            <a:spLocks noGrp="1"/>
          </p:cNvSpPr>
          <p:nvPr>
            <p:ph type="sldNum" sz="quarter" idx="12"/>
          </p:nvPr>
        </p:nvSpPr>
        <p:spPr/>
        <p:txBody>
          <a:bodyPr/>
          <a:lstStyle/>
          <a:p>
            <a:fld id="{F92A4475-659A-4B37-BAA6-C243F8F1D1BB}" type="slidenum">
              <a:rPr lang="en-US" smtClean="0"/>
              <a:t>‹#›</a:t>
            </a:fld>
            <a:endParaRPr lang="en-US"/>
          </a:p>
        </p:txBody>
      </p:sp>
    </p:spTree>
    <p:extLst>
      <p:ext uri="{BB962C8B-B14F-4D97-AF65-F5344CB8AC3E}">
        <p14:creationId xmlns:p14="http://schemas.microsoft.com/office/powerpoint/2010/main" val="308439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F96EDB-DA75-4131-822D-40D8FBD095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2698DD-C889-44ED-8B61-03B02E763C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6EC55C-B43D-4C21-8441-DC8E51BB1FA7}"/>
              </a:ext>
            </a:extLst>
          </p:cNvPr>
          <p:cNvSpPr>
            <a:spLocks noGrp="1"/>
          </p:cNvSpPr>
          <p:nvPr>
            <p:ph type="dt" sz="half" idx="10"/>
          </p:nvPr>
        </p:nvSpPr>
        <p:spPr/>
        <p:txBody>
          <a:bodyPr/>
          <a:lstStyle/>
          <a:p>
            <a:fld id="{6C78FACA-74D9-43F7-9F1C-A55506D0554C}" type="datetimeFigureOut">
              <a:rPr lang="en-US" smtClean="0"/>
              <a:t>1/21/2021</a:t>
            </a:fld>
            <a:endParaRPr lang="en-US"/>
          </a:p>
        </p:txBody>
      </p:sp>
      <p:sp>
        <p:nvSpPr>
          <p:cNvPr id="5" name="Footer Placeholder 4">
            <a:extLst>
              <a:ext uri="{FF2B5EF4-FFF2-40B4-BE49-F238E27FC236}">
                <a16:creationId xmlns:a16="http://schemas.microsoft.com/office/drawing/2014/main" id="{8CF6C09E-B7A1-440F-90EA-49794692B4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4B794-7BAA-48BF-98B3-435D4FB8F53E}"/>
              </a:ext>
            </a:extLst>
          </p:cNvPr>
          <p:cNvSpPr>
            <a:spLocks noGrp="1"/>
          </p:cNvSpPr>
          <p:nvPr>
            <p:ph type="sldNum" sz="quarter" idx="12"/>
          </p:nvPr>
        </p:nvSpPr>
        <p:spPr/>
        <p:txBody>
          <a:bodyPr/>
          <a:lstStyle/>
          <a:p>
            <a:fld id="{F92A4475-659A-4B37-BAA6-C243F8F1D1BB}" type="slidenum">
              <a:rPr lang="en-US" smtClean="0"/>
              <a:t>‹#›</a:t>
            </a:fld>
            <a:endParaRPr lang="en-US"/>
          </a:p>
        </p:txBody>
      </p:sp>
    </p:spTree>
    <p:extLst>
      <p:ext uri="{BB962C8B-B14F-4D97-AF65-F5344CB8AC3E}">
        <p14:creationId xmlns:p14="http://schemas.microsoft.com/office/powerpoint/2010/main" val="70968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18AE-8B33-4D62-93D2-99DD0698A9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781116-D975-454F-9C94-ADBEC17498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4911BC-ACF6-4970-A564-E90F6848A148}"/>
              </a:ext>
            </a:extLst>
          </p:cNvPr>
          <p:cNvSpPr>
            <a:spLocks noGrp="1"/>
          </p:cNvSpPr>
          <p:nvPr>
            <p:ph type="dt" sz="half" idx="10"/>
          </p:nvPr>
        </p:nvSpPr>
        <p:spPr/>
        <p:txBody>
          <a:bodyPr/>
          <a:lstStyle/>
          <a:p>
            <a:fld id="{6C78FACA-74D9-43F7-9F1C-A55506D0554C}" type="datetimeFigureOut">
              <a:rPr lang="en-US" smtClean="0"/>
              <a:t>1/21/2021</a:t>
            </a:fld>
            <a:endParaRPr lang="en-US"/>
          </a:p>
        </p:txBody>
      </p:sp>
      <p:sp>
        <p:nvSpPr>
          <p:cNvPr id="5" name="Footer Placeholder 4">
            <a:extLst>
              <a:ext uri="{FF2B5EF4-FFF2-40B4-BE49-F238E27FC236}">
                <a16:creationId xmlns:a16="http://schemas.microsoft.com/office/drawing/2014/main" id="{DC086957-2385-4716-B7CD-C01F93768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5A8E83-058B-42EB-87FA-DC70D7A3A343}"/>
              </a:ext>
            </a:extLst>
          </p:cNvPr>
          <p:cNvSpPr>
            <a:spLocks noGrp="1"/>
          </p:cNvSpPr>
          <p:nvPr>
            <p:ph type="sldNum" sz="quarter" idx="12"/>
          </p:nvPr>
        </p:nvSpPr>
        <p:spPr/>
        <p:txBody>
          <a:bodyPr/>
          <a:lstStyle/>
          <a:p>
            <a:fld id="{F92A4475-659A-4B37-BAA6-C243F8F1D1BB}" type="slidenum">
              <a:rPr lang="en-US" smtClean="0"/>
              <a:t>‹#›</a:t>
            </a:fld>
            <a:endParaRPr lang="en-US"/>
          </a:p>
        </p:txBody>
      </p:sp>
    </p:spTree>
    <p:extLst>
      <p:ext uri="{BB962C8B-B14F-4D97-AF65-F5344CB8AC3E}">
        <p14:creationId xmlns:p14="http://schemas.microsoft.com/office/powerpoint/2010/main" val="386668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24489-53C1-4CB2-B134-E5723D5529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99EAAE-3F39-45EA-BD7B-72ACDA7128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A4578B-1005-4FE5-8FEA-052E7AB147A4}"/>
              </a:ext>
            </a:extLst>
          </p:cNvPr>
          <p:cNvSpPr>
            <a:spLocks noGrp="1"/>
          </p:cNvSpPr>
          <p:nvPr>
            <p:ph type="dt" sz="half" idx="10"/>
          </p:nvPr>
        </p:nvSpPr>
        <p:spPr/>
        <p:txBody>
          <a:bodyPr/>
          <a:lstStyle/>
          <a:p>
            <a:fld id="{6C78FACA-74D9-43F7-9F1C-A55506D0554C}" type="datetimeFigureOut">
              <a:rPr lang="en-US" smtClean="0"/>
              <a:t>1/21/2021</a:t>
            </a:fld>
            <a:endParaRPr lang="en-US"/>
          </a:p>
        </p:txBody>
      </p:sp>
      <p:sp>
        <p:nvSpPr>
          <p:cNvPr id="5" name="Footer Placeholder 4">
            <a:extLst>
              <a:ext uri="{FF2B5EF4-FFF2-40B4-BE49-F238E27FC236}">
                <a16:creationId xmlns:a16="http://schemas.microsoft.com/office/drawing/2014/main" id="{8DA25726-ACD8-4AF2-AE80-D8EAE341D6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2FDCA-8052-4321-AE20-B73CE23E2557}"/>
              </a:ext>
            </a:extLst>
          </p:cNvPr>
          <p:cNvSpPr>
            <a:spLocks noGrp="1"/>
          </p:cNvSpPr>
          <p:nvPr>
            <p:ph type="sldNum" sz="quarter" idx="12"/>
          </p:nvPr>
        </p:nvSpPr>
        <p:spPr/>
        <p:txBody>
          <a:bodyPr/>
          <a:lstStyle/>
          <a:p>
            <a:fld id="{F92A4475-659A-4B37-BAA6-C243F8F1D1BB}" type="slidenum">
              <a:rPr lang="en-US" smtClean="0"/>
              <a:t>‹#›</a:t>
            </a:fld>
            <a:endParaRPr lang="en-US"/>
          </a:p>
        </p:txBody>
      </p:sp>
    </p:spTree>
    <p:extLst>
      <p:ext uri="{BB962C8B-B14F-4D97-AF65-F5344CB8AC3E}">
        <p14:creationId xmlns:p14="http://schemas.microsoft.com/office/powerpoint/2010/main" val="3427140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DE934-6279-4C6B-B5AE-4286E7FA8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7089F6-A847-4B2D-A526-16C6192D58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0BDAE1-5312-4AC3-9C91-2E67E08B70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17B020-C9A1-41B3-9144-AC15768B73B9}"/>
              </a:ext>
            </a:extLst>
          </p:cNvPr>
          <p:cNvSpPr>
            <a:spLocks noGrp="1"/>
          </p:cNvSpPr>
          <p:nvPr>
            <p:ph type="dt" sz="half" idx="10"/>
          </p:nvPr>
        </p:nvSpPr>
        <p:spPr/>
        <p:txBody>
          <a:bodyPr/>
          <a:lstStyle/>
          <a:p>
            <a:fld id="{6C78FACA-74D9-43F7-9F1C-A55506D0554C}" type="datetimeFigureOut">
              <a:rPr lang="en-US" smtClean="0"/>
              <a:t>1/21/2021</a:t>
            </a:fld>
            <a:endParaRPr lang="en-US"/>
          </a:p>
        </p:txBody>
      </p:sp>
      <p:sp>
        <p:nvSpPr>
          <p:cNvPr id="6" name="Footer Placeholder 5">
            <a:extLst>
              <a:ext uri="{FF2B5EF4-FFF2-40B4-BE49-F238E27FC236}">
                <a16:creationId xmlns:a16="http://schemas.microsoft.com/office/drawing/2014/main" id="{4EAE2523-4AC7-4DDE-88E8-AE13BB26EB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BD7BBE-AE69-484A-A096-992856D4C77B}"/>
              </a:ext>
            </a:extLst>
          </p:cNvPr>
          <p:cNvSpPr>
            <a:spLocks noGrp="1"/>
          </p:cNvSpPr>
          <p:nvPr>
            <p:ph type="sldNum" sz="quarter" idx="12"/>
          </p:nvPr>
        </p:nvSpPr>
        <p:spPr/>
        <p:txBody>
          <a:bodyPr/>
          <a:lstStyle/>
          <a:p>
            <a:fld id="{F92A4475-659A-4B37-BAA6-C243F8F1D1BB}" type="slidenum">
              <a:rPr lang="en-US" smtClean="0"/>
              <a:t>‹#›</a:t>
            </a:fld>
            <a:endParaRPr lang="en-US"/>
          </a:p>
        </p:txBody>
      </p:sp>
    </p:spTree>
    <p:extLst>
      <p:ext uri="{BB962C8B-B14F-4D97-AF65-F5344CB8AC3E}">
        <p14:creationId xmlns:p14="http://schemas.microsoft.com/office/powerpoint/2010/main" val="89935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DC119-3F52-4C93-9B26-59F14B9770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63973A-EB0B-43A5-B53D-F8A27BB6B9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732B53-7648-4042-A5CD-9C649C527D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AADCA7-3F51-41D4-ADFC-70ED731EF8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83355C-135C-4F87-B759-78F376793F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6660E5-9368-4B40-936B-09D13AD91762}"/>
              </a:ext>
            </a:extLst>
          </p:cNvPr>
          <p:cNvSpPr>
            <a:spLocks noGrp="1"/>
          </p:cNvSpPr>
          <p:nvPr>
            <p:ph type="dt" sz="half" idx="10"/>
          </p:nvPr>
        </p:nvSpPr>
        <p:spPr/>
        <p:txBody>
          <a:bodyPr/>
          <a:lstStyle/>
          <a:p>
            <a:fld id="{6C78FACA-74D9-43F7-9F1C-A55506D0554C}" type="datetimeFigureOut">
              <a:rPr lang="en-US" smtClean="0"/>
              <a:t>1/21/2021</a:t>
            </a:fld>
            <a:endParaRPr lang="en-US"/>
          </a:p>
        </p:txBody>
      </p:sp>
      <p:sp>
        <p:nvSpPr>
          <p:cNvPr id="8" name="Footer Placeholder 7">
            <a:extLst>
              <a:ext uri="{FF2B5EF4-FFF2-40B4-BE49-F238E27FC236}">
                <a16:creationId xmlns:a16="http://schemas.microsoft.com/office/drawing/2014/main" id="{80633598-BA13-46DE-88FD-EA920830CF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CE97B7-BFE7-4324-AC6D-F45716DCDBA8}"/>
              </a:ext>
            </a:extLst>
          </p:cNvPr>
          <p:cNvSpPr>
            <a:spLocks noGrp="1"/>
          </p:cNvSpPr>
          <p:nvPr>
            <p:ph type="sldNum" sz="quarter" idx="12"/>
          </p:nvPr>
        </p:nvSpPr>
        <p:spPr/>
        <p:txBody>
          <a:bodyPr/>
          <a:lstStyle/>
          <a:p>
            <a:fld id="{F92A4475-659A-4B37-BAA6-C243F8F1D1BB}" type="slidenum">
              <a:rPr lang="en-US" smtClean="0"/>
              <a:t>‹#›</a:t>
            </a:fld>
            <a:endParaRPr lang="en-US"/>
          </a:p>
        </p:txBody>
      </p:sp>
    </p:spTree>
    <p:extLst>
      <p:ext uri="{BB962C8B-B14F-4D97-AF65-F5344CB8AC3E}">
        <p14:creationId xmlns:p14="http://schemas.microsoft.com/office/powerpoint/2010/main" val="4115027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41D8-2151-4A0B-B3E7-2B1A76914F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3DB1C5-E256-42B4-B7A8-11D9E7B19919}"/>
              </a:ext>
            </a:extLst>
          </p:cNvPr>
          <p:cNvSpPr>
            <a:spLocks noGrp="1"/>
          </p:cNvSpPr>
          <p:nvPr>
            <p:ph type="dt" sz="half" idx="10"/>
          </p:nvPr>
        </p:nvSpPr>
        <p:spPr/>
        <p:txBody>
          <a:bodyPr/>
          <a:lstStyle/>
          <a:p>
            <a:fld id="{6C78FACA-74D9-43F7-9F1C-A55506D0554C}" type="datetimeFigureOut">
              <a:rPr lang="en-US" smtClean="0"/>
              <a:t>1/21/2021</a:t>
            </a:fld>
            <a:endParaRPr lang="en-US"/>
          </a:p>
        </p:txBody>
      </p:sp>
      <p:sp>
        <p:nvSpPr>
          <p:cNvPr id="4" name="Footer Placeholder 3">
            <a:extLst>
              <a:ext uri="{FF2B5EF4-FFF2-40B4-BE49-F238E27FC236}">
                <a16:creationId xmlns:a16="http://schemas.microsoft.com/office/drawing/2014/main" id="{8031E0A7-B590-4449-9C46-241C69F068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3C7333-F37B-4C8E-A154-A29BBA7C6000}"/>
              </a:ext>
            </a:extLst>
          </p:cNvPr>
          <p:cNvSpPr>
            <a:spLocks noGrp="1"/>
          </p:cNvSpPr>
          <p:nvPr>
            <p:ph type="sldNum" sz="quarter" idx="12"/>
          </p:nvPr>
        </p:nvSpPr>
        <p:spPr/>
        <p:txBody>
          <a:bodyPr/>
          <a:lstStyle/>
          <a:p>
            <a:fld id="{F92A4475-659A-4B37-BAA6-C243F8F1D1BB}" type="slidenum">
              <a:rPr lang="en-US" smtClean="0"/>
              <a:t>‹#›</a:t>
            </a:fld>
            <a:endParaRPr lang="en-US"/>
          </a:p>
        </p:txBody>
      </p:sp>
    </p:spTree>
    <p:extLst>
      <p:ext uri="{BB962C8B-B14F-4D97-AF65-F5344CB8AC3E}">
        <p14:creationId xmlns:p14="http://schemas.microsoft.com/office/powerpoint/2010/main" val="3882732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5C20EB-4317-40D9-831A-DDC2FB54A0F3}"/>
              </a:ext>
            </a:extLst>
          </p:cNvPr>
          <p:cNvSpPr>
            <a:spLocks noGrp="1"/>
          </p:cNvSpPr>
          <p:nvPr>
            <p:ph type="dt" sz="half" idx="10"/>
          </p:nvPr>
        </p:nvSpPr>
        <p:spPr/>
        <p:txBody>
          <a:bodyPr/>
          <a:lstStyle/>
          <a:p>
            <a:fld id="{6C78FACA-74D9-43F7-9F1C-A55506D0554C}" type="datetimeFigureOut">
              <a:rPr lang="en-US" smtClean="0"/>
              <a:t>1/21/2021</a:t>
            </a:fld>
            <a:endParaRPr lang="en-US"/>
          </a:p>
        </p:txBody>
      </p:sp>
      <p:sp>
        <p:nvSpPr>
          <p:cNvPr id="3" name="Footer Placeholder 2">
            <a:extLst>
              <a:ext uri="{FF2B5EF4-FFF2-40B4-BE49-F238E27FC236}">
                <a16:creationId xmlns:a16="http://schemas.microsoft.com/office/drawing/2014/main" id="{012A8467-7D9F-43F7-A63C-98F02C1A0A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9940C3-A7C7-4DDC-9DCB-BE076556539F}"/>
              </a:ext>
            </a:extLst>
          </p:cNvPr>
          <p:cNvSpPr>
            <a:spLocks noGrp="1"/>
          </p:cNvSpPr>
          <p:nvPr>
            <p:ph type="sldNum" sz="quarter" idx="12"/>
          </p:nvPr>
        </p:nvSpPr>
        <p:spPr/>
        <p:txBody>
          <a:bodyPr/>
          <a:lstStyle/>
          <a:p>
            <a:fld id="{F92A4475-659A-4B37-BAA6-C243F8F1D1BB}" type="slidenum">
              <a:rPr lang="en-US" smtClean="0"/>
              <a:t>‹#›</a:t>
            </a:fld>
            <a:endParaRPr lang="en-US"/>
          </a:p>
        </p:txBody>
      </p:sp>
    </p:spTree>
    <p:extLst>
      <p:ext uri="{BB962C8B-B14F-4D97-AF65-F5344CB8AC3E}">
        <p14:creationId xmlns:p14="http://schemas.microsoft.com/office/powerpoint/2010/main" val="2157703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9AB7-9335-431F-89F1-0840A084A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8AD6DD-D758-47BC-92EC-C867BDFE77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810CCD-86CB-4489-BEF8-55D58B52B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C5A5EE-6D64-4D88-B7D0-76EC3972D170}"/>
              </a:ext>
            </a:extLst>
          </p:cNvPr>
          <p:cNvSpPr>
            <a:spLocks noGrp="1"/>
          </p:cNvSpPr>
          <p:nvPr>
            <p:ph type="dt" sz="half" idx="10"/>
          </p:nvPr>
        </p:nvSpPr>
        <p:spPr/>
        <p:txBody>
          <a:bodyPr/>
          <a:lstStyle/>
          <a:p>
            <a:fld id="{6C78FACA-74D9-43F7-9F1C-A55506D0554C}" type="datetimeFigureOut">
              <a:rPr lang="en-US" smtClean="0"/>
              <a:t>1/21/2021</a:t>
            </a:fld>
            <a:endParaRPr lang="en-US"/>
          </a:p>
        </p:txBody>
      </p:sp>
      <p:sp>
        <p:nvSpPr>
          <p:cNvPr id="6" name="Footer Placeholder 5">
            <a:extLst>
              <a:ext uri="{FF2B5EF4-FFF2-40B4-BE49-F238E27FC236}">
                <a16:creationId xmlns:a16="http://schemas.microsoft.com/office/drawing/2014/main" id="{9010ACCC-06A3-4146-B23E-0654C6354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FC000B-C011-45B7-B1A7-887B2BA69A55}"/>
              </a:ext>
            </a:extLst>
          </p:cNvPr>
          <p:cNvSpPr>
            <a:spLocks noGrp="1"/>
          </p:cNvSpPr>
          <p:nvPr>
            <p:ph type="sldNum" sz="quarter" idx="12"/>
          </p:nvPr>
        </p:nvSpPr>
        <p:spPr/>
        <p:txBody>
          <a:bodyPr/>
          <a:lstStyle/>
          <a:p>
            <a:fld id="{F92A4475-659A-4B37-BAA6-C243F8F1D1BB}" type="slidenum">
              <a:rPr lang="en-US" smtClean="0"/>
              <a:t>‹#›</a:t>
            </a:fld>
            <a:endParaRPr lang="en-US"/>
          </a:p>
        </p:txBody>
      </p:sp>
    </p:spTree>
    <p:extLst>
      <p:ext uri="{BB962C8B-B14F-4D97-AF65-F5344CB8AC3E}">
        <p14:creationId xmlns:p14="http://schemas.microsoft.com/office/powerpoint/2010/main" val="194861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208C-18DA-473C-BC27-0F653B59C3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C24F71-19BD-44E4-A6D4-B386BC2DE8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570C30-CEF4-4CA1-9836-8EF5DC331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DE0AD4-EB11-4D02-BDB9-E609F4BD0DB1}"/>
              </a:ext>
            </a:extLst>
          </p:cNvPr>
          <p:cNvSpPr>
            <a:spLocks noGrp="1"/>
          </p:cNvSpPr>
          <p:nvPr>
            <p:ph type="dt" sz="half" idx="10"/>
          </p:nvPr>
        </p:nvSpPr>
        <p:spPr/>
        <p:txBody>
          <a:bodyPr/>
          <a:lstStyle/>
          <a:p>
            <a:fld id="{6C78FACA-74D9-43F7-9F1C-A55506D0554C}" type="datetimeFigureOut">
              <a:rPr lang="en-US" smtClean="0"/>
              <a:t>1/21/2021</a:t>
            </a:fld>
            <a:endParaRPr lang="en-US"/>
          </a:p>
        </p:txBody>
      </p:sp>
      <p:sp>
        <p:nvSpPr>
          <p:cNvPr id="6" name="Footer Placeholder 5">
            <a:extLst>
              <a:ext uri="{FF2B5EF4-FFF2-40B4-BE49-F238E27FC236}">
                <a16:creationId xmlns:a16="http://schemas.microsoft.com/office/drawing/2014/main" id="{CFF7420D-21A4-42F4-9B26-F74596C467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E66397-4E81-42FA-B6FE-051883B24650}"/>
              </a:ext>
            </a:extLst>
          </p:cNvPr>
          <p:cNvSpPr>
            <a:spLocks noGrp="1"/>
          </p:cNvSpPr>
          <p:nvPr>
            <p:ph type="sldNum" sz="quarter" idx="12"/>
          </p:nvPr>
        </p:nvSpPr>
        <p:spPr/>
        <p:txBody>
          <a:bodyPr/>
          <a:lstStyle/>
          <a:p>
            <a:fld id="{F92A4475-659A-4B37-BAA6-C243F8F1D1BB}" type="slidenum">
              <a:rPr lang="en-US" smtClean="0"/>
              <a:t>‹#›</a:t>
            </a:fld>
            <a:endParaRPr lang="en-US"/>
          </a:p>
        </p:txBody>
      </p:sp>
    </p:spTree>
    <p:extLst>
      <p:ext uri="{BB962C8B-B14F-4D97-AF65-F5344CB8AC3E}">
        <p14:creationId xmlns:p14="http://schemas.microsoft.com/office/powerpoint/2010/main" val="402970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F616DF-6E69-4653-9B39-92846C63BD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83D157-000D-43CB-8E08-DC527360C8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56714-1927-494A-BD0C-05FDD19196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8FACA-74D9-43F7-9F1C-A55506D0554C}" type="datetimeFigureOut">
              <a:rPr lang="en-US" smtClean="0"/>
              <a:t>1/21/2021</a:t>
            </a:fld>
            <a:endParaRPr lang="en-US"/>
          </a:p>
        </p:txBody>
      </p:sp>
      <p:sp>
        <p:nvSpPr>
          <p:cNvPr id="5" name="Footer Placeholder 4">
            <a:extLst>
              <a:ext uri="{FF2B5EF4-FFF2-40B4-BE49-F238E27FC236}">
                <a16:creationId xmlns:a16="http://schemas.microsoft.com/office/drawing/2014/main" id="{6F01A603-4214-4778-B414-E547903C92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B799FC-EE4F-4BED-9316-8A92AB66E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2A4475-659A-4B37-BAA6-C243F8F1D1BB}" type="slidenum">
              <a:rPr lang="en-US" smtClean="0"/>
              <a:t>‹#›</a:t>
            </a:fld>
            <a:endParaRPr lang="en-US"/>
          </a:p>
        </p:txBody>
      </p:sp>
    </p:spTree>
    <p:extLst>
      <p:ext uri="{BB962C8B-B14F-4D97-AF65-F5344CB8AC3E}">
        <p14:creationId xmlns:p14="http://schemas.microsoft.com/office/powerpoint/2010/main" val="1138663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77727-FEB1-4217-81BC-3F13E887CC28}"/>
              </a:ext>
            </a:extLst>
          </p:cNvPr>
          <p:cNvSpPr>
            <a:spLocks noGrp="1"/>
          </p:cNvSpPr>
          <p:nvPr>
            <p:ph type="ctrTitle"/>
          </p:nvPr>
        </p:nvSpPr>
        <p:spPr>
          <a:xfrm>
            <a:off x="1524000" y="1175371"/>
            <a:ext cx="9144000" cy="1050994"/>
          </a:xfrm>
        </p:spPr>
        <p:txBody>
          <a:bodyPr>
            <a:normAutofit/>
          </a:bodyPr>
          <a:lstStyle/>
          <a:p>
            <a:r>
              <a:rPr lang="en-US" u="sng" dirty="0"/>
              <a:t>SQL in </a:t>
            </a:r>
            <a:r>
              <a:rPr lang="en-US" u="sng" dirty="0" err="1"/>
              <a:t>IBMi</a:t>
            </a:r>
            <a:endParaRPr lang="en-US" u="sng" dirty="0"/>
          </a:p>
        </p:txBody>
      </p:sp>
      <p:sp>
        <p:nvSpPr>
          <p:cNvPr id="3" name="Subtitle 2">
            <a:extLst>
              <a:ext uri="{FF2B5EF4-FFF2-40B4-BE49-F238E27FC236}">
                <a16:creationId xmlns:a16="http://schemas.microsoft.com/office/drawing/2014/main" id="{839B0256-9206-4637-8FB2-F07D42A47EA4}"/>
              </a:ext>
            </a:extLst>
          </p:cNvPr>
          <p:cNvSpPr>
            <a:spLocks noGrp="1"/>
          </p:cNvSpPr>
          <p:nvPr>
            <p:ph type="subTitle" idx="1"/>
          </p:nvPr>
        </p:nvSpPr>
        <p:spPr>
          <a:xfrm>
            <a:off x="1524000" y="2884901"/>
            <a:ext cx="9144000" cy="2372899"/>
          </a:xfrm>
        </p:spPr>
        <p:txBody>
          <a:bodyPr/>
          <a:lstStyle/>
          <a:p>
            <a:pPr algn="l"/>
            <a:r>
              <a:rPr lang="en-US" b="0" i="0" dirty="0">
                <a:solidFill>
                  <a:srgbClr val="666666"/>
                </a:solidFill>
                <a:effectLst/>
                <a:latin typeface="Roboto"/>
              </a:rPr>
              <a:t>DB2 Query Manager, an interactive query and report generator, allows users to define and run queries accessing DB2 for </a:t>
            </a:r>
            <a:r>
              <a:rPr lang="en-US" b="0" i="0" dirty="0" err="1">
                <a:solidFill>
                  <a:srgbClr val="666666"/>
                </a:solidFill>
                <a:effectLst/>
                <a:latin typeface="Roboto"/>
              </a:rPr>
              <a:t>i</a:t>
            </a:r>
            <a:r>
              <a:rPr lang="en-US" b="0" i="0" dirty="0">
                <a:solidFill>
                  <a:srgbClr val="666666"/>
                </a:solidFill>
                <a:effectLst/>
                <a:latin typeface="Roboto"/>
              </a:rPr>
              <a:t> databases.</a:t>
            </a:r>
            <a:endParaRPr lang="en-US" dirty="0"/>
          </a:p>
        </p:txBody>
      </p:sp>
    </p:spTree>
    <p:extLst>
      <p:ext uri="{BB962C8B-B14F-4D97-AF65-F5344CB8AC3E}">
        <p14:creationId xmlns:p14="http://schemas.microsoft.com/office/powerpoint/2010/main" val="4286872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6DA7E-0195-42CD-A70A-277F5707D4A6}"/>
              </a:ext>
            </a:extLst>
          </p:cNvPr>
          <p:cNvSpPr>
            <a:spLocks noGrp="1"/>
          </p:cNvSpPr>
          <p:nvPr>
            <p:ph type="title"/>
          </p:nvPr>
        </p:nvSpPr>
        <p:spPr/>
        <p:txBody>
          <a:bodyPr/>
          <a:lstStyle/>
          <a:p>
            <a:r>
              <a:rPr lang="en-US" dirty="0"/>
              <a:t>Is null/ Is not null</a:t>
            </a:r>
          </a:p>
        </p:txBody>
      </p:sp>
      <p:sp>
        <p:nvSpPr>
          <p:cNvPr id="3" name="Content Placeholder 2">
            <a:extLst>
              <a:ext uri="{FF2B5EF4-FFF2-40B4-BE49-F238E27FC236}">
                <a16:creationId xmlns:a16="http://schemas.microsoft.com/office/drawing/2014/main" id="{165C4A7D-8907-4885-9A3F-3A809142AD60}"/>
              </a:ext>
            </a:extLst>
          </p:cNvPr>
          <p:cNvSpPr>
            <a:spLocks noGrp="1"/>
          </p:cNvSpPr>
          <p:nvPr>
            <p:ph idx="1"/>
          </p:nvPr>
        </p:nvSpPr>
        <p:spPr>
          <a:xfrm>
            <a:off x="838200" y="1825625"/>
            <a:ext cx="10515600" cy="3978827"/>
          </a:xfrm>
        </p:spPr>
        <p:txBody>
          <a:bodyPr>
            <a:normAutofit fontScale="62500" lnSpcReduction="20000"/>
          </a:bodyPr>
          <a:lstStyle/>
          <a:p>
            <a:r>
              <a:rPr lang="en-US" dirty="0"/>
              <a:t>Conditional clauses.</a:t>
            </a:r>
          </a:p>
          <a:p>
            <a:pPr marL="0" indent="0">
              <a:buNone/>
            </a:pPr>
            <a:r>
              <a:rPr lang="en-US" dirty="0"/>
              <a:t>Ex: DATEP table has the below shown values.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To fetch the rows having valid NEXT DATE1 values, query used:</a:t>
            </a:r>
          </a:p>
          <a:p>
            <a:pPr marL="0" indent="0">
              <a:buNone/>
            </a:pPr>
            <a:r>
              <a:rPr lang="en-US" dirty="0"/>
              <a:t>Select * from DATEP where NXTDT1 is not null</a:t>
            </a:r>
          </a:p>
          <a:p>
            <a:pPr marL="0" indent="0">
              <a:buNone/>
            </a:pPr>
            <a:endParaRPr lang="en-US" dirty="0"/>
          </a:p>
          <a:p>
            <a:pPr marL="0" indent="0">
              <a:buNone/>
            </a:pPr>
            <a:endParaRPr lang="en-US" dirty="0"/>
          </a:p>
          <a:p>
            <a:pPr marL="0" indent="0">
              <a:buNone/>
            </a:pPr>
            <a:r>
              <a:rPr lang="en-US" dirty="0"/>
              <a:t>To fetch rows having null stored in NEXT DATE1 field, query used:</a:t>
            </a:r>
          </a:p>
          <a:p>
            <a:pPr marL="0" indent="0">
              <a:buNone/>
            </a:pPr>
            <a:r>
              <a:rPr lang="en-US" dirty="0"/>
              <a:t>Select * from DATEP where NXTDT1 is null</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F1EF2B41-5B84-4971-86D5-9ADBBBAEA6AD}"/>
              </a:ext>
            </a:extLst>
          </p:cNvPr>
          <p:cNvPicPr>
            <a:picLocks noChangeAspect="1"/>
          </p:cNvPicPr>
          <p:nvPr/>
        </p:nvPicPr>
        <p:blipFill>
          <a:blip r:embed="rId2"/>
          <a:stretch>
            <a:fillRect/>
          </a:stretch>
        </p:blipFill>
        <p:spPr>
          <a:xfrm>
            <a:off x="1083779" y="2467041"/>
            <a:ext cx="6972300" cy="1162050"/>
          </a:xfrm>
          <a:prstGeom prst="rect">
            <a:avLst/>
          </a:prstGeom>
        </p:spPr>
      </p:pic>
      <p:pic>
        <p:nvPicPr>
          <p:cNvPr id="7" name="Picture 6">
            <a:extLst>
              <a:ext uri="{FF2B5EF4-FFF2-40B4-BE49-F238E27FC236}">
                <a16:creationId xmlns:a16="http://schemas.microsoft.com/office/drawing/2014/main" id="{40C0CE23-9C12-45D5-A77E-1DC6E0C31B54}"/>
              </a:ext>
            </a:extLst>
          </p:cNvPr>
          <p:cNvPicPr>
            <a:picLocks noChangeAspect="1"/>
          </p:cNvPicPr>
          <p:nvPr/>
        </p:nvPicPr>
        <p:blipFill>
          <a:blip r:embed="rId3"/>
          <a:stretch>
            <a:fillRect/>
          </a:stretch>
        </p:blipFill>
        <p:spPr>
          <a:xfrm>
            <a:off x="1083779" y="4343594"/>
            <a:ext cx="6848475" cy="657225"/>
          </a:xfrm>
          <a:prstGeom prst="rect">
            <a:avLst/>
          </a:prstGeom>
        </p:spPr>
      </p:pic>
      <p:pic>
        <p:nvPicPr>
          <p:cNvPr id="9" name="Picture 8">
            <a:extLst>
              <a:ext uri="{FF2B5EF4-FFF2-40B4-BE49-F238E27FC236}">
                <a16:creationId xmlns:a16="http://schemas.microsoft.com/office/drawing/2014/main" id="{4EAC4185-EEAC-46F8-8981-B9730DDBDD78}"/>
              </a:ext>
            </a:extLst>
          </p:cNvPr>
          <p:cNvPicPr>
            <a:picLocks noChangeAspect="1"/>
          </p:cNvPicPr>
          <p:nvPr/>
        </p:nvPicPr>
        <p:blipFill>
          <a:blip r:embed="rId4"/>
          <a:stretch>
            <a:fillRect/>
          </a:stretch>
        </p:blipFill>
        <p:spPr>
          <a:xfrm>
            <a:off x="1083779" y="5670890"/>
            <a:ext cx="6877050" cy="933450"/>
          </a:xfrm>
          <a:prstGeom prst="rect">
            <a:avLst/>
          </a:prstGeom>
        </p:spPr>
      </p:pic>
    </p:spTree>
    <p:extLst>
      <p:ext uri="{BB962C8B-B14F-4D97-AF65-F5344CB8AC3E}">
        <p14:creationId xmlns:p14="http://schemas.microsoft.com/office/powerpoint/2010/main" val="3422624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27B9-9082-4803-801B-F5BAFE66CEDA}"/>
              </a:ext>
            </a:extLst>
          </p:cNvPr>
          <p:cNvSpPr>
            <a:spLocks noGrp="1"/>
          </p:cNvSpPr>
          <p:nvPr>
            <p:ph type="title"/>
          </p:nvPr>
        </p:nvSpPr>
        <p:spPr/>
        <p:txBody>
          <a:bodyPr/>
          <a:lstStyle/>
          <a:p>
            <a:r>
              <a:rPr lang="en-US" dirty="0"/>
              <a:t>Union/union all/Except/Intersect</a:t>
            </a:r>
          </a:p>
        </p:txBody>
      </p:sp>
      <p:sp>
        <p:nvSpPr>
          <p:cNvPr id="3" name="Content Placeholder 2">
            <a:extLst>
              <a:ext uri="{FF2B5EF4-FFF2-40B4-BE49-F238E27FC236}">
                <a16:creationId xmlns:a16="http://schemas.microsoft.com/office/drawing/2014/main" id="{C293367C-D504-40EA-9AA4-6962341DF39A}"/>
              </a:ext>
            </a:extLst>
          </p:cNvPr>
          <p:cNvSpPr>
            <a:spLocks noGrp="1"/>
          </p:cNvSpPr>
          <p:nvPr>
            <p:ph idx="1"/>
          </p:nvPr>
        </p:nvSpPr>
        <p:spPr/>
        <p:txBody>
          <a:bodyPr/>
          <a:lstStyle/>
          <a:p>
            <a:r>
              <a:rPr lang="en-US" dirty="0"/>
              <a:t>Union: returns distinct data set of two select queries of similar structure.</a:t>
            </a:r>
          </a:p>
          <a:p>
            <a:r>
              <a:rPr lang="en-US" dirty="0"/>
              <a:t>Union all: returns data set of two select queries of similar structure.</a:t>
            </a:r>
          </a:p>
          <a:p>
            <a:r>
              <a:rPr lang="en-US" dirty="0"/>
              <a:t>Except: returns non matching data set of two select queries of similar structure.</a:t>
            </a:r>
          </a:p>
          <a:p>
            <a:r>
              <a:rPr lang="en-US" dirty="0"/>
              <a:t>Intersect: returns matching data set of two select queries of similar structure.</a:t>
            </a:r>
          </a:p>
          <a:p>
            <a:pPr marL="0" indent="0">
              <a:buNone/>
            </a:pPr>
            <a:endParaRPr lang="en-US" dirty="0"/>
          </a:p>
        </p:txBody>
      </p:sp>
    </p:spTree>
    <p:extLst>
      <p:ext uri="{BB962C8B-B14F-4D97-AF65-F5344CB8AC3E}">
        <p14:creationId xmlns:p14="http://schemas.microsoft.com/office/powerpoint/2010/main" val="2569875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2122-6103-437A-AAE8-1B33553EC4B4}"/>
              </a:ext>
            </a:extLst>
          </p:cNvPr>
          <p:cNvSpPr>
            <a:spLocks noGrp="1"/>
          </p:cNvSpPr>
          <p:nvPr>
            <p:ph type="title"/>
          </p:nvPr>
        </p:nvSpPr>
        <p:spPr/>
        <p:txBody>
          <a:bodyPr/>
          <a:lstStyle/>
          <a:p>
            <a:r>
              <a:rPr lang="en-US" dirty="0"/>
              <a:t>Scalar, Aggregate Functions</a:t>
            </a:r>
          </a:p>
        </p:txBody>
      </p:sp>
      <p:sp>
        <p:nvSpPr>
          <p:cNvPr id="3" name="Content Placeholder 2">
            <a:extLst>
              <a:ext uri="{FF2B5EF4-FFF2-40B4-BE49-F238E27FC236}">
                <a16:creationId xmlns:a16="http://schemas.microsoft.com/office/drawing/2014/main" id="{FBF6A9EC-3FF9-4F5A-8BBB-F6C31B5E67E2}"/>
              </a:ext>
            </a:extLst>
          </p:cNvPr>
          <p:cNvSpPr>
            <a:spLocks noGrp="1"/>
          </p:cNvSpPr>
          <p:nvPr>
            <p:ph idx="1"/>
          </p:nvPr>
        </p:nvSpPr>
        <p:spPr/>
        <p:txBody>
          <a:bodyPr/>
          <a:lstStyle/>
          <a:p>
            <a:r>
              <a:rPr lang="en-US" dirty="0"/>
              <a:t>Scalar Function: operates against single value and returns single value.</a:t>
            </a:r>
          </a:p>
          <a:p>
            <a:pPr marL="0" indent="0">
              <a:buNone/>
            </a:pPr>
            <a:r>
              <a:rPr lang="en-US" dirty="0"/>
              <a:t>Ex: upper(), lower(), trim(), length(), etc.</a:t>
            </a:r>
          </a:p>
          <a:p>
            <a:pPr marL="0" indent="0">
              <a:buNone/>
            </a:pPr>
            <a:endParaRPr lang="en-US" dirty="0"/>
          </a:p>
          <a:p>
            <a:r>
              <a:rPr lang="en-US" dirty="0"/>
              <a:t> Aggregate Functions: operates against set of rows in a column and returns single value.</a:t>
            </a:r>
          </a:p>
          <a:p>
            <a:pPr marL="0" indent="0">
              <a:buNone/>
            </a:pPr>
            <a:r>
              <a:rPr lang="en-US" dirty="0"/>
              <a:t>Ex: max(), min(), Sum(), avg(), count(), etc..</a:t>
            </a:r>
          </a:p>
          <a:p>
            <a:pPr marL="0" indent="0">
              <a:buNone/>
            </a:pPr>
            <a:endParaRPr lang="en-US" dirty="0"/>
          </a:p>
        </p:txBody>
      </p:sp>
    </p:spTree>
    <p:extLst>
      <p:ext uri="{BB962C8B-B14F-4D97-AF65-F5344CB8AC3E}">
        <p14:creationId xmlns:p14="http://schemas.microsoft.com/office/powerpoint/2010/main" val="1799275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E558-C0C7-4083-99B1-358C3567FC46}"/>
              </a:ext>
            </a:extLst>
          </p:cNvPr>
          <p:cNvSpPr>
            <a:spLocks noGrp="1"/>
          </p:cNvSpPr>
          <p:nvPr>
            <p:ph type="title"/>
          </p:nvPr>
        </p:nvSpPr>
        <p:spPr/>
        <p:txBody>
          <a:bodyPr/>
          <a:lstStyle/>
          <a:p>
            <a:r>
              <a:rPr lang="en-US" dirty="0"/>
              <a:t>Explicitly Casting data types</a:t>
            </a:r>
          </a:p>
        </p:txBody>
      </p:sp>
      <p:sp>
        <p:nvSpPr>
          <p:cNvPr id="3" name="Content Placeholder 2">
            <a:extLst>
              <a:ext uri="{FF2B5EF4-FFF2-40B4-BE49-F238E27FC236}">
                <a16:creationId xmlns:a16="http://schemas.microsoft.com/office/drawing/2014/main" id="{820AD998-6413-464F-99F1-5E3805B0C1E1}"/>
              </a:ext>
            </a:extLst>
          </p:cNvPr>
          <p:cNvSpPr>
            <a:spLocks noGrp="1"/>
          </p:cNvSpPr>
          <p:nvPr>
            <p:ph idx="1"/>
          </p:nvPr>
        </p:nvSpPr>
        <p:spPr/>
        <p:txBody>
          <a:bodyPr/>
          <a:lstStyle/>
          <a:p>
            <a:r>
              <a:rPr lang="en-US" dirty="0"/>
              <a:t>A value stored as a particular data type can be converted to another data type by using functions.</a:t>
            </a:r>
          </a:p>
          <a:p>
            <a:pPr marL="0" indent="0">
              <a:buNone/>
            </a:pPr>
            <a:r>
              <a:rPr lang="en-US" dirty="0"/>
              <a:t>Ex: char(), decimal(), int(), date(), </a:t>
            </a:r>
            <a:r>
              <a:rPr lang="en-US" dirty="0" err="1"/>
              <a:t>timestamp_format</a:t>
            </a:r>
            <a:r>
              <a:rPr lang="en-US" dirty="0"/>
              <a:t>(), CAST(),etc..</a:t>
            </a:r>
          </a:p>
          <a:p>
            <a:pPr marL="0" indent="0">
              <a:buNone/>
            </a:pPr>
            <a:r>
              <a:rPr lang="en-US" u="sng" dirty="0"/>
              <a:t>Sample query</a:t>
            </a:r>
            <a:r>
              <a:rPr lang="en-US" dirty="0"/>
              <a:t>:</a:t>
            </a:r>
          </a:p>
          <a:p>
            <a:pPr marL="0" indent="0">
              <a:buNone/>
            </a:pPr>
            <a:r>
              <a:rPr lang="en-US" dirty="0"/>
              <a:t>select char(PHONE) from </a:t>
            </a:r>
            <a:r>
              <a:rPr lang="en-US" dirty="0" err="1"/>
              <a:t>sensp</a:t>
            </a:r>
            <a:endParaRPr lang="en-US" dirty="0"/>
          </a:p>
          <a:p>
            <a:pPr marL="0" indent="0">
              <a:buNone/>
            </a:pPr>
            <a:r>
              <a:rPr lang="en-US" dirty="0"/>
              <a:t>select cast(phone as char(10) </a:t>
            </a:r>
            <a:r>
              <a:rPr lang="en-US" dirty="0" err="1"/>
              <a:t>ccsid</a:t>
            </a:r>
            <a:r>
              <a:rPr lang="en-US" dirty="0"/>
              <a:t> 37) from </a:t>
            </a:r>
            <a:r>
              <a:rPr lang="en-US" dirty="0" err="1"/>
              <a:t>sensp</a:t>
            </a:r>
            <a:endParaRPr lang="en-US" dirty="0"/>
          </a:p>
          <a:p>
            <a:pPr marL="0" indent="0">
              <a:buNone/>
            </a:pPr>
            <a:r>
              <a:rPr lang="en-US" dirty="0"/>
              <a:t>select char(COLUMN_HEADING), char(COLUMN_TEXT) FROM qsys2.syscolumns </a:t>
            </a:r>
          </a:p>
        </p:txBody>
      </p:sp>
    </p:spTree>
    <p:extLst>
      <p:ext uri="{BB962C8B-B14F-4D97-AF65-F5344CB8AC3E}">
        <p14:creationId xmlns:p14="http://schemas.microsoft.com/office/powerpoint/2010/main" val="671687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BADE-4607-437E-BAB2-1087BED745F7}"/>
              </a:ext>
            </a:extLst>
          </p:cNvPr>
          <p:cNvSpPr>
            <a:spLocks noGrp="1"/>
          </p:cNvSpPr>
          <p:nvPr>
            <p:ph type="title"/>
          </p:nvPr>
        </p:nvSpPr>
        <p:spPr/>
        <p:txBody>
          <a:bodyPr/>
          <a:lstStyle/>
          <a:p>
            <a:r>
              <a:rPr lang="en-US" dirty="0"/>
              <a:t>IFNULL, Coalesce</a:t>
            </a:r>
          </a:p>
        </p:txBody>
      </p:sp>
      <p:sp>
        <p:nvSpPr>
          <p:cNvPr id="3" name="Content Placeholder 2">
            <a:extLst>
              <a:ext uri="{FF2B5EF4-FFF2-40B4-BE49-F238E27FC236}">
                <a16:creationId xmlns:a16="http://schemas.microsoft.com/office/drawing/2014/main" id="{C06146C4-F811-4539-9842-D52429C977FD}"/>
              </a:ext>
            </a:extLst>
          </p:cNvPr>
          <p:cNvSpPr>
            <a:spLocks noGrp="1"/>
          </p:cNvSpPr>
          <p:nvPr>
            <p:ph idx="1"/>
          </p:nvPr>
        </p:nvSpPr>
        <p:spPr/>
        <p:txBody>
          <a:bodyPr>
            <a:normAutofit lnSpcReduction="10000"/>
          </a:bodyPr>
          <a:lstStyle/>
          <a:p>
            <a:r>
              <a:rPr lang="en-US" dirty="0"/>
              <a:t>IFNULL: function is used in selection of fields. It can have only two arguments. Implies, if value in first argument is null, then return second argument’s value. The data type of both arguments should be same</a:t>
            </a:r>
          </a:p>
          <a:p>
            <a:pPr marL="0" indent="0">
              <a:buNone/>
            </a:pPr>
            <a:r>
              <a:rPr lang="en-US" dirty="0"/>
              <a:t>Ex: select </a:t>
            </a:r>
            <a:r>
              <a:rPr lang="en-US" dirty="0" err="1"/>
              <a:t>curdt</a:t>
            </a:r>
            <a:r>
              <a:rPr lang="en-US" dirty="0"/>
              <a:t>, </a:t>
            </a:r>
            <a:r>
              <a:rPr lang="en-US" dirty="0" err="1"/>
              <a:t>ifnull</a:t>
            </a:r>
            <a:r>
              <a:rPr lang="en-US" dirty="0"/>
              <a:t>(nxtdt1,current date + 10 years)</a:t>
            </a:r>
          </a:p>
          <a:p>
            <a:pPr marL="0" indent="0">
              <a:buNone/>
            </a:pPr>
            <a:r>
              <a:rPr lang="en-US" dirty="0"/>
              <a:t>      from </a:t>
            </a:r>
            <a:r>
              <a:rPr lang="en-US" dirty="0" err="1"/>
              <a:t>datep</a:t>
            </a:r>
            <a:r>
              <a:rPr lang="en-US" dirty="0"/>
              <a:t> </a:t>
            </a:r>
          </a:p>
          <a:p>
            <a:r>
              <a:rPr lang="en-US" dirty="0"/>
              <a:t>COALESCE: same as IFNULL but number of arguments is </a:t>
            </a:r>
            <a:r>
              <a:rPr lang="en-US" dirty="0" err="1"/>
              <a:t>upto</a:t>
            </a:r>
            <a:r>
              <a:rPr lang="en-US" dirty="0"/>
              <a:t> the user. Minimum 2 arguments.</a:t>
            </a:r>
          </a:p>
          <a:p>
            <a:pPr marL="0" indent="0">
              <a:buNone/>
            </a:pPr>
            <a:r>
              <a:rPr lang="en-US" dirty="0"/>
              <a:t>Ex: select </a:t>
            </a:r>
            <a:r>
              <a:rPr lang="en-US" dirty="0" err="1"/>
              <a:t>curdt</a:t>
            </a:r>
            <a:r>
              <a:rPr lang="en-US" dirty="0"/>
              <a:t>, coalesce(nxtdt1,nxtdt2,nxtdt3,current date + 10 years)</a:t>
            </a:r>
          </a:p>
          <a:p>
            <a:pPr marL="0" indent="0">
              <a:buNone/>
            </a:pPr>
            <a:r>
              <a:rPr lang="en-US" dirty="0"/>
              <a:t>       from </a:t>
            </a:r>
            <a:r>
              <a:rPr lang="en-US" dirty="0" err="1"/>
              <a:t>datep</a:t>
            </a:r>
            <a:r>
              <a:rPr lang="en-US" dirty="0"/>
              <a:t> </a:t>
            </a:r>
          </a:p>
        </p:txBody>
      </p:sp>
    </p:spTree>
    <p:extLst>
      <p:ext uri="{BB962C8B-B14F-4D97-AF65-F5344CB8AC3E}">
        <p14:creationId xmlns:p14="http://schemas.microsoft.com/office/powerpoint/2010/main" val="2674961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23A1A-D324-4E08-9296-4BEEEBAD0796}"/>
              </a:ext>
            </a:extLst>
          </p:cNvPr>
          <p:cNvSpPr>
            <a:spLocks noGrp="1"/>
          </p:cNvSpPr>
          <p:nvPr>
            <p:ph type="title"/>
          </p:nvPr>
        </p:nvSpPr>
        <p:spPr/>
        <p:txBody>
          <a:bodyPr/>
          <a:lstStyle/>
          <a:p>
            <a:r>
              <a:rPr lang="en-US" dirty="0"/>
              <a:t>Case expression</a:t>
            </a:r>
          </a:p>
        </p:txBody>
      </p:sp>
      <p:sp>
        <p:nvSpPr>
          <p:cNvPr id="3" name="Content Placeholder 2">
            <a:extLst>
              <a:ext uri="{FF2B5EF4-FFF2-40B4-BE49-F238E27FC236}">
                <a16:creationId xmlns:a16="http://schemas.microsoft.com/office/drawing/2014/main" id="{0167AFF7-917F-4393-A994-282EA7942949}"/>
              </a:ext>
            </a:extLst>
          </p:cNvPr>
          <p:cNvSpPr>
            <a:spLocks noGrp="1"/>
          </p:cNvSpPr>
          <p:nvPr>
            <p:ph idx="1"/>
          </p:nvPr>
        </p:nvSpPr>
        <p:spPr/>
        <p:txBody>
          <a:bodyPr>
            <a:normAutofit fontScale="70000" lnSpcReduction="20000"/>
          </a:bodyPr>
          <a:lstStyle/>
          <a:p>
            <a:r>
              <a:rPr lang="en-US" dirty="0"/>
              <a:t>It goes through conditions and returns a value when the first condition is met (like an IF-THEN-ELSE statement). So, once a condition is true, it will stop reading and return the result. If no conditions are true, it returns the value in the ELSE clause.</a:t>
            </a:r>
          </a:p>
          <a:p>
            <a:pPr marL="0" indent="0">
              <a:buNone/>
            </a:pPr>
            <a:r>
              <a:rPr lang="en-US" dirty="0"/>
              <a:t>Syntax: case when &lt;condition1&gt; then &lt;result1&gt;</a:t>
            </a:r>
          </a:p>
          <a:p>
            <a:pPr marL="0" indent="0">
              <a:buNone/>
            </a:pPr>
            <a:r>
              <a:rPr lang="en-US" dirty="0"/>
              <a:t>		when &lt;condition2&gt; then &lt;result2&gt;</a:t>
            </a:r>
          </a:p>
          <a:p>
            <a:pPr marL="0" indent="0">
              <a:buNone/>
            </a:pPr>
            <a:r>
              <a:rPr lang="en-US" dirty="0"/>
              <a:t>		..</a:t>
            </a:r>
          </a:p>
          <a:p>
            <a:pPr marL="0" indent="0">
              <a:buNone/>
            </a:pPr>
            <a:r>
              <a:rPr lang="en-US" dirty="0"/>
              <a:t>		other &lt;generic result&gt; End</a:t>
            </a:r>
          </a:p>
          <a:p>
            <a:pPr marL="0" indent="0">
              <a:buNone/>
            </a:pPr>
            <a:endParaRPr lang="en-US" dirty="0"/>
          </a:p>
          <a:p>
            <a:pPr marL="0" indent="0">
              <a:buNone/>
            </a:pPr>
            <a:r>
              <a:rPr lang="en-US" dirty="0"/>
              <a:t>Ex: select </a:t>
            </a:r>
            <a:r>
              <a:rPr lang="en-US" dirty="0" err="1"/>
              <a:t>studentName</a:t>
            </a:r>
            <a:r>
              <a:rPr lang="en-US" dirty="0"/>
              <a:t>, case when mark &gt;90 then ‘A’</a:t>
            </a:r>
          </a:p>
          <a:p>
            <a:pPr marL="0" indent="0">
              <a:buNone/>
            </a:pPr>
            <a:r>
              <a:rPr lang="en-US" dirty="0"/>
              <a:t>				when mark between 71 and 90 then ‘B’</a:t>
            </a:r>
          </a:p>
          <a:p>
            <a:pPr marL="0" indent="0">
              <a:buNone/>
            </a:pPr>
            <a:r>
              <a:rPr lang="en-US" dirty="0"/>
              <a:t>				when mark between 51 and 70 then ‘C’</a:t>
            </a:r>
          </a:p>
          <a:p>
            <a:pPr marL="0" indent="0">
              <a:buNone/>
            </a:pPr>
            <a:r>
              <a:rPr lang="en-US" dirty="0"/>
              <a:t>				other ‘F’ end as Grade </a:t>
            </a:r>
          </a:p>
          <a:p>
            <a:pPr marL="0" indent="0">
              <a:buNone/>
            </a:pPr>
            <a:r>
              <a:rPr lang="en-US" dirty="0"/>
              <a:t>	from </a:t>
            </a:r>
            <a:r>
              <a:rPr lang="en-US" dirty="0" err="1"/>
              <a:t>testReport</a:t>
            </a:r>
            <a:endParaRPr lang="en-US" dirty="0"/>
          </a:p>
        </p:txBody>
      </p:sp>
    </p:spTree>
    <p:extLst>
      <p:ext uri="{BB962C8B-B14F-4D97-AF65-F5344CB8AC3E}">
        <p14:creationId xmlns:p14="http://schemas.microsoft.com/office/powerpoint/2010/main" val="2782257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CD311-F695-4B18-9137-93950DDC589A}"/>
              </a:ext>
            </a:extLst>
          </p:cNvPr>
          <p:cNvSpPr>
            <a:spLocks noGrp="1"/>
          </p:cNvSpPr>
          <p:nvPr>
            <p:ph type="title"/>
          </p:nvPr>
        </p:nvSpPr>
        <p:spPr/>
        <p:txBody>
          <a:bodyPr/>
          <a:lstStyle/>
          <a:p>
            <a:r>
              <a:rPr lang="en-US" dirty="0"/>
              <a:t>Sub-Queries</a:t>
            </a:r>
          </a:p>
        </p:txBody>
      </p:sp>
      <p:sp>
        <p:nvSpPr>
          <p:cNvPr id="3" name="Content Placeholder 2">
            <a:extLst>
              <a:ext uri="{FF2B5EF4-FFF2-40B4-BE49-F238E27FC236}">
                <a16:creationId xmlns:a16="http://schemas.microsoft.com/office/drawing/2014/main" id="{879B6A50-677D-41E8-91B7-0A87881E8EE4}"/>
              </a:ext>
            </a:extLst>
          </p:cNvPr>
          <p:cNvSpPr>
            <a:spLocks noGrp="1"/>
          </p:cNvSpPr>
          <p:nvPr>
            <p:ph idx="1"/>
          </p:nvPr>
        </p:nvSpPr>
        <p:spPr/>
        <p:txBody>
          <a:bodyPr/>
          <a:lstStyle/>
          <a:p>
            <a:r>
              <a:rPr lang="en-US" dirty="0"/>
              <a:t>It is a select query inside another select query, where the former acts as source data set for the latter.</a:t>
            </a:r>
          </a:p>
          <a:p>
            <a:pPr marL="0" indent="0">
              <a:buNone/>
            </a:pPr>
            <a:r>
              <a:rPr lang="en-US" dirty="0"/>
              <a:t>Ex: select * from ( select * from </a:t>
            </a:r>
            <a:r>
              <a:rPr lang="en-US" dirty="0" err="1"/>
              <a:t>testReport</a:t>
            </a:r>
            <a:r>
              <a:rPr lang="en-US" dirty="0"/>
              <a:t> where status = ‘Active’) a</a:t>
            </a:r>
          </a:p>
          <a:p>
            <a:pPr marL="0" indent="0">
              <a:buNone/>
            </a:pPr>
            <a:r>
              <a:rPr lang="en-US" dirty="0"/>
              <a:t>	where </a:t>
            </a:r>
            <a:r>
              <a:rPr lang="en-US" dirty="0" err="1"/>
              <a:t>a.mark</a:t>
            </a:r>
            <a:r>
              <a:rPr lang="en-US" dirty="0"/>
              <a:t> &gt; 50</a:t>
            </a:r>
          </a:p>
          <a:p>
            <a:r>
              <a:rPr lang="en-US" dirty="0"/>
              <a:t>Exists/ not Exists condition:</a:t>
            </a:r>
          </a:p>
          <a:p>
            <a:pPr marL="457200" lvl="1" indent="0">
              <a:buNone/>
            </a:pPr>
            <a:r>
              <a:rPr lang="en-US" dirty="0"/>
              <a:t>we can retrieve only selected rows from a table or data set which             exists(or not exists) in the returned data set of a sub query.</a:t>
            </a:r>
          </a:p>
          <a:p>
            <a:pPr marL="457200" lvl="1" indent="0">
              <a:buNone/>
            </a:pPr>
            <a:r>
              <a:rPr lang="en-US" dirty="0"/>
              <a:t>Ex: select * from </a:t>
            </a:r>
            <a:r>
              <a:rPr lang="en-US" dirty="0" err="1"/>
              <a:t>unionp</a:t>
            </a:r>
            <a:r>
              <a:rPr lang="en-US" dirty="0"/>
              <a:t> where exists (select * from </a:t>
            </a:r>
            <a:r>
              <a:rPr lang="en-US" dirty="0" err="1"/>
              <a:t>exceptp</a:t>
            </a:r>
            <a:r>
              <a:rPr lang="en-US" dirty="0"/>
              <a:t> where </a:t>
            </a:r>
            <a:r>
              <a:rPr lang="en-US" dirty="0" err="1"/>
              <a:t>sts</a:t>
            </a:r>
            <a:r>
              <a:rPr lang="en-US" dirty="0"/>
              <a:t> =‘A’)</a:t>
            </a:r>
          </a:p>
          <a:p>
            <a:pPr marL="457200" lvl="1" indent="0">
              <a:buNone/>
            </a:pPr>
            <a:endParaRPr lang="en-US" dirty="0"/>
          </a:p>
          <a:p>
            <a:pPr marL="457200" lvl="1" indent="0">
              <a:buNone/>
            </a:pPr>
            <a:r>
              <a:rPr lang="en-US" dirty="0"/>
              <a:t>Select * from </a:t>
            </a:r>
            <a:r>
              <a:rPr lang="en-US" dirty="0" err="1"/>
              <a:t>unionp</a:t>
            </a:r>
            <a:r>
              <a:rPr lang="en-US" dirty="0"/>
              <a:t> a where exists (select * from </a:t>
            </a:r>
            <a:r>
              <a:rPr lang="en-US" dirty="0" err="1"/>
              <a:t>exceptp</a:t>
            </a:r>
            <a:r>
              <a:rPr lang="en-US" dirty="0"/>
              <a:t> b where a.id = b.id)</a:t>
            </a:r>
          </a:p>
        </p:txBody>
      </p:sp>
    </p:spTree>
    <p:extLst>
      <p:ext uri="{BB962C8B-B14F-4D97-AF65-F5344CB8AC3E}">
        <p14:creationId xmlns:p14="http://schemas.microsoft.com/office/powerpoint/2010/main" val="383385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6B18-08BA-4BB7-BF76-3FE3A7AF58AA}"/>
              </a:ext>
            </a:extLst>
          </p:cNvPr>
          <p:cNvSpPr>
            <a:spLocks noGrp="1"/>
          </p:cNvSpPr>
          <p:nvPr>
            <p:ph type="title"/>
          </p:nvPr>
        </p:nvSpPr>
        <p:spPr/>
        <p:txBody>
          <a:bodyPr/>
          <a:lstStyle/>
          <a:p>
            <a:r>
              <a:rPr lang="en-US" dirty="0"/>
              <a:t>Replace/Translate</a:t>
            </a:r>
          </a:p>
        </p:txBody>
      </p:sp>
      <p:sp>
        <p:nvSpPr>
          <p:cNvPr id="3" name="Content Placeholder 2">
            <a:extLst>
              <a:ext uri="{FF2B5EF4-FFF2-40B4-BE49-F238E27FC236}">
                <a16:creationId xmlns:a16="http://schemas.microsoft.com/office/drawing/2014/main" id="{1A061450-C18F-49F8-BD4F-65E91E7661BB}"/>
              </a:ext>
            </a:extLst>
          </p:cNvPr>
          <p:cNvSpPr>
            <a:spLocks noGrp="1"/>
          </p:cNvSpPr>
          <p:nvPr>
            <p:ph idx="1"/>
          </p:nvPr>
        </p:nvSpPr>
        <p:spPr>
          <a:xfrm>
            <a:off x="838200" y="1550504"/>
            <a:ext cx="10515600" cy="4626459"/>
          </a:xfrm>
        </p:spPr>
        <p:txBody>
          <a:bodyPr>
            <a:normAutofit fontScale="62500" lnSpcReduction="20000"/>
          </a:bodyPr>
          <a:lstStyle/>
          <a:p>
            <a:r>
              <a:rPr lang="en-US" dirty="0"/>
              <a:t>REPLACE: Replaces all occurrences of a specified string value with another string value at once. Works with numeric as well as string expression.</a:t>
            </a:r>
          </a:p>
          <a:p>
            <a:pPr marL="0" indent="0">
              <a:buNone/>
            </a:pPr>
            <a:r>
              <a:rPr lang="en-US" u="sng" dirty="0"/>
              <a:t>Syntax</a:t>
            </a:r>
            <a:r>
              <a:rPr lang="en-US" dirty="0"/>
              <a:t>: REPLACE(expression, from-set, to-set) </a:t>
            </a:r>
          </a:p>
          <a:p>
            <a:pPr marL="0" indent="0">
              <a:buNone/>
            </a:pPr>
            <a:r>
              <a:rPr lang="en-US" dirty="0"/>
              <a:t>Ex: values   REPLACE('123', '123', '456’)       //Result = 456</a:t>
            </a:r>
          </a:p>
          <a:p>
            <a:pPr marL="0" indent="0">
              <a:buNone/>
            </a:pPr>
            <a:r>
              <a:rPr lang="en-US" dirty="0"/>
              <a:t>      values   REPLACE('123', ‘321', '456’)       //Result = 123</a:t>
            </a:r>
          </a:p>
          <a:p>
            <a:pPr marL="0" indent="0">
              <a:buNone/>
            </a:pPr>
            <a:r>
              <a:rPr lang="en-US" dirty="0"/>
              <a:t>      values   REPLACE('123321', '321', '456’)  //Result = 123456</a:t>
            </a:r>
          </a:p>
          <a:p>
            <a:pPr marL="0" indent="0">
              <a:buNone/>
            </a:pPr>
            <a:endParaRPr lang="en-US" dirty="0"/>
          </a:p>
          <a:p>
            <a:r>
              <a:rPr lang="en-US" dirty="0"/>
              <a:t>TRANSLATE: Returns the string provided as a first argument after some characters specified in the second argument are translated into a destination set of characters.</a:t>
            </a:r>
          </a:p>
          <a:p>
            <a:pPr marL="0" indent="0">
              <a:buNone/>
            </a:pPr>
            <a:r>
              <a:rPr lang="en-US" dirty="0"/>
              <a:t>   Works with numeric as well as string expression.</a:t>
            </a:r>
          </a:p>
          <a:p>
            <a:pPr marL="0" indent="0">
              <a:buNone/>
            </a:pPr>
            <a:r>
              <a:rPr lang="en-US" dirty="0"/>
              <a:t>   It replaces each character one by one, regardless of the order of those characters.</a:t>
            </a:r>
          </a:p>
          <a:p>
            <a:pPr marL="0" indent="0">
              <a:buNone/>
            </a:pPr>
            <a:r>
              <a:rPr lang="en-US" u="sng" dirty="0"/>
              <a:t>Syntax</a:t>
            </a:r>
            <a:r>
              <a:rPr lang="en-US" dirty="0"/>
              <a:t>: TRANSLATE(expression , to-expression, from-expression, pad)</a:t>
            </a:r>
          </a:p>
          <a:p>
            <a:pPr marL="0" indent="0">
              <a:buNone/>
            </a:pPr>
            <a:r>
              <a:rPr lang="en-US" dirty="0"/>
              <a:t>Ex: values   TRANSLATE('123', '456’, '123')                   //Result = 456</a:t>
            </a:r>
          </a:p>
          <a:p>
            <a:pPr marL="0" indent="0">
              <a:buNone/>
            </a:pPr>
            <a:r>
              <a:rPr lang="en-US" dirty="0"/>
              <a:t>      values   TRANSLATE('123', '456’, ‘321')                  //Result = 654</a:t>
            </a:r>
          </a:p>
          <a:p>
            <a:pPr marL="0" indent="0">
              <a:buNone/>
            </a:pPr>
            <a:r>
              <a:rPr lang="en-US" dirty="0"/>
              <a:t>      values   TRANSLATE('123321', '45', '123', '-’)        //Result = 45--54</a:t>
            </a:r>
          </a:p>
          <a:p>
            <a:pPr marL="0" indent="0">
              <a:buNone/>
            </a:pPr>
            <a:endParaRPr lang="en-US" dirty="0"/>
          </a:p>
        </p:txBody>
      </p:sp>
    </p:spTree>
    <p:extLst>
      <p:ext uri="{BB962C8B-B14F-4D97-AF65-F5344CB8AC3E}">
        <p14:creationId xmlns:p14="http://schemas.microsoft.com/office/powerpoint/2010/main" val="531476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4AAEE-D7B6-4DA6-8D90-26722FED2257}"/>
              </a:ext>
            </a:extLst>
          </p:cNvPr>
          <p:cNvSpPr>
            <a:spLocks noGrp="1"/>
          </p:cNvSpPr>
          <p:nvPr>
            <p:ph type="title"/>
          </p:nvPr>
        </p:nvSpPr>
        <p:spPr/>
        <p:txBody>
          <a:bodyPr/>
          <a:lstStyle/>
          <a:p>
            <a:r>
              <a:rPr lang="en-US" dirty="0"/>
              <a:t>Creating Sequence</a:t>
            </a:r>
          </a:p>
        </p:txBody>
      </p:sp>
      <p:sp>
        <p:nvSpPr>
          <p:cNvPr id="3" name="Content Placeholder 2">
            <a:extLst>
              <a:ext uri="{FF2B5EF4-FFF2-40B4-BE49-F238E27FC236}">
                <a16:creationId xmlns:a16="http://schemas.microsoft.com/office/drawing/2014/main" id="{21C4A044-FE9D-4EFF-9AB0-A5C18AAD9E10}"/>
              </a:ext>
            </a:extLst>
          </p:cNvPr>
          <p:cNvSpPr>
            <a:spLocks noGrp="1"/>
          </p:cNvSpPr>
          <p:nvPr>
            <p:ph idx="1"/>
          </p:nvPr>
        </p:nvSpPr>
        <p:spPr>
          <a:xfrm>
            <a:off x="838200" y="1351722"/>
            <a:ext cx="10515600" cy="5141153"/>
          </a:xfrm>
        </p:spPr>
        <p:txBody>
          <a:bodyPr>
            <a:normAutofit fontScale="47500" lnSpcReduction="20000"/>
          </a:bodyPr>
          <a:lstStyle/>
          <a:p>
            <a:r>
              <a:rPr lang="en-US" sz="3400" dirty="0"/>
              <a:t>Sequences are created at the application server. Created as </a:t>
            </a:r>
            <a:r>
              <a:rPr lang="en-US" sz="3400" dirty="0" err="1"/>
              <a:t>DataArea</a:t>
            </a:r>
            <a:r>
              <a:rPr lang="en-US" sz="3400" dirty="0"/>
              <a:t>. Each time you access the value of sequence using ‘</a:t>
            </a:r>
            <a:r>
              <a:rPr lang="en-US" sz="3400" b="1" dirty="0"/>
              <a:t>next value for </a:t>
            </a:r>
            <a:r>
              <a:rPr lang="en-US" sz="3400" b="1" dirty="0" err="1"/>
              <a:t>seq_name</a:t>
            </a:r>
            <a:r>
              <a:rPr lang="en-US" sz="3400" dirty="0"/>
              <a:t>’, the value increments.</a:t>
            </a:r>
            <a:endParaRPr lang="en-US" dirty="0"/>
          </a:p>
          <a:p>
            <a:pPr marL="0" indent="0">
              <a:buNone/>
            </a:pPr>
            <a:endParaRPr lang="en-US" dirty="0"/>
          </a:p>
          <a:p>
            <a:pPr marL="0" indent="0">
              <a:buNone/>
            </a:pPr>
            <a:r>
              <a:rPr lang="en-US" dirty="0"/>
              <a:t>Ex: CREATE SEQUENCE lib/</a:t>
            </a:r>
            <a:r>
              <a:rPr lang="en-US" dirty="0" err="1"/>
              <a:t>Seq_name</a:t>
            </a:r>
            <a:r>
              <a:rPr lang="en-US" dirty="0"/>
              <a:t> </a:t>
            </a:r>
          </a:p>
          <a:p>
            <a:pPr marL="0" indent="0">
              <a:buNone/>
            </a:pPr>
            <a:r>
              <a:rPr lang="en-US" dirty="0"/>
              <a:t>START WITH 1</a:t>
            </a:r>
          </a:p>
          <a:p>
            <a:pPr marL="0" indent="0">
              <a:buNone/>
            </a:pPr>
            <a:r>
              <a:rPr lang="en-US" dirty="0"/>
              <a:t>INCREMENT BY 1</a:t>
            </a:r>
          </a:p>
          <a:p>
            <a:pPr marL="0" indent="0">
              <a:buNone/>
            </a:pPr>
            <a:r>
              <a:rPr lang="en-US" dirty="0"/>
              <a:t>NO MAXVALUE                  </a:t>
            </a:r>
            <a:r>
              <a:rPr lang="en-US" sz="2000" dirty="0"/>
              <a:t>//</a:t>
            </a:r>
            <a:r>
              <a:rPr lang="en-US" sz="2000" dirty="0" err="1"/>
              <a:t>maxvalue</a:t>
            </a:r>
            <a:r>
              <a:rPr lang="en-US" sz="2000" dirty="0"/>
              <a:t> 9999</a:t>
            </a:r>
            <a:endParaRPr lang="en-US" dirty="0"/>
          </a:p>
          <a:p>
            <a:pPr marL="0" indent="0">
              <a:buNone/>
            </a:pPr>
            <a:r>
              <a:rPr lang="en-US" dirty="0"/>
              <a:t>NO CYCLE		  </a:t>
            </a:r>
            <a:r>
              <a:rPr lang="en-US" sz="2000" dirty="0"/>
              <a:t>//to repeat from starting number when max value is reached</a:t>
            </a:r>
            <a:endParaRPr lang="en-US" dirty="0"/>
          </a:p>
          <a:p>
            <a:pPr marL="0" indent="0">
              <a:buNone/>
            </a:pPr>
            <a:r>
              <a:rPr lang="en-US" dirty="0"/>
              <a:t>CACHE 24                           </a:t>
            </a:r>
            <a:r>
              <a:rPr lang="en-US" sz="2000" dirty="0"/>
              <a:t>// 20 is default (not mandatory to specify)</a:t>
            </a:r>
          </a:p>
          <a:p>
            <a:pPr marL="0" indent="0">
              <a:buNone/>
            </a:pPr>
            <a:endParaRPr lang="en-US" dirty="0"/>
          </a:p>
          <a:p>
            <a:pPr marL="0" indent="0">
              <a:buNone/>
            </a:pPr>
            <a:r>
              <a:rPr lang="en-US" dirty="0"/>
              <a:t> Usage Example:</a:t>
            </a:r>
          </a:p>
          <a:p>
            <a:pPr marL="0" indent="0">
              <a:buNone/>
            </a:pPr>
            <a:r>
              <a:rPr lang="en-US" dirty="0"/>
              <a:t>Create (or replace) table </a:t>
            </a:r>
            <a:r>
              <a:rPr lang="en-US" dirty="0" err="1"/>
              <a:t>testlib</a:t>
            </a:r>
            <a:r>
              <a:rPr lang="en-US" dirty="0"/>
              <a:t>/tbl1 (      </a:t>
            </a:r>
          </a:p>
          <a:p>
            <a:pPr marL="0" indent="0">
              <a:buNone/>
            </a:pPr>
            <a:r>
              <a:rPr lang="en-US" dirty="0" err="1"/>
              <a:t>recseq</a:t>
            </a:r>
            <a:r>
              <a:rPr lang="en-US" dirty="0"/>
              <a:t> numeric(5),               </a:t>
            </a:r>
          </a:p>
          <a:p>
            <a:pPr marL="0" indent="0">
              <a:buNone/>
            </a:pPr>
            <a:r>
              <a:rPr lang="en-US" dirty="0" err="1"/>
              <a:t>Fname</a:t>
            </a:r>
            <a:r>
              <a:rPr lang="en-US" dirty="0"/>
              <a:t> character(10)) </a:t>
            </a:r>
            <a:r>
              <a:rPr lang="en-US" dirty="0" err="1"/>
              <a:t>rcdfmt</a:t>
            </a:r>
            <a:r>
              <a:rPr lang="en-US" dirty="0"/>
              <a:t> tbl1r</a:t>
            </a:r>
          </a:p>
          <a:p>
            <a:pPr marL="0" indent="0">
              <a:buNone/>
            </a:pPr>
            <a:r>
              <a:rPr lang="en-US" dirty="0"/>
              <a:t> </a:t>
            </a:r>
          </a:p>
          <a:p>
            <a:pPr marL="0" indent="0">
              <a:buNone/>
            </a:pPr>
            <a:r>
              <a:rPr lang="en-US" dirty="0"/>
              <a:t>insert into </a:t>
            </a:r>
            <a:r>
              <a:rPr lang="en-US" dirty="0" err="1"/>
              <a:t>testlib</a:t>
            </a:r>
            <a:r>
              <a:rPr lang="en-US" dirty="0"/>
              <a:t>/tbl1 values             </a:t>
            </a:r>
          </a:p>
          <a:p>
            <a:pPr marL="0" indent="0">
              <a:buNone/>
            </a:pPr>
            <a:r>
              <a:rPr lang="en-US" dirty="0"/>
              <a:t>(next value for </a:t>
            </a:r>
            <a:r>
              <a:rPr lang="en-US" dirty="0" err="1"/>
              <a:t>rec_seq</a:t>
            </a:r>
            <a:r>
              <a:rPr lang="en-US" dirty="0"/>
              <a:t>, 'First1', 'Last1'),</a:t>
            </a:r>
          </a:p>
          <a:p>
            <a:pPr marL="0" indent="0">
              <a:buNone/>
            </a:pPr>
            <a:r>
              <a:rPr lang="en-US" dirty="0"/>
              <a:t>(next value for </a:t>
            </a:r>
            <a:r>
              <a:rPr lang="en-US" dirty="0" err="1"/>
              <a:t>rec_seq</a:t>
            </a:r>
            <a:r>
              <a:rPr lang="en-US" dirty="0"/>
              <a:t>, 'First2', 'Last2'),</a:t>
            </a:r>
          </a:p>
          <a:p>
            <a:pPr marL="0" indent="0">
              <a:buNone/>
            </a:pPr>
            <a:r>
              <a:rPr lang="en-US" dirty="0"/>
              <a:t>(previous value for </a:t>
            </a:r>
            <a:r>
              <a:rPr lang="en-US" dirty="0" err="1"/>
              <a:t>rec_seq</a:t>
            </a:r>
            <a:r>
              <a:rPr lang="en-US" dirty="0"/>
              <a:t>, 'First3', 'Last3’)</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08358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73549-ABF2-4C50-8AB4-3802E7FFD92B}"/>
              </a:ext>
            </a:extLst>
          </p:cNvPr>
          <p:cNvSpPr>
            <a:spLocks noGrp="1"/>
          </p:cNvSpPr>
          <p:nvPr>
            <p:ph type="title"/>
          </p:nvPr>
        </p:nvSpPr>
        <p:spPr/>
        <p:txBody>
          <a:bodyPr/>
          <a:lstStyle/>
          <a:p>
            <a:r>
              <a:rPr lang="en-US" dirty="0"/>
              <a:t>Alter/Drop sequence</a:t>
            </a:r>
          </a:p>
        </p:txBody>
      </p:sp>
      <p:sp>
        <p:nvSpPr>
          <p:cNvPr id="3" name="Content Placeholder 2">
            <a:extLst>
              <a:ext uri="{FF2B5EF4-FFF2-40B4-BE49-F238E27FC236}">
                <a16:creationId xmlns:a16="http://schemas.microsoft.com/office/drawing/2014/main" id="{7DB5DE99-DF1A-4DFC-A7D8-40CE67DF8915}"/>
              </a:ext>
            </a:extLst>
          </p:cNvPr>
          <p:cNvSpPr>
            <a:spLocks noGrp="1"/>
          </p:cNvSpPr>
          <p:nvPr>
            <p:ph idx="1"/>
          </p:nvPr>
        </p:nvSpPr>
        <p:spPr>
          <a:xfrm>
            <a:off x="838200" y="1325217"/>
            <a:ext cx="10515600" cy="4851746"/>
          </a:xfrm>
        </p:spPr>
        <p:txBody>
          <a:bodyPr>
            <a:normAutofit/>
          </a:bodyPr>
          <a:lstStyle/>
          <a:p>
            <a:r>
              <a:rPr lang="en-US" dirty="0"/>
              <a:t>Sequences can be altered like tables.</a:t>
            </a:r>
          </a:p>
          <a:p>
            <a:pPr marL="0" indent="0" algn="l" fontAlgn="base">
              <a:buNone/>
            </a:pPr>
            <a:r>
              <a:rPr lang="en-US" b="0" i="0" dirty="0">
                <a:solidFill>
                  <a:srgbClr val="323232"/>
                </a:solidFill>
                <a:effectLst/>
                <a:latin typeface="ibm-plex-sans"/>
              </a:rPr>
              <a:t>The ALTER SEQUENCE statement can be used to change a sequence in any of these ways:</a:t>
            </a:r>
          </a:p>
          <a:p>
            <a:pPr lvl="1" fontAlgn="base">
              <a:buFont typeface="Wingdings" panose="05000000000000000000" pitchFamily="2" charset="2"/>
              <a:buChar char="Ø"/>
            </a:pPr>
            <a:r>
              <a:rPr lang="en-US" b="0" i="0" dirty="0">
                <a:solidFill>
                  <a:srgbClr val="323232"/>
                </a:solidFill>
                <a:effectLst/>
                <a:latin typeface="ibm-plex-sans"/>
              </a:rPr>
              <a:t>Restarting the sequence</a:t>
            </a:r>
          </a:p>
          <a:p>
            <a:pPr lvl="1" fontAlgn="base">
              <a:buFont typeface="Wingdings" panose="05000000000000000000" pitchFamily="2" charset="2"/>
              <a:buChar char="Ø"/>
            </a:pPr>
            <a:r>
              <a:rPr lang="en-US" b="0" i="0" dirty="0">
                <a:solidFill>
                  <a:srgbClr val="323232"/>
                </a:solidFill>
                <a:effectLst/>
                <a:latin typeface="ibm-plex-sans"/>
              </a:rPr>
              <a:t>Changing the increment between future sequence values</a:t>
            </a:r>
          </a:p>
          <a:p>
            <a:pPr lvl="1" fontAlgn="base">
              <a:buFont typeface="Wingdings" panose="05000000000000000000" pitchFamily="2" charset="2"/>
              <a:buChar char="Ø"/>
            </a:pPr>
            <a:r>
              <a:rPr lang="en-US" b="0" i="0" dirty="0">
                <a:solidFill>
                  <a:srgbClr val="323232"/>
                </a:solidFill>
                <a:effectLst/>
                <a:latin typeface="ibm-plex-sans"/>
              </a:rPr>
              <a:t>Setting or eliminating the minimum or maximum values</a:t>
            </a:r>
          </a:p>
          <a:p>
            <a:pPr lvl="1" fontAlgn="base">
              <a:buFont typeface="Wingdings" panose="05000000000000000000" pitchFamily="2" charset="2"/>
              <a:buChar char="Ø"/>
            </a:pPr>
            <a:r>
              <a:rPr lang="en-US" b="0" i="0" dirty="0">
                <a:solidFill>
                  <a:srgbClr val="323232"/>
                </a:solidFill>
                <a:effectLst/>
                <a:latin typeface="ibm-plex-sans"/>
              </a:rPr>
              <a:t>Changing the number of cached sequence numbers</a:t>
            </a:r>
          </a:p>
          <a:p>
            <a:pPr lvl="1" fontAlgn="base">
              <a:buFont typeface="Wingdings" panose="05000000000000000000" pitchFamily="2" charset="2"/>
              <a:buChar char="Ø"/>
            </a:pPr>
            <a:r>
              <a:rPr lang="en-US" b="0" i="0" dirty="0">
                <a:solidFill>
                  <a:srgbClr val="323232"/>
                </a:solidFill>
                <a:effectLst/>
                <a:latin typeface="ibm-plex-sans"/>
              </a:rPr>
              <a:t>Changing the attribute that determines whether the sequence can cycle or not</a:t>
            </a:r>
          </a:p>
          <a:p>
            <a:pPr lvl="1" fontAlgn="base">
              <a:buFont typeface="Wingdings" panose="05000000000000000000" pitchFamily="2" charset="2"/>
              <a:buChar char="Ø"/>
            </a:pPr>
            <a:r>
              <a:rPr lang="en-US" b="0" i="0" dirty="0">
                <a:solidFill>
                  <a:srgbClr val="323232"/>
                </a:solidFill>
                <a:effectLst/>
                <a:latin typeface="ibm-plex-sans"/>
              </a:rPr>
              <a:t>Changing whether sequence numbers must be generated in order of request</a:t>
            </a:r>
          </a:p>
          <a:p>
            <a:pPr marL="0" indent="0">
              <a:buNone/>
            </a:pPr>
            <a:endParaRPr lang="en-US" dirty="0"/>
          </a:p>
        </p:txBody>
      </p:sp>
    </p:spTree>
    <p:extLst>
      <p:ext uri="{BB962C8B-B14F-4D97-AF65-F5344CB8AC3E}">
        <p14:creationId xmlns:p14="http://schemas.microsoft.com/office/powerpoint/2010/main" val="1910548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A646-5DF5-4643-9403-3E4EE0ADDFAD}"/>
              </a:ext>
            </a:extLst>
          </p:cNvPr>
          <p:cNvSpPr>
            <a:spLocks noGrp="1"/>
          </p:cNvSpPr>
          <p:nvPr>
            <p:ph type="title"/>
          </p:nvPr>
        </p:nvSpPr>
        <p:spPr/>
        <p:txBody>
          <a:bodyPr/>
          <a:lstStyle/>
          <a:p>
            <a:r>
              <a:rPr lang="en-US" b="1" dirty="0"/>
              <a:t>CONTENTS:</a:t>
            </a:r>
          </a:p>
        </p:txBody>
      </p:sp>
      <p:sp>
        <p:nvSpPr>
          <p:cNvPr id="3" name="Content Placeholder 2">
            <a:extLst>
              <a:ext uri="{FF2B5EF4-FFF2-40B4-BE49-F238E27FC236}">
                <a16:creationId xmlns:a16="http://schemas.microsoft.com/office/drawing/2014/main" id="{245333C0-EE1C-45DA-8E21-30C5BEA6D22A}"/>
              </a:ext>
            </a:extLst>
          </p:cNvPr>
          <p:cNvSpPr>
            <a:spLocks noGrp="1"/>
          </p:cNvSpPr>
          <p:nvPr>
            <p:ph idx="1"/>
          </p:nvPr>
        </p:nvSpPr>
        <p:spPr/>
        <p:txBody>
          <a:bodyPr>
            <a:normAutofit fontScale="62500" lnSpcReduction="20000"/>
          </a:bodyPr>
          <a:lstStyle/>
          <a:p>
            <a:r>
              <a:rPr lang="en-US" dirty="0"/>
              <a:t>Interactive SQL session screen overview.</a:t>
            </a:r>
          </a:p>
          <a:p>
            <a:r>
              <a:rPr lang="en-US" dirty="0"/>
              <a:t>Accessing special registers interactively.</a:t>
            </a:r>
          </a:p>
          <a:p>
            <a:r>
              <a:rPr lang="en-US" dirty="0"/>
              <a:t>Create/Alter/Rename/Drop tables</a:t>
            </a:r>
          </a:p>
          <a:p>
            <a:r>
              <a:rPr lang="en-US" dirty="0"/>
              <a:t>Simple Select/Insert/Update/Delete</a:t>
            </a:r>
          </a:p>
          <a:p>
            <a:r>
              <a:rPr lang="en-US" dirty="0"/>
              <a:t>ADDRDBDIRE</a:t>
            </a:r>
          </a:p>
          <a:p>
            <a:r>
              <a:rPr lang="en-US" dirty="0"/>
              <a:t>Group by, Order by</a:t>
            </a:r>
          </a:p>
          <a:p>
            <a:r>
              <a:rPr lang="en-US" dirty="0"/>
              <a:t>Is null/ Is not null</a:t>
            </a:r>
          </a:p>
          <a:p>
            <a:r>
              <a:rPr lang="en-US" dirty="0"/>
              <a:t>Union/union all/Except/Intersect</a:t>
            </a:r>
          </a:p>
          <a:p>
            <a:r>
              <a:rPr lang="en-US" dirty="0"/>
              <a:t>Scalar, Aggregate Functions</a:t>
            </a:r>
          </a:p>
          <a:p>
            <a:r>
              <a:rPr lang="en-US" dirty="0"/>
              <a:t>Explicitly Casting data types</a:t>
            </a:r>
          </a:p>
          <a:p>
            <a:r>
              <a:rPr lang="en-US" dirty="0"/>
              <a:t>IFNULL, Coalesce</a:t>
            </a:r>
          </a:p>
          <a:p>
            <a:r>
              <a:rPr lang="en-US" dirty="0"/>
              <a:t>Case expression</a:t>
            </a:r>
          </a:p>
          <a:p>
            <a:r>
              <a:rPr lang="en-US" dirty="0" err="1"/>
              <a:t>SubQueries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860362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57E8-D3B6-4A4B-A052-1BC6584954C0}"/>
              </a:ext>
            </a:extLst>
          </p:cNvPr>
          <p:cNvSpPr>
            <a:spLocks noGrp="1"/>
          </p:cNvSpPr>
          <p:nvPr>
            <p:ph type="title"/>
          </p:nvPr>
        </p:nvSpPr>
        <p:spPr/>
        <p:txBody>
          <a:bodyPr>
            <a:normAutofit/>
          </a:bodyPr>
          <a:lstStyle/>
          <a:p>
            <a:r>
              <a:rPr lang="en-US" sz="3600" dirty="0"/>
              <a:t>Continued…</a:t>
            </a:r>
          </a:p>
        </p:txBody>
      </p:sp>
      <p:pic>
        <p:nvPicPr>
          <p:cNvPr id="5" name="Content Placeholder 4">
            <a:extLst>
              <a:ext uri="{FF2B5EF4-FFF2-40B4-BE49-F238E27FC236}">
                <a16:creationId xmlns:a16="http://schemas.microsoft.com/office/drawing/2014/main" id="{2D7915F8-12E4-44DF-8554-0B55E439FE36}"/>
              </a:ext>
            </a:extLst>
          </p:cNvPr>
          <p:cNvPicPr>
            <a:picLocks noGrp="1" noChangeAspect="1"/>
          </p:cNvPicPr>
          <p:nvPr>
            <p:ph idx="1"/>
          </p:nvPr>
        </p:nvPicPr>
        <p:blipFill>
          <a:blip r:embed="rId2"/>
          <a:stretch>
            <a:fillRect/>
          </a:stretch>
        </p:blipFill>
        <p:spPr>
          <a:xfrm>
            <a:off x="282851" y="1290809"/>
            <a:ext cx="6952836" cy="3753301"/>
          </a:xfrm>
        </p:spPr>
      </p:pic>
      <p:pic>
        <p:nvPicPr>
          <p:cNvPr id="7" name="Picture 6">
            <a:extLst>
              <a:ext uri="{FF2B5EF4-FFF2-40B4-BE49-F238E27FC236}">
                <a16:creationId xmlns:a16="http://schemas.microsoft.com/office/drawing/2014/main" id="{1832F7C0-C550-46FF-A6F3-E6BCC417CF3B}"/>
              </a:ext>
            </a:extLst>
          </p:cNvPr>
          <p:cNvPicPr>
            <a:picLocks noChangeAspect="1"/>
          </p:cNvPicPr>
          <p:nvPr/>
        </p:nvPicPr>
        <p:blipFill>
          <a:blip r:embed="rId3"/>
          <a:stretch>
            <a:fillRect/>
          </a:stretch>
        </p:blipFill>
        <p:spPr>
          <a:xfrm>
            <a:off x="3759269" y="5194851"/>
            <a:ext cx="2825443" cy="1181549"/>
          </a:xfrm>
          <a:prstGeom prst="rect">
            <a:avLst/>
          </a:prstGeom>
        </p:spPr>
      </p:pic>
      <p:pic>
        <p:nvPicPr>
          <p:cNvPr id="9" name="Picture 8">
            <a:extLst>
              <a:ext uri="{FF2B5EF4-FFF2-40B4-BE49-F238E27FC236}">
                <a16:creationId xmlns:a16="http://schemas.microsoft.com/office/drawing/2014/main" id="{49833D48-EB0B-4AEB-8DB6-F8148DCD4D42}"/>
              </a:ext>
            </a:extLst>
          </p:cNvPr>
          <p:cNvPicPr>
            <a:picLocks noChangeAspect="1"/>
          </p:cNvPicPr>
          <p:nvPr/>
        </p:nvPicPr>
        <p:blipFill>
          <a:blip r:embed="rId4"/>
          <a:stretch>
            <a:fillRect/>
          </a:stretch>
        </p:blipFill>
        <p:spPr>
          <a:xfrm>
            <a:off x="6584712" y="4108174"/>
            <a:ext cx="4928221" cy="2505524"/>
          </a:xfrm>
          <a:prstGeom prst="rect">
            <a:avLst/>
          </a:prstGeom>
        </p:spPr>
      </p:pic>
    </p:spTree>
    <p:extLst>
      <p:ext uri="{BB962C8B-B14F-4D97-AF65-F5344CB8AC3E}">
        <p14:creationId xmlns:p14="http://schemas.microsoft.com/office/powerpoint/2010/main" val="1679739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6F66-4348-44FA-8C7E-B209D56100A6}"/>
              </a:ext>
            </a:extLst>
          </p:cNvPr>
          <p:cNvSpPr>
            <a:spLocks noGrp="1"/>
          </p:cNvSpPr>
          <p:nvPr>
            <p:ph type="title"/>
          </p:nvPr>
        </p:nvSpPr>
        <p:spPr/>
        <p:txBody>
          <a:bodyPr/>
          <a:lstStyle/>
          <a:p>
            <a:r>
              <a:rPr lang="en-US" dirty="0"/>
              <a:t>System tables</a:t>
            </a:r>
          </a:p>
        </p:txBody>
      </p:sp>
      <p:sp>
        <p:nvSpPr>
          <p:cNvPr id="3" name="Content Placeholder 2">
            <a:extLst>
              <a:ext uri="{FF2B5EF4-FFF2-40B4-BE49-F238E27FC236}">
                <a16:creationId xmlns:a16="http://schemas.microsoft.com/office/drawing/2014/main" id="{3620F559-83D6-49FA-86BE-8757AD2E739B}"/>
              </a:ext>
            </a:extLst>
          </p:cNvPr>
          <p:cNvSpPr>
            <a:spLocks noGrp="1"/>
          </p:cNvSpPr>
          <p:nvPr>
            <p:ph idx="1"/>
          </p:nvPr>
        </p:nvSpPr>
        <p:spPr/>
        <p:txBody>
          <a:bodyPr/>
          <a:lstStyle/>
          <a:p>
            <a:r>
              <a:rPr lang="en-US" dirty="0" err="1"/>
              <a:t>Sytem</a:t>
            </a:r>
            <a:r>
              <a:rPr lang="en-US" dirty="0"/>
              <a:t> tables/Views exist in the product libraries (QSYS/QSYS2/QUSRSYS/..)</a:t>
            </a:r>
          </a:p>
          <a:p>
            <a:pPr marL="0" indent="0">
              <a:buNone/>
            </a:pPr>
            <a:r>
              <a:rPr lang="en-US" dirty="0"/>
              <a:t>Mostly the views in QSYS2 are usable to retrieve information.</a:t>
            </a:r>
          </a:p>
          <a:p>
            <a:pPr marL="0" indent="0">
              <a:buNone/>
            </a:pPr>
            <a:r>
              <a:rPr lang="en-US" dirty="0"/>
              <a:t>Popular ones - ASP_INFO, FUNCTION_USAGE, JOB_QUEUE_INFO, JOB_DESCRIPTION_INFO, JOURNAL_INFO, OBJECT_LOCK_INFO, RECORD_LOCK_INFO, SYSTABLES, SYSCOLUMNS, SYSTRIGGERS, etc.</a:t>
            </a:r>
          </a:p>
          <a:p>
            <a:pPr marL="0" indent="0">
              <a:buNone/>
            </a:pPr>
            <a:endParaRPr lang="en-US" dirty="0"/>
          </a:p>
          <a:p>
            <a:pPr marL="0" indent="0">
              <a:buNone/>
            </a:pPr>
            <a:r>
              <a:rPr lang="en-US" dirty="0"/>
              <a:t>These views come with specific PTFs(Product Temporary Fix) to be installed in OS. </a:t>
            </a:r>
          </a:p>
        </p:txBody>
      </p:sp>
    </p:spTree>
    <p:extLst>
      <p:ext uri="{BB962C8B-B14F-4D97-AF65-F5344CB8AC3E}">
        <p14:creationId xmlns:p14="http://schemas.microsoft.com/office/powerpoint/2010/main" val="80272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14B9-E8D8-45B8-A77B-3D3328374FB1}"/>
              </a:ext>
            </a:extLst>
          </p:cNvPr>
          <p:cNvSpPr>
            <a:spLocks noGrp="1"/>
          </p:cNvSpPr>
          <p:nvPr>
            <p:ph type="title"/>
          </p:nvPr>
        </p:nvSpPr>
        <p:spPr/>
        <p:txBody>
          <a:bodyPr/>
          <a:lstStyle/>
          <a:p>
            <a:r>
              <a:rPr lang="en-US" dirty="0"/>
              <a:t>UDTF (User Defined Table Functions)</a:t>
            </a:r>
          </a:p>
        </p:txBody>
      </p:sp>
      <p:sp>
        <p:nvSpPr>
          <p:cNvPr id="3" name="Content Placeholder 2">
            <a:extLst>
              <a:ext uri="{FF2B5EF4-FFF2-40B4-BE49-F238E27FC236}">
                <a16:creationId xmlns:a16="http://schemas.microsoft.com/office/drawing/2014/main" id="{91400EEA-38FB-46AC-96A0-B7167E9D2D14}"/>
              </a:ext>
            </a:extLst>
          </p:cNvPr>
          <p:cNvSpPr>
            <a:spLocks noGrp="1"/>
          </p:cNvSpPr>
          <p:nvPr>
            <p:ph idx="1"/>
          </p:nvPr>
        </p:nvSpPr>
        <p:spPr/>
        <p:txBody>
          <a:bodyPr/>
          <a:lstStyle/>
          <a:p>
            <a:r>
              <a:rPr lang="en-US" dirty="0"/>
              <a:t>Like System tables, there are functions which also comes handy to retrieve specific information from system. These are also PTF specific.</a:t>
            </a:r>
          </a:p>
          <a:p>
            <a:pPr marL="0" indent="0">
              <a:buNone/>
            </a:pPr>
            <a:r>
              <a:rPr lang="en-US" dirty="0"/>
              <a:t>Ex: JOBLOG_INFO()</a:t>
            </a:r>
          </a:p>
          <a:p>
            <a:pPr marL="0" indent="0">
              <a:buNone/>
            </a:pPr>
            <a:r>
              <a:rPr lang="en-US" u="sng" dirty="0"/>
              <a:t>Sample Query</a:t>
            </a:r>
            <a:r>
              <a:rPr lang="en-US" dirty="0"/>
              <a:t>:</a:t>
            </a:r>
          </a:p>
          <a:p>
            <a:pPr marL="0" indent="0">
              <a:buNone/>
            </a:pPr>
            <a:r>
              <a:rPr lang="en-US" dirty="0"/>
              <a:t>select * from table(qsys2.joblog_info('032842/ADARSH/QPADEV0001’))</a:t>
            </a:r>
          </a:p>
          <a:p>
            <a:pPr marL="0" indent="0">
              <a:buNone/>
            </a:pPr>
            <a:endParaRPr lang="en-US" dirty="0"/>
          </a:p>
          <a:p>
            <a:pPr marL="0" indent="0">
              <a:buNone/>
            </a:pPr>
            <a:endParaRPr lang="en-US" dirty="0"/>
          </a:p>
        </p:txBody>
      </p:sp>
      <p:graphicFrame>
        <p:nvGraphicFramePr>
          <p:cNvPr id="4" name="Object 3">
            <a:extLst>
              <a:ext uri="{FF2B5EF4-FFF2-40B4-BE49-F238E27FC236}">
                <a16:creationId xmlns:a16="http://schemas.microsoft.com/office/drawing/2014/main" id="{6E613303-C6E8-4B9C-AFD4-80F3BE7495DC}"/>
              </a:ext>
            </a:extLst>
          </p:cNvPr>
          <p:cNvGraphicFramePr>
            <a:graphicFrameLocks noChangeAspect="1"/>
          </p:cNvGraphicFramePr>
          <p:nvPr>
            <p:extLst>
              <p:ext uri="{D42A27DB-BD31-4B8C-83A1-F6EECF244321}">
                <p14:modId xmlns:p14="http://schemas.microsoft.com/office/powerpoint/2010/main" val="2013174174"/>
              </p:ext>
            </p:extLst>
          </p:nvPr>
        </p:nvGraphicFramePr>
        <p:xfrm>
          <a:off x="1013792" y="4512641"/>
          <a:ext cx="914400" cy="771525"/>
        </p:xfrm>
        <a:graphic>
          <a:graphicData uri="http://schemas.openxmlformats.org/presentationml/2006/ole">
            <mc:AlternateContent xmlns:mc="http://schemas.openxmlformats.org/markup-compatibility/2006">
              <mc:Choice xmlns:v="urn:schemas-microsoft-com:vml" Requires="v">
                <p:oleObj name="Acrobat Document" showAsIcon="1" r:id="rId2" imgW="914400" imgH="771480" progId="AcroExch.Document.DC">
                  <p:embed/>
                </p:oleObj>
              </mc:Choice>
              <mc:Fallback>
                <p:oleObj name="Acrobat Document" showAsIcon="1" r:id="rId2" imgW="914400" imgH="771480" progId="AcroExch.Document.DC">
                  <p:embed/>
                  <p:pic>
                    <p:nvPicPr>
                      <p:cNvPr id="0" name=""/>
                      <p:cNvPicPr/>
                      <p:nvPr/>
                    </p:nvPicPr>
                    <p:blipFill>
                      <a:blip r:embed="rId3"/>
                      <a:stretch>
                        <a:fillRect/>
                      </a:stretch>
                    </p:blipFill>
                    <p:spPr>
                      <a:xfrm>
                        <a:off x="1013792" y="451264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319762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629B-CDAD-46A1-8187-B024A8F5E25A}"/>
              </a:ext>
            </a:extLst>
          </p:cNvPr>
          <p:cNvSpPr>
            <a:spLocks noGrp="1"/>
          </p:cNvSpPr>
          <p:nvPr>
            <p:ph type="title"/>
          </p:nvPr>
        </p:nvSpPr>
        <p:spPr/>
        <p:txBody>
          <a:bodyPr/>
          <a:lstStyle/>
          <a:p>
            <a:r>
              <a:rPr lang="en-US" dirty="0"/>
              <a:t>JOINs (Theta Join)</a:t>
            </a:r>
          </a:p>
        </p:txBody>
      </p:sp>
      <p:sp>
        <p:nvSpPr>
          <p:cNvPr id="3" name="Content Placeholder 2">
            <a:extLst>
              <a:ext uri="{FF2B5EF4-FFF2-40B4-BE49-F238E27FC236}">
                <a16:creationId xmlns:a16="http://schemas.microsoft.com/office/drawing/2014/main" id="{AFE1EC39-072E-418E-8BB4-2FA3EC5B583F}"/>
              </a:ext>
            </a:extLst>
          </p:cNvPr>
          <p:cNvSpPr>
            <a:spLocks noGrp="1"/>
          </p:cNvSpPr>
          <p:nvPr>
            <p:ph idx="1"/>
          </p:nvPr>
        </p:nvSpPr>
        <p:spPr/>
        <p:txBody>
          <a:bodyPr>
            <a:normAutofit fontScale="92500" lnSpcReduction="20000"/>
          </a:bodyPr>
          <a:lstStyle/>
          <a:p>
            <a:r>
              <a:rPr lang="en-US" dirty="0"/>
              <a:t>It allows user to return data from all the tables being joined on user specific conditions.</a:t>
            </a:r>
          </a:p>
          <a:p>
            <a:pPr marL="0" indent="0">
              <a:buNone/>
            </a:pPr>
            <a:endParaRPr lang="en-US" dirty="0"/>
          </a:p>
          <a:p>
            <a:pPr marL="514350" indent="-514350">
              <a:buAutoNum type="arabicPeriod"/>
            </a:pPr>
            <a:r>
              <a:rPr lang="en-US" dirty="0"/>
              <a:t>Theta join:</a:t>
            </a:r>
          </a:p>
          <a:p>
            <a:pPr marL="0" indent="0">
              <a:buNone/>
            </a:pPr>
            <a:r>
              <a:rPr lang="en-US" dirty="0"/>
              <a:t>	Here, two or more tables can be listed in query with ‘ , ’ in between and the joining condition is listed under WHERE condition.</a:t>
            </a:r>
          </a:p>
          <a:p>
            <a:pPr marL="0" indent="0">
              <a:buNone/>
            </a:pPr>
            <a:endParaRPr lang="en-US" dirty="0"/>
          </a:p>
          <a:p>
            <a:pPr marL="0" indent="0">
              <a:buNone/>
            </a:pPr>
            <a:r>
              <a:rPr lang="en-US" dirty="0"/>
              <a:t>Ex:      select * from </a:t>
            </a:r>
            <a:r>
              <a:rPr lang="en-US" dirty="0" err="1"/>
              <a:t>unionp</a:t>
            </a:r>
            <a:r>
              <a:rPr lang="en-US" dirty="0"/>
              <a:t> a, </a:t>
            </a:r>
            <a:r>
              <a:rPr lang="en-US" dirty="0" err="1"/>
              <a:t>exceptp</a:t>
            </a:r>
            <a:r>
              <a:rPr lang="en-US" dirty="0"/>
              <a:t> b, </a:t>
            </a:r>
            <a:r>
              <a:rPr lang="en-US" dirty="0" err="1"/>
              <a:t>intersectp</a:t>
            </a:r>
            <a:r>
              <a:rPr lang="en-US" dirty="0"/>
              <a:t> c</a:t>
            </a:r>
          </a:p>
          <a:p>
            <a:pPr marL="0" indent="0">
              <a:buNone/>
            </a:pPr>
            <a:r>
              <a:rPr lang="en-US" dirty="0"/>
              <a:t>	where a.name = b.name and a.name = c.name </a:t>
            </a:r>
          </a:p>
          <a:p>
            <a:pPr marL="0" indent="0">
              <a:buNone/>
            </a:pPr>
            <a:r>
              <a:rPr lang="en-US" dirty="0"/>
              <a:t> All columns from all the tables will be retrieved here with data matching the specified condition.</a:t>
            </a:r>
          </a:p>
          <a:p>
            <a:pPr marL="0" indent="0">
              <a:buNone/>
            </a:pPr>
            <a:endParaRPr lang="en-US" dirty="0"/>
          </a:p>
        </p:txBody>
      </p:sp>
    </p:spTree>
    <p:extLst>
      <p:ext uri="{BB962C8B-B14F-4D97-AF65-F5344CB8AC3E}">
        <p14:creationId xmlns:p14="http://schemas.microsoft.com/office/powerpoint/2010/main" val="4221851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86716-C218-4970-A1D5-19D5D02E2C6F}"/>
              </a:ext>
            </a:extLst>
          </p:cNvPr>
          <p:cNvSpPr>
            <a:spLocks noGrp="1"/>
          </p:cNvSpPr>
          <p:nvPr>
            <p:ph type="title"/>
          </p:nvPr>
        </p:nvSpPr>
        <p:spPr/>
        <p:txBody>
          <a:bodyPr/>
          <a:lstStyle/>
          <a:p>
            <a:r>
              <a:rPr lang="en-US" dirty="0"/>
              <a:t>JOIN (Inner Join)</a:t>
            </a:r>
          </a:p>
        </p:txBody>
      </p:sp>
      <p:sp>
        <p:nvSpPr>
          <p:cNvPr id="3" name="Content Placeholder 2">
            <a:extLst>
              <a:ext uri="{FF2B5EF4-FFF2-40B4-BE49-F238E27FC236}">
                <a16:creationId xmlns:a16="http://schemas.microsoft.com/office/drawing/2014/main" id="{3F7F0AC9-8FAD-4B02-9D4B-39D74B827518}"/>
              </a:ext>
            </a:extLst>
          </p:cNvPr>
          <p:cNvSpPr>
            <a:spLocks noGrp="1"/>
          </p:cNvSpPr>
          <p:nvPr>
            <p:ph idx="1"/>
          </p:nvPr>
        </p:nvSpPr>
        <p:spPr/>
        <p:txBody>
          <a:bodyPr>
            <a:normAutofit fontScale="92500" lnSpcReduction="10000"/>
          </a:bodyPr>
          <a:lstStyle/>
          <a:p>
            <a:r>
              <a:rPr lang="en-US" dirty="0"/>
              <a:t>It allows user to return data from all the tables being joined on user specific conditions.</a:t>
            </a:r>
          </a:p>
          <a:p>
            <a:r>
              <a:rPr lang="en-US" dirty="0"/>
              <a:t>Works same as theta join.</a:t>
            </a:r>
          </a:p>
          <a:p>
            <a:r>
              <a:rPr lang="en-US" dirty="0"/>
              <a:t>JOIN keyword is used and the joining condition is mentioned after ON keyword</a:t>
            </a:r>
          </a:p>
          <a:p>
            <a:r>
              <a:rPr lang="en-US" dirty="0"/>
              <a:t>Multiple tables can be joined over a sequence of JOIN and ON keywords. </a:t>
            </a:r>
          </a:p>
          <a:p>
            <a:pPr marL="0" indent="0">
              <a:buNone/>
            </a:pPr>
            <a:endParaRPr lang="en-US" dirty="0"/>
          </a:p>
          <a:p>
            <a:pPr marL="0" indent="0">
              <a:buNone/>
            </a:pPr>
            <a:r>
              <a:rPr lang="en-US" u="sng" dirty="0"/>
              <a:t>Sample Query</a:t>
            </a:r>
            <a:r>
              <a:rPr lang="en-US" dirty="0"/>
              <a:t>: </a:t>
            </a:r>
          </a:p>
          <a:p>
            <a:pPr marL="0" indent="0">
              <a:buNone/>
            </a:pPr>
            <a:r>
              <a:rPr lang="en-US" dirty="0"/>
              <a:t> select a.* from </a:t>
            </a:r>
            <a:r>
              <a:rPr lang="en-US" dirty="0" err="1"/>
              <a:t>unionp</a:t>
            </a:r>
            <a:r>
              <a:rPr lang="en-US" dirty="0"/>
              <a:t> a join </a:t>
            </a:r>
            <a:r>
              <a:rPr lang="en-US" dirty="0" err="1"/>
              <a:t>exceptp</a:t>
            </a:r>
            <a:r>
              <a:rPr lang="en-US" dirty="0"/>
              <a:t> b on a.name = b.name and </a:t>
            </a:r>
            <a:r>
              <a:rPr lang="en-US" dirty="0" err="1"/>
              <a:t>a.dept</a:t>
            </a:r>
            <a:r>
              <a:rPr lang="en-US" dirty="0"/>
              <a:t> = </a:t>
            </a:r>
            <a:r>
              <a:rPr lang="en-US" dirty="0" err="1"/>
              <a:t>b.dept</a:t>
            </a:r>
            <a:r>
              <a:rPr lang="en-US" dirty="0"/>
              <a:t> </a:t>
            </a:r>
          </a:p>
        </p:txBody>
      </p:sp>
    </p:spTree>
    <p:extLst>
      <p:ext uri="{BB962C8B-B14F-4D97-AF65-F5344CB8AC3E}">
        <p14:creationId xmlns:p14="http://schemas.microsoft.com/office/powerpoint/2010/main" val="184778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A7EC-13A4-401C-ACA6-B2CD3B1567FB}"/>
              </a:ext>
            </a:extLst>
          </p:cNvPr>
          <p:cNvSpPr>
            <a:spLocks noGrp="1"/>
          </p:cNvSpPr>
          <p:nvPr>
            <p:ph type="title"/>
          </p:nvPr>
        </p:nvSpPr>
        <p:spPr/>
        <p:txBody>
          <a:bodyPr/>
          <a:lstStyle/>
          <a:p>
            <a:r>
              <a:rPr lang="en-US" dirty="0"/>
              <a:t>JOIN(Left/Left outer Join)</a:t>
            </a:r>
          </a:p>
        </p:txBody>
      </p:sp>
      <p:sp>
        <p:nvSpPr>
          <p:cNvPr id="3" name="Content Placeholder 2">
            <a:extLst>
              <a:ext uri="{FF2B5EF4-FFF2-40B4-BE49-F238E27FC236}">
                <a16:creationId xmlns:a16="http://schemas.microsoft.com/office/drawing/2014/main" id="{BA394C65-75F0-42EF-9B65-BD297E076680}"/>
              </a:ext>
            </a:extLst>
          </p:cNvPr>
          <p:cNvSpPr>
            <a:spLocks noGrp="1"/>
          </p:cNvSpPr>
          <p:nvPr>
            <p:ph idx="1"/>
          </p:nvPr>
        </p:nvSpPr>
        <p:spPr/>
        <p:txBody>
          <a:bodyPr>
            <a:normAutofit fontScale="92500" lnSpcReduction="20000"/>
          </a:bodyPr>
          <a:lstStyle/>
          <a:p>
            <a:r>
              <a:rPr lang="en-US" dirty="0"/>
              <a:t>It allows user to return data from the table specified on left side of JOIN keyword being joined on user specific conditions long with the matching data from right side of the JOIN keyword over specified condition. </a:t>
            </a:r>
          </a:p>
          <a:p>
            <a:r>
              <a:rPr lang="en-US" dirty="0"/>
              <a:t>For the unmatched data from the table specified on right side of JOIN keyword, it shows as NULL</a:t>
            </a:r>
          </a:p>
          <a:p>
            <a:r>
              <a:rPr lang="en-US" dirty="0"/>
              <a:t>Multiple tables can be joined over a sequence of LEFT(</a:t>
            </a:r>
            <a:r>
              <a:rPr lang="en-US" sz="2200" dirty="0"/>
              <a:t>OUTER</a:t>
            </a:r>
            <a:r>
              <a:rPr lang="en-US" dirty="0"/>
              <a:t>) JOIN and ON keywords. </a:t>
            </a:r>
          </a:p>
          <a:p>
            <a:pPr marL="0" indent="0">
              <a:buNone/>
            </a:pPr>
            <a:endParaRPr lang="en-US" dirty="0"/>
          </a:p>
          <a:p>
            <a:pPr marL="0" indent="0">
              <a:buNone/>
            </a:pPr>
            <a:endParaRPr lang="en-US" dirty="0"/>
          </a:p>
          <a:p>
            <a:pPr marL="0" indent="0">
              <a:buNone/>
            </a:pPr>
            <a:r>
              <a:rPr lang="en-US" dirty="0"/>
              <a:t>Ex: 	select * from </a:t>
            </a:r>
            <a:r>
              <a:rPr lang="en-US" dirty="0" err="1"/>
              <a:t>unionp</a:t>
            </a:r>
            <a:r>
              <a:rPr lang="en-US" dirty="0"/>
              <a:t> a left outer    </a:t>
            </a:r>
          </a:p>
          <a:p>
            <a:pPr marL="0" indent="0">
              <a:buNone/>
            </a:pPr>
            <a:r>
              <a:rPr lang="en-US" dirty="0"/>
              <a:t>	join </a:t>
            </a:r>
            <a:r>
              <a:rPr lang="en-US" dirty="0" err="1"/>
              <a:t>exceptp</a:t>
            </a:r>
            <a:r>
              <a:rPr lang="en-US" dirty="0"/>
              <a:t> b on a.name = b.name and</a:t>
            </a:r>
          </a:p>
          <a:p>
            <a:pPr marL="0" indent="0">
              <a:buNone/>
            </a:pPr>
            <a:r>
              <a:rPr lang="en-US" dirty="0"/>
              <a:t>	</a:t>
            </a:r>
            <a:r>
              <a:rPr lang="en-US" dirty="0" err="1"/>
              <a:t>a.dept</a:t>
            </a:r>
            <a:r>
              <a:rPr lang="en-US" dirty="0"/>
              <a:t> = </a:t>
            </a:r>
            <a:r>
              <a:rPr lang="en-US" dirty="0" err="1"/>
              <a:t>b.dept</a:t>
            </a:r>
            <a:r>
              <a:rPr lang="en-US" dirty="0"/>
              <a:t> </a:t>
            </a:r>
          </a:p>
          <a:p>
            <a:endParaRPr lang="en-US" dirty="0"/>
          </a:p>
        </p:txBody>
      </p:sp>
    </p:spTree>
    <p:extLst>
      <p:ext uri="{BB962C8B-B14F-4D97-AF65-F5344CB8AC3E}">
        <p14:creationId xmlns:p14="http://schemas.microsoft.com/office/powerpoint/2010/main" val="3302238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9403D-D2F6-48F0-B93A-191996FEF67C}"/>
              </a:ext>
            </a:extLst>
          </p:cNvPr>
          <p:cNvSpPr>
            <a:spLocks noGrp="1"/>
          </p:cNvSpPr>
          <p:nvPr>
            <p:ph type="title"/>
          </p:nvPr>
        </p:nvSpPr>
        <p:spPr/>
        <p:txBody>
          <a:bodyPr/>
          <a:lstStyle/>
          <a:p>
            <a:r>
              <a:rPr lang="en-US" dirty="0"/>
              <a:t>JOIN(Right/Right Outer Join)</a:t>
            </a:r>
          </a:p>
        </p:txBody>
      </p:sp>
      <p:sp>
        <p:nvSpPr>
          <p:cNvPr id="3" name="Content Placeholder 2">
            <a:extLst>
              <a:ext uri="{FF2B5EF4-FFF2-40B4-BE49-F238E27FC236}">
                <a16:creationId xmlns:a16="http://schemas.microsoft.com/office/drawing/2014/main" id="{D3102E66-3A24-4EE9-B820-A2CFACF5FCD4}"/>
              </a:ext>
            </a:extLst>
          </p:cNvPr>
          <p:cNvSpPr>
            <a:spLocks noGrp="1"/>
          </p:cNvSpPr>
          <p:nvPr>
            <p:ph idx="1"/>
          </p:nvPr>
        </p:nvSpPr>
        <p:spPr/>
        <p:txBody>
          <a:bodyPr>
            <a:normAutofit fontScale="92500" lnSpcReduction="20000"/>
          </a:bodyPr>
          <a:lstStyle/>
          <a:p>
            <a:r>
              <a:rPr lang="en-US" dirty="0"/>
              <a:t>It allows user to return data from the table specified on right side of JOIN keyword being joined on user specific conditions long with the matching data from left side of the JOIN keyword over specified condition. </a:t>
            </a:r>
          </a:p>
          <a:p>
            <a:r>
              <a:rPr lang="en-US" dirty="0"/>
              <a:t>For the unmatched data from the table specified on left side of JOIN keyword, it shows as NULL</a:t>
            </a:r>
          </a:p>
          <a:p>
            <a:r>
              <a:rPr lang="en-US" dirty="0"/>
              <a:t>Multiple tables can be joined over a sequence of RIGHT(</a:t>
            </a:r>
            <a:r>
              <a:rPr lang="en-US" sz="2200" dirty="0"/>
              <a:t>OUTER</a:t>
            </a:r>
            <a:r>
              <a:rPr lang="en-US" dirty="0"/>
              <a:t>) JOIN and ON keywords. </a:t>
            </a:r>
          </a:p>
          <a:p>
            <a:pPr marL="0" indent="0">
              <a:buNone/>
            </a:pPr>
            <a:endParaRPr lang="en-US" dirty="0"/>
          </a:p>
          <a:p>
            <a:pPr marL="0" indent="0">
              <a:buNone/>
            </a:pPr>
            <a:endParaRPr lang="en-US" dirty="0"/>
          </a:p>
          <a:p>
            <a:pPr marL="0" indent="0">
              <a:buNone/>
            </a:pPr>
            <a:r>
              <a:rPr lang="en-US" dirty="0"/>
              <a:t>Ex: 	select * from </a:t>
            </a:r>
            <a:r>
              <a:rPr lang="en-US" dirty="0" err="1"/>
              <a:t>unionp</a:t>
            </a:r>
            <a:r>
              <a:rPr lang="en-US" dirty="0"/>
              <a:t> a right outer    </a:t>
            </a:r>
          </a:p>
          <a:p>
            <a:pPr marL="0" indent="0">
              <a:buNone/>
            </a:pPr>
            <a:r>
              <a:rPr lang="en-US" dirty="0"/>
              <a:t>	join </a:t>
            </a:r>
            <a:r>
              <a:rPr lang="en-US" dirty="0" err="1"/>
              <a:t>exceptp</a:t>
            </a:r>
            <a:r>
              <a:rPr lang="en-US" dirty="0"/>
              <a:t> b on a.name = b.name and</a:t>
            </a:r>
          </a:p>
          <a:p>
            <a:pPr marL="0" indent="0">
              <a:buNone/>
            </a:pPr>
            <a:r>
              <a:rPr lang="en-US" dirty="0"/>
              <a:t>	</a:t>
            </a:r>
            <a:r>
              <a:rPr lang="en-US" dirty="0" err="1"/>
              <a:t>a.dept</a:t>
            </a:r>
            <a:r>
              <a:rPr lang="en-US" dirty="0"/>
              <a:t> = </a:t>
            </a:r>
            <a:r>
              <a:rPr lang="en-US" dirty="0" err="1"/>
              <a:t>b.dept</a:t>
            </a:r>
            <a:r>
              <a:rPr lang="en-US" dirty="0"/>
              <a:t> </a:t>
            </a:r>
          </a:p>
          <a:p>
            <a:endParaRPr lang="en-US" dirty="0"/>
          </a:p>
        </p:txBody>
      </p:sp>
    </p:spTree>
    <p:extLst>
      <p:ext uri="{BB962C8B-B14F-4D97-AF65-F5344CB8AC3E}">
        <p14:creationId xmlns:p14="http://schemas.microsoft.com/office/powerpoint/2010/main" val="1216867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62E3D-C28B-4817-8268-97627FD1A221}"/>
              </a:ext>
            </a:extLst>
          </p:cNvPr>
          <p:cNvSpPr>
            <a:spLocks noGrp="1"/>
          </p:cNvSpPr>
          <p:nvPr>
            <p:ph type="title"/>
          </p:nvPr>
        </p:nvSpPr>
        <p:spPr/>
        <p:txBody>
          <a:bodyPr/>
          <a:lstStyle/>
          <a:p>
            <a:r>
              <a:rPr lang="en-US" dirty="0"/>
              <a:t>JOIN (Self Join)</a:t>
            </a:r>
          </a:p>
        </p:txBody>
      </p:sp>
      <p:sp>
        <p:nvSpPr>
          <p:cNvPr id="3" name="Content Placeholder 2">
            <a:extLst>
              <a:ext uri="{FF2B5EF4-FFF2-40B4-BE49-F238E27FC236}">
                <a16:creationId xmlns:a16="http://schemas.microsoft.com/office/drawing/2014/main" id="{AEC97C0E-932D-4F44-ADE7-0774BB7427E8}"/>
              </a:ext>
            </a:extLst>
          </p:cNvPr>
          <p:cNvSpPr>
            <a:spLocks noGrp="1"/>
          </p:cNvSpPr>
          <p:nvPr>
            <p:ph idx="1"/>
          </p:nvPr>
        </p:nvSpPr>
        <p:spPr>
          <a:xfrm>
            <a:off x="838200" y="1417983"/>
            <a:ext cx="10515600" cy="4758980"/>
          </a:xfrm>
        </p:spPr>
        <p:txBody>
          <a:bodyPr>
            <a:normAutofit lnSpcReduction="10000"/>
          </a:bodyPr>
          <a:lstStyle/>
          <a:p>
            <a:r>
              <a:rPr lang="en-US" dirty="0"/>
              <a:t>It is same as JOIN functionality where a table is joined with itself over a joining condition.</a:t>
            </a:r>
          </a:p>
          <a:p>
            <a:r>
              <a:rPr lang="en-US" dirty="0"/>
              <a:t>Useful when two or more columns can have same values and to find a match among records based on two different columns</a:t>
            </a:r>
          </a:p>
          <a:p>
            <a:pPr marL="0" indent="0">
              <a:buNone/>
            </a:pPr>
            <a:r>
              <a:rPr lang="en-US" dirty="0"/>
              <a:t>Ex:</a:t>
            </a:r>
          </a:p>
          <a:p>
            <a:pPr marL="0" indent="0">
              <a:buNone/>
            </a:pPr>
            <a:endParaRPr lang="en-US" dirty="0"/>
          </a:p>
          <a:p>
            <a:pPr marL="0" indent="0">
              <a:buNone/>
            </a:pPr>
            <a:endParaRPr lang="en-US" dirty="0"/>
          </a:p>
          <a:p>
            <a:pPr marL="0" indent="0">
              <a:buNone/>
            </a:pPr>
            <a:r>
              <a:rPr lang="en-US" b="1" dirty="0"/>
              <a:t>Q: </a:t>
            </a:r>
            <a:r>
              <a:rPr lang="en-US" sz="2600" i="1" dirty="0"/>
              <a:t>To find name of person whose office color matches with Zoya’s home color.</a:t>
            </a:r>
          </a:p>
          <a:p>
            <a:pPr marL="0" indent="0">
              <a:buNone/>
            </a:pPr>
            <a:r>
              <a:rPr lang="en-US" dirty="0"/>
              <a:t>select * from </a:t>
            </a:r>
            <a:r>
              <a:rPr lang="en-US" dirty="0" err="1"/>
              <a:t>selfp</a:t>
            </a:r>
            <a:r>
              <a:rPr lang="en-US" dirty="0"/>
              <a:t> a, </a:t>
            </a:r>
            <a:r>
              <a:rPr lang="en-US" dirty="0" err="1"/>
              <a:t>selfp</a:t>
            </a:r>
            <a:r>
              <a:rPr lang="en-US" dirty="0"/>
              <a:t> b where </a:t>
            </a:r>
            <a:r>
              <a:rPr lang="en-US" dirty="0" err="1"/>
              <a:t>a.homeclr</a:t>
            </a:r>
            <a:r>
              <a:rPr lang="en-US" dirty="0"/>
              <a:t> = </a:t>
            </a:r>
            <a:r>
              <a:rPr lang="en-US" dirty="0" err="1"/>
              <a:t>b.officeclr</a:t>
            </a:r>
            <a:r>
              <a:rPr lang="en-US" dirty="0"/>
              <a:t> and</a:t>
            </a:r>
          </a:p>
          <a:p>
            <a:pPr marL="0" indent="0">
              <a:buNone/>
            </a:pPr>
            <a:r>
              <a:rPr lang="en-US" dirty="0"/>
              <a:t>a.name  = 'Zoya' </a:t>
            </a:r>
          </a:p>
        </p:txBody>
      </p:sp>
      <p:pic>
        <p:nvPicPr>
          <p:cNvPr id="5" name="Picture 4">
            <a:extLst>
              <a:ext uri="{FF2B5EF4-FFF2-40B4-BE49-F238E27FC236}">
                <a16:creationId xmlns:a16="http://schemas.microsoft.com/office/drawing/2014/main" id="{562CB28F-5D7C-4158-9165-B31F6D2ABE40}"/>
              </a:ext>
            </a:extLst>
          </p:cNvPr>
          <p:cNvPicPr>
            <a:picLocks noChangeAspect="1"/>
          </p:cNvPicPr>
          <p:nvPr/>
        </p:nvPicPr>
        <p:blipFill>
          <a:blip r:embed="rId2"/>
          <a:stretch>
            <a:fillRect/>
          </a:stretch>
        </p:blipFill>
        <p:spPr>
          <a:xfrm>
            <a:off x="1543464" y="3001997"/>
            <a:ext cx="4830438" cy="1325562"/>
          </a:xfrm>
          <a:prstGeom prst="rect">
            <a:avLst/>
          </a:prstGeom>
        </p:spPr>
      </p:pic>
    </p:spTree>
    <p:extLst>
      <p:ext uri="{BB962C8B-B14F-4D97-AF65-F5344CB8AC3E}">
        <p14:creationId xmlns:p14="http://schemas.microsoft.com/office/powerpoint/2010/main" val="2526105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38407-7457-4C7F-BDA1-72915E153D6B}"/>
              </a:ext>
            </a:extLst>
          </p:cNvPr>
          <p:cNvSpPr>
            <a:spLocks noGrp="1"/>
          </p:cNvSpPr>
          <p:nvPr>
            <p:ph type="title"/>
          </p:nvPr>
        </p:nvSpPr>
        <p:spPr/>
        <p:txBody>
          <a:bodyPr/>
          <a:lstStyle/>
          <a:p>
            <a:r>
              <a:rPr lang="en-US" dirty="0"/>
              <a:t>JOIN(Exception Join)</a:t>
            </a:r>
          </a:p>
        </p:txBody>
      </p:sp>
      <p:sp>
        <p:nvSpPr>
          <p:cNvPr id="3" name="Content Placeholder 2">
            <a:extLst>
              <a:ext uri="{FF2B5EF4-FFF2-40B4-BE49-F238E27FC236}">
                <a16:creationId xmlns:a16="http://schemas.microsoft.com/office/drawing/2014/main" id="{21C263FC-6B1E-4BEC-90D1-4ED69B00396F}"/>
              </a:ext>
            </a:extLst>
          </p:cNvPr>
          <p:cNvSpPr>
            <a:spLocks noGrp="1"/>
          </p:cNvSpPr>
          <p:nvPr>
            <p:ph idx="1"/>
          </p:nvPr>
        </p:nvSpPr>
        <p:spPr>
          <a:xfrm>
            <a:off x="838200" y="1364974"/>
            <a:ext cx="10515600" cy="4811989"/>
          </a:xfrm>
        </p:spPr>
        <p:txBody>
          <a:bodyPr>
            <a:normAutofit fontScale="47500" lnSpcReduction="20000"/>
          </a:bodyPr>
          <a:lstStyle/>
          <a:p>
            <a:r>
              <a:rPr lang="en-US" dirty="0"/>
              <a:t>It returns result set from first file,  joining two or more files when unmatched on  values of column specified over joining condition.</a:t>
            </a:r>
          </a:p>
          <a:p>
            <a:pPr marL="0" indent="0">
              <a:buNone/>
            </a:pPr>
            <a:r>
              <a:rPr lang="en-US" dirty="0"/>
              <a:t>Data set of file UNIONP:</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Data set of file EXCEPTP: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When exception join is executed over UNIONP and EXCEPTP, the unmatched data of columns specified in JOINING condition is excluded from the result set and data from first file is returned with column values of second file as NULL</a:t>
            </a:r>
          </a:p>
          <a:p>
            <a:pPr marL="0" indent="0">
              <a:buNone/>
            </a:pPr>
            <a:r>
              <a:rPr lang="en-US" dirty="0"/>
              <a:t>select * from </a:t>
            </a:r>
            <a:r>
              <a:rPr lang="en-US" dirty="0" err="1"/>
              <a:t>unionp</a:t>
            </a:r>
            <a:r>
              <a:rPr lang="en-US" dirty="0"/>
              <a:t> a exception join </a:t>
            </a:r>
            <a:r>
              <a:rPr lang="en-US" dirty="0" err="1"/>
              <a:t>exceptp</a:t>
            </a:r>
            <a:r>
              <a:rPr lang="en-US" dirty="0"/>
              <a:t> b</a:t>
            </a:r>
          </a:p>
          <a:p>
            <a:pPr marL="0" indent="0">
              <a:buNone/>
            </a:pPr>
            <a:r>
              <a:rPr lang="en-US" dirty="0"/>
              <a:t>on a.id = b.id and a.name = b.name</a:t>
            </a:r>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id="{AD9F9DA9-1082-402B-B387-5CEF96FCBDCD}"/>
              </a:ext>
            </a:extLst>
          </p:cNvPr>
          <p:cNvPicPr>
            <a:picLocks noChangeAspect="1"/>
          </p:cNvPicPr>
          <p:nvPr/>
        </p:nvPicPr>
        <p:blipFill>
          <a:blip r:embed="rId2"/>
          <a:stretch>
            <a:fillRect/>
          </a:stretch>
        </p:blipFill>
        <p:spPr>
          <a:xfrm>
            <a:off x="1083987" y="1880721"/>
            <a:ext cx="9096375" cy="1152525"/>
          </a:xfrm>
          <a:prstGeom prst="rect">
            <a:avLst/>
          </a:prstGeom>
        </p:spPr>
      </p:pic>
      <p:pic>
        <p:nvPicPr>
          <p:cNvPr id="7" name="Picture 6">
            <a:extLst>
              <a:ext uri="{FF2B5EF4-FFF2-40B4-BE49-F238E27FC236}">
                <a16:creationId xmlns:a16="http://schemas.microsoft.com/office/drawing/2014/main" id="{7C84ACD7-778A-4761-BE83-BF2AF5CEE879}"/>
              </a:ext>
            </a:extLst>
          </p:cNvPr>
          <p:cNvPicPr>
            <a:picLocks noChangeAspect="1"/>
          </p:cNvPicPr>
          <p:nvPr/>
        </p:nvPicPr>
        <p:blipFill>
          <a:blip r:embed="rId3"/>
          <a:stretch>
            <a:fillRect/>
          </a:stretch>
        </p:blipFill>
        <p:spPr>
          <a:xfrm>
            <a:off x="1103036" y="3429000"/>
            <a:ext cx="9058275" cy="1095375"/>
          </a:xfrm>
          <a:prstGeom prst="rect">
            <a:avLst/>
          </a:prstGeom>
        </p:spPr>
      </p:pic>
      <p:pic>
        <p:nvPicPr>
          <p:cNvPr id="9" name="Picture 8">
            <a:extLst>
              <a:ext uri="{FF2B5EF4-FFF2-40B4-BE49-F238E27FC236}">
                <a16:creationId xmlns:a16="http://schemas.microsoft.com/office/drawing/2014/main" id="{0F9E34E0-7CE6-431E-9277-7B608EA7F127}"/>
              </a:ext>
            </a:extLst>
          </p:cNvPr>
          <p:cNvPicPr>
            <a:picLocks noChangeAspect="1"/>
          </p:cNvPicPr>
          <p:nvPr/>
        </p:nvPicPr>
        <p:blipFill>
          <a:blip r:embed="rId4"/>
          <a:stretch>
            <a:fillRect/>
          </a:stretch>
        </p:blipFill>
        <p:spPr>
          <a:xfrm>
            <a:off x="0" y="5426402"/>
            <a:ext cx="12192000" cy="1218270"/>
          </a:xfrm>
          <a:prstGeom prst="rect">
            <a:avLst/>
          </a:prstGeom>
        </p:spPr>
      </p:pic>
    </p:spTree>
    <p:extLst>
      <p:ext uri="{BB962C8B-B14F-4D97-AF65-F5344CB8AC3E}">
        <p14:creationId xmlns:p14="http://schemas.microsoft.com/office/powerpoint/2010/main" val="2904264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C294-D24C-4DBF-B16C-5843F7E3BAF2}"/>
              </a:ext>
            </a:extLst>
          </p:cNvPr>
          <p:cNvSpPr>
            <a:spLocks noGrp="1"/>
          </p:cNvSpPr>
          <p:nvPr>
            <p:ph type="title"/>
          </p:nvPr>
        </p:nvSpPr>
        <p:spPr/>
        <p:txBody>
          <a:bodyPr/>
          <a:lstStyle/>
          <a:p>
            <a:r>
              <a:rPr lang="en-US" dirty="0"/>
              <a:t>Table RRN</a:t>
            </a:r>
          </a:p>
        </p:txBody>
      </p:sp>
      <p:sp>
        <p:nvSpPr>
          <p:cNvPr id="3" name="Content Placeholder 2">
            <a:extLst>
              <a:ext uri="{FF2B5EF4-FFF2-40B4-BE49-F238E27FC236}">
                <a16:creationId xmlns:a16="http://schemas.microsoft.com/office/drawing/2014/main" id="{534EE147-2DE9-455B-B8FD-F356979CF860}"/>
              </a:ext>
            </a:extLst>
          </p:cNvPr>
          <p:cNvSpPr>
            <a:spLocks noGrp="1"/>
          </p:cNvSpPr>
          <p:nvPr>
            <p:ph idx="1"/>
          </p:nvPr>
        </p:nvSpPr>
        <p:spPr/>
        <p:txBody>
          <a:bodyPr>
            <a:normAutofit fontScale="92500" lnSpcReduction="20000"/>
          </a:bodyPr>
          <a:lstStyle/>
          <a:p>
            <a:r>
              <a:rPr lang="en-US" dirty="0"/>
              <a:t>Every database file or table has a RRN attached to a record which sequentially increases with insertion of new data set into file/Table.</a:t>
            </a:r>
          </a:p>
          <a:p>
            <a:r>
              <a:rPr lang="en-US" dirty="0"/>
              <a:t>Use alias for table and the function RRN(alias) to see RRN value in a new column.</a:t>
            </a:r>
          </a:p>
          <a:p>
            <a:pPr marL="0" indent="0">
              <a:buNone/>
            </a:pPr>
            <a:r>
              <a:rPr lang="en-US" dirty="0"/>
              <a:t>Ex:</a:t>
            </a:r>
          </a:p>
          <a:p>
            <a:pPr marL="0" indent="0">
              <a:buNone/>
            </a:pPr>
            <a:r>
              <a:rPr lang="en-US" dirty="0"/>
              <a:t>Select </a:t>
            </a:r>
            <a:r>
              <a:rPr lang="en-US" dirty="0" err="1"/>
              <a:t>rrn</a:t>
            </a:r>
            <a:r>
              <a:rPr lang="en-US" dirty="0"/>
              <a:t>(a), a.* from </a:t>
            </a:r>
            <a:r>
              <a:rPr lang="en-US" dirty="0" err="1"/>
              <a:t>unionp</a:t>
            </a:r>
            <a:r>
              <a:rPr lang="en-US" dirty="0"/>
              <a:t> a</a:t>
            </a:r>
          </a:p>
          <a:p>
            <a:pPr marL="0" indent="0">
              <a:buNone/>
            </a:pPr>
            <a:endParaRPr lang="en-US" dirty="0"/>
          </a:p>
          <a:p>
            <a:pPr marL="0" indent="0">
              <a:buNone/>
            </a:pPr>
            <a:endParaRPr lang="en-US" dirty="0"/>
          </a:p>
          <a:p>
            <a:pPr marL="0" indent="0">
              <a:buNone/>
            </a:pPr>
            <a:endParaRPr lang="en-US" dirty="0"/>
          </a:p>
          <a:p>
            <a:pPr marL="0" indent="0">
              <a:buNone/>
            </a:pPr>
            <a:r>
              <a:rPr lang="en-US" dirty="0"/>
              <a:t>Major usage: To find the recent records based on RRN where column values can be duplicates.</a:t>
            </a:r>
          </a:p>
        </p:txBody>
      </p:sp>
      <p:pic>
        <p:nvPicPr>
          <p:cNvPr id="5" name="Picture 4">
            <a:extLst>
              <a:ext uri="{FF2B5EF4-FFF2-40B4-BE49-F238E27FC236}">
                <a16:creationId xmlns:a16="http://schemas.microsoft.com/office/drawing/2014/main" id="{D62D3F90-08AF-4B3C-B821-C3F3C67CF5F2}"/>
              </a:ext>
            </a:extLst>
          </p:cNvPr>
          <p:cNvPicPr>
            <a:picLocks noChangeAspect="1"/>
          </p:cNvPicPr>
          <p:nvPr/>
        </p:nvPicPr>
        <p:blipFill>
          <a:blip r:embed="rId2"/>
          <a:stretch>
            <a:fillRect/>
          </a:stretch>
        </p:blipFill>
        <p:spPr>
          <a:xfrm>
            <a:off x="838200" y="4001294"/>
            <a:ext cx="10563225" cy="1143000"/>
          </a:xfrm>
          <a:prstGeom prst="rect">
            <a:avLst/>
          </a:prstGeom>
        </p:spPr>
      </p:pic>
    </p:spTree>
    <p:extLst>
      <p:ext uri="{BB962C8B-B14F-4D97-AF65-F5344CB8AC3E}">
        <p14:creationId xmlns:p14="http://schemas.microsoft.com/office/powerpoint/2010/main" val="2524030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C2E17-5147-4F20-8238-B108DBCDD59D}"/>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CF20CA37-145F-419D-9C36-DF8C0F985C4B}"/>
              </a:ext>
            </a:extLst>
          </p:cNvPr>
          <p:cNvSpPr>
            <a:spLocks noGrp="1"/>
          </p:cNvSpPr>
          <p:nvPr>
            <p:ph idx="1"/>
          </p:nvPr>
        </p:nvSpPr>
        <p:spPr/>
        <p:txBody>
          <a:bodyPr>
            <a:normAutofit fontScale="77500" lnSpcReduction="20000"/>
          </a:bodyPr>
          <a:lstStyle/>
          <a:p>
            <a:r>
              <a:rPr lang="en-US" dirty="0"/>
              <a:t>Replace, Translate</a:t>
            </a:r>
          </a:p>
          <a:p>
            <a:r>
              <a:rPr lang="en-US" dirty="0"/>
              <a:t>Creating sequence</a:t>
            </a:r>
          </a:p>
          <a:p>
            <a:r>
              <a:rPr lang="en-US" dirty="0"/>
              <a:t>Alter/Drop sequence</a:t>
            </a:r>
          </a:p>
          <a:p>
            <a:r>
              <a:rPr lang="en-US" dirty="0"/>
              <a:t>System tables</a:t>
            </a:r>
          </a:p>
          <a:p>
            <a:r>
              <a:rPr lang="en-US" dirty="0"/>
              <a:t>UDTF</a:t>
            </a:r>
          </a:p>
          <a:p>
            <a:r>
              <a:rPr lang="en-US" dirty="0"/>
              <a:t>JOINS(Theta, inner, left (outer), right (outer), self, exception)</a:t>
            </a:r>
          </a:p>
          <a:p>
            <a:r>
              <a:rPr lang="en-US" dirty="0"/>
              <a:t>Table RRN conditional</a:t>
            </a:r>
          </a:p>
          <a:p>
            <a:r>
              <a:rPr lang="en-US" dirty="0"/>
              <a:t>Formatting/manipulating - Date/time/timestamp</a:t>
            </a:r>
          </a:p>
          <a:p>
            <a:r>
              <a:rPr lang="en-US" dirty="0"/>
              <a:t>WITH selection</a:t>
            </a:r>
          </a:p>
          <a:p>
            <a:r>
              <a:rPr lang="en-US" dirty="0"/>
              <a:t>Update columns based on joining another table, Merge statement</a:t>
            </a:r>
          </a:p>
          <a:p>
            <a:r>
              <a:rPr lang="en-US" dirty="0"/>
              <a:t>Query manager and usage of QRYDFN/SQL type objects</a:t>
            </a:r>
          </a:p>
          <a:p>
            <a:r>
              <a:rPr lang="en-US" dirty="0"/>
              <a:t>Retrieve Query from an object in text (SQL format)</a:t>
            </a:r>
          </a:p>
        </p:txBody>
      </p:sp>
    </p:spTree>
    <p:extLst>
      <p:ext uri="{BB962C8B-B14F-4D97-AF65-F5344CB8AC3E}">
        <p14:creationId xmlns:p14="http://schemas.microsoft.com/office/powerpoint/2010/main" val="357247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2A54-80CA-4D0D-B3AF-7274F3CD7444}"/>
              </a:ext>
            </a:extLst>
          </p:cNvPr>
          <p:cNvSpPr>
            <a:spLocks noGrp="1"/>
          </p:cNvSpPr>
          <p:nvPr>
            <p:ph type="title"/>
          </p:nvPr>
        </p:nvSpPr>
        <p:spPr/>
        <p:txBody>
          <a:bodyPr/>
          <a:lstStyle/>
          <a:p>
            <a:r>
              <a:rPr lang="en-US" dirty="0"/>
              <a:t>Table RRN(continued..)</a:t>
            </a:r>
          </a:p>
        </p:txBody>
      </p:sp>
      <p:sp>
        <p:nvSpPr>
          <p:cNvPr id="3" name="Content Placeholder 2">
            <a:extLst>
              <a:ext uri="{FF2B5EF4-FFF2-40B4-BE49-F238E27FC236}">
                <a16:creationId xmlns:a16="http://schemas.microsoft.com/office/drawing/2014/main" id="{93BD4C5A-953B-4800-843B-AFA9695E8349}"/>
              </a:ext>
            </a:extLst>
          </p:cNvPr>
          <p:cNvSpPr>
            <a:spLocks noGrp="1"/>
          </p:cNvSpPr>
          <p:nvPr>
            <p:ph idx="1"/>
          </p:nvPr>
        </p:nvSpPr>
        <p:spPr/>
        <p:txBody>
          <a:bodyPr>
            <a:normAutofit fontScale="77500" lnSpcReduction="20000"/>
          </a:bodyPr>
          <a:lstStyle/>
          <a:p>
            <a:pPr marL="0" indent="0">
              <a:buNone/>
            </a:pPr>
            <a:r>
              <a:rPr lang="en-US" dirty="0"/>
              <a:t>Ex: There exists a table DUPL with data as shown below.</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i="1" dirty="0"/>
              <a:t>To select the records with unique names which have been recently inserted, use query</a:t>
            </a:r>
            <a:r>
              <a:rPr lang="en-US" dirty="0"/>
              <a:t>:</a:t>
            </a:r>
          </a:p>
          <a:p>
            <a:pPr marL="0" indent="0">
              <a:buNone/>
            </a:pPr>
            <a:r>
              <a:rPr lang="en-US" dirty="0"/>
              <a:t>select </a:t>
            </a:r>
            <a:r>
              <a:rPr lang="en-US" dirty="0" err="1"/>
              <a:t>rrn</a:t>
            </a:r>
            <a:r>
              <a:rPr lang="en-US" dirty="0"/>
              <a:t>(a), a.* from </a:t>
            </a:r>
            <a:r>
              <a:rPr lang="en-US" dirty="0" err="1"/>
              <a:t>dupl</a:t>
            </a:r>
            <a:r>
              <a:rPr lang="en-US" dirty="0"/>
              <a:t> a where </a:t>
            </a:r>
            <a:r>
              <a:rPr lang="en-US" dirty="0" err="1"/>
              <a:t>rrn</a:t>
            </a:r>
            <a:r>
              <a:rPr lang="en-US" dirty="0"/>
              <a:t>(a) =         </a:t>
            </a:r>
          </a:p>
          <a:p>
            <a:pPr marL="0" indent="0">
              <a:buNone/>
            </a:pPr>
            <a:r>
              <a:rPr lang="en-US" dirty="0"/>
              <a:t>(select max(</a:t>
            </a:r>
            <a:r>
              <a:rPr lang="en-US" dirty="0" err="1"/>
              <a:t>rrn</a:t>
            </a:r>
            <a:r>
              <a:rPr lang="en-US" dirty="0"/>
              <a:t>(b)) from </a:t>
            </a:r>
            <a:r>
              <a:rPr lang="en-US" dirty="0" err="1"/>
              <a:t>dupl</a:t>
            </a:r>
            <a:r>
              <a:rPr lang="en-US" dirty="0"/>
              <a:t> b where a.name = b.name)</a:t>
            </a:r>
          </a:p>
          <a:p>
            <a:pPr marL="0" indent="0">
              <a:buNone/>
            </a:pPr>
            <a:endParaRPr lang="en-US" dirty="0"/>
          </a:p>
          <a:p>
            <a:pPr marL="0" indent="0">
              <a:buNone/>
            </a:pP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3FE886CF-05B4-4537-8BE9-BF0D4E546564}"/>
              </a:ext>
            </a:extLst>
          </p:cNvPr>
          <p:cNvPicPr>
            <a:picLocks noChangeAspect="1"/>
          </p:cNvPicPr>
          <p:nvPr/>
        </p:nvPicPr>
        <p:blipFill>
          <a:blip r:embed="rId2"/>
          <a:stretch>
            <a:fillRect/>
          </a:stretch>
        </p:blipFill>
        <p:spPr>
          <a:xfrm>
            <a:off x="1020833" y="2171252"/>
            <a:ext cx="9010650" cy="1724025"/>
          </a:xfrm>
          <a:prstGeom prst="rect">
            <a:avLst/>
          </a:prstGeom>
        </p:spPr>
      </p:pic>
      <p:pic>
        <p:nvPicPr>
          <p:cNvPr id="7" name="Picture 6">
            <a:extLst>
              <a:ext uri="{FF2B5EF4-FFF2-40B4-BE49-F238E27FC236}">
                <a16:creationId xmlns:a16="http://schemas.microsoft.com/office/drawing/2014/main" id="{0B234AC8-9DE4-4B39-B110-E2D11D00226E}"/>
              </a:ext>
            </a:extLst>
          </p:cNvPr>
          <p:cNvPicPr>
            <a:picLocks noChangeAspect="1"/>
          </p:cNvPicPr>
          <p:nvPr/>
        </p:nvPicPr>
        <p:blipFill>
          <a:blip r:embed="rId3"/>
          <a:stretch>
            <a:fillRect/>
          </a:stretch>
        </p:blipFill>
        <p:spPr>
          <a:xfrm>
            <a:off x="838200" y="5216525"/>
            <a:ext cx="10258425" cy="1095375"/>
          </a:xfrm>
          <a:prstGeom prst="rect">
            <a:avLst/>
          </a:prstGeom>
        </p:spPr>
      </p:pic>
    </p:spTree>
    <p:extLst>
      <p:ext uri="{BB962C8B-B14F-4D97-AF65-F5344CB8AC3E}">
        <p14:creationId xmlns:p14="http://schemas.microsoft.com/office/powerpoint/2010/main" val="1095305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318E2-24E7-4216-9B5C-D47A9A0F18D6}"/>
              </a:ext>
            </a:extLst>
          </p:cNvPr>
          <p:cNvSpPr>
            <a:spLocks noGrp="1"/>
          </p:cNvSpPr>
          <p:nvPr>
            <p:ph type="title"/>
          </p:nvPr>
        </p:nvSpPr>
        <p:spPr/>
        <p:txBody>
          <a:bodyPr/>
          <a:lstStyle/>
          <a:p>
            <a:r>
              <a:rPr lang="en-US" sz="4000" dirty="0"/>
              <a:t>Formatting/Manipulating Data, Time, Timestamp</a:t>
            </a:r>
            <a:endParaRPr lang="en-US" dirty="0"/>
          </a:p>
        </p:txBody>
      </p:sp>
      <p:sp>
        <p:nvSpPr>
          <p:cNvPr id="3" name="Content Placeholder 2">
            <a:extLst>
              <a:ext uri="{FF2B5EF4-FFF2-40B4-BE49-F238E27FC236}">
                <a16:creationId xmlns:a16="http://schemas.microsoft.com/office/drawing/2014/main" id="{341E29BA-72D9-4F6A-A769-7A070CBB6D22}"/>
              </a:ext>
            </a:extLst>
          </p:cNvPr>
          <p:cNvSpPr>
            <a:spLocks noGrp="1"/>
          </p:cNvSpPr>
          <p:nvPr>
            <p:ph idx="1"/>
          </p:nvPr>
        </p:nvSpPr>
        <p:spPr>
          <a:xfrm>
            <a:off x="838200" y="1431235"/>
            <a:ext cx="10515600" cy="4745728"/>
          </a:xfrm>
        </p:spPr>
        <p:txBody>
          <a:bodyPr>
            <a:normAutofit fontScale="85000" lnSpcReduction="20000"/>
          </a:bodyPr>
          <a:lstStyle/>
          <a:p>
            <a:r>
              <a:rPr lang="en-US" dirty="0"/>
              <a:t>To manipulate a Time, directly add or subtract minute/hour/second as per requirement.</a:t>
            </a:r>
          </a:p>
          <a:p>
            <a:pPr marL="0" indent="0">
              <a:buNone/>
            </a:pPr>
            <a:r>
              <a:rPr lang="en-US" dirty="0"/>
              <a:t>&lt;Time column&gt;   -/+  n HOUR</a:t>
            </a:r>
          </a:p>
          <a:p>
            <a:pPr marL="0" indent="0">
              <a:buNone/>
            </a:pPr>
            <a:r>
              <a:rPr lang="en-US" dirty="0"/>
              <a:t>&lt;Time column&gt;   -/+  n MINUTE</a:t>
            </a:r>
          </a:p>
          <a:p>
            <a:pPr marL="0" indent="0">
              <a:buNone/>
            </a:pPr>
            <a:r>
              <a:rPr lang="en-US" dirty="0"/>
              <a:t>&lt;Time column&gt;   -/+  n SECOND</a:t>
            </a:r>
          </a:p>
          <a:p>
            <a:pPr marL="0" indent="0">
              <a:buNone/>
            </a:pPr>
            <a:r>
              <a:rPr lang="en-US" dirty="0"/>
              <a:t>You can not directly do a substring on Time format value, explicit conversion is required.</a:t>
            </a:r>
          </a:p>
          <a:p>
            <a:pPr marL="0" indent="0">
              <a:buNone/>
            </a:pPr>
            <a:endParaRPr lang="en-US" dirty="0"/>
          </a:p>
          <a:p>
            <a:r>
              <a:rPr lang="en-US" dirty="0"/>
              <a:t>To Manipulate a Date, directly add or subtract month/day/year as per requirement.</a:t>
            </a:r>
          </a:p>
          <a:p>
            <a:pPr marL="0" indent="0">
              <a:buNone/>
            </a:pPr>
            <a:r>
              <a:rPr lang="en-US" dirty="0"/>
              <a:t>&lt;Date Column&gt;  -/+ n DAY</a:t>
            </a:r>
          </a:p>
          <a:p>
            <a:pPr marL="0" indent="0">
              <a:buNone/>
            </a:pPr>
            <a:r>
              <a:rPr lang="en-US" dirty="0"/>
              <a:t>&lt;Date Column&gt;  -/+ n MONTH</a:t>
            </a:r>
          </a:p>
          <a:p>
            <a:pPr marL="0" indent="0">
              <a:buNone/>
            </a:pPr>
            <a:r>
              <a:rPr lang="en-US" dirty="0"/>
              <a:t>&lt;Date Column&gt;  -/+ n YEAR</a:t>
            </a:r>
          </a:p>
        </p:txBody>
      </p:sp>
    </p:spTree>
    <p:extLst>
      <p:ext uri="{BB962C8B-B14F-4D97-AF65-F5344CB8AC3E}">
        <p14:creationId xmlns:p14="http://schemas.microsoft.com/office/powerpoint/2010/main" val="2744911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FDCD5-4C45-441B-A675-C2421DBB49F9}"/>
              </a:ext>
            </a:extLst>
          </p:cNvPr>
          <p:cNvSpPr>
            <a:spLocks noGrp="1"/>
          </p:cNvSpPr>
          <p:nvPr>
            <p:ph type="title"/>
          </p:nvPr>
        </p:nvSpPr>
        <p:spPr/>
        <p:txBody>
          <a:bodyPr>
            <a:normAutofit/>
          </a:bodyPr>
          <a:lstStyle/>
          <a:p>
            <a:r>
              <a:rPr lang="en-US" sz="4000" dirty="0"/>
              <a:t>Continued..</a:t>
            </a:r>
          </a:p>
        </p:txBody>
      </p:sp>
      <p:sp>
        <p:nvSpPr>
          <p:cNvPr id="3" name="Content Placeholder 2">
            <a:extLst>
              <a:ext uri="{FF2B5EF4-FFF2-40B4-BE49-F238E27FC236}">
                <a16:creationId xmlns:a16="http://schemas.microsoft.com/office/drawing/2014/main" id="{7E694955-D6A6-4BF1-887E-B0CF1A38AEA5}"/>
              </a:ext>
            </a:extLst>
          </p:cNvPr>
          <p:cNvSpPr>
            <a:spLocks noGrp="1"/>
          </p:cNvSpPr>
          <p:nvPr>
            <p:ph idx="1"/>
          </p:nvPr>
        </p:nvSpPr>
        <p:spPr>
          <a:xfrm>
            <a:off x="838200" y="1351722"/>
            <a:ext cx="10515600" cy="4825241"/>
          </a:xfrm>
        </p:spPr>
        <p:txBody>
          <a:bodyPr>
            <a:normAutofit fontScale="47500" lnSpcReduction="20000"/>
          </a:bodyPr>
          <a:lstStyle/>
          <a:p>
            <a:r>
              <a:rPr lang="en-US" dirty="0"/>
              <a:t>Extracting part of Time from time column:</a:t>
            </a:r>
          </a:p>
          <a:p>
            <a:pPr marL="0" indent="0">
              <a:buNone/>
            </a:pPr>
            <a:r>
              <a:rPr lang="en-US" dirty="0"/>
              <a:t>MINUTE(time column)</a:t>
            </a:r>
          </a:p>
          <a:p>
            <a:pPr marL="0" indent="0">
              <a:buNone/>
            </a:pPr>
            <a:r>
              <a:rPr lang="en-US" dirty="0"/>
              <a:t>HOUR(time column)</a:t>
            </a:r>
          </a:p>
          <a:p>
            <a:pPr marL="0" indent="0">
              <a:buNone/>
            </a:pPr>
            <a:r>
              <a:rPr lang="en-US" dirty="0"/>
              <a:t>SECOND(time column)</a:t>
            </a:r>
          </a:p>
          <a:p>
            <a:pPr marL="0" indent="0">
              <a:buNone/>
            </a:pPr>
            <a:endParaRPr lang="en-US" dirty="0"/>
          </a:p>
          <a:p>
            <a:r>
              <a:rPr lang="en-US" dirty="0"/>
              <a:t>Extracting part of Date from date column:</a:t>
            </a:r>
          </a:p>
          <a:p>
            <a:pPr marL="0" indent="0">
              <a:buNone/>
            </a:pPr>
            <a:r>
              <a:rPr lang="en-US" dirty="0"/>
              <a:t>MONTH(date column)</a:t>
            </a:r>
          </a:p>
          <a:p>
            <a:pPr marL="0" indent="0">
              <a:buNone/>
            </a:pPr>
            <a:r>
              <a:rPr lang="en-US" dirty="0"/>
              <a:t>DAY (date column)    OR   DAYOFMONTH(date column)</a:t>
            </a:r>
          </a:p>
          <a:p>
            <a:pPr marL="0" indent="0">
              <a:buNone/>
            </a:pPr>
            <a:r>
              <a:rPr lang="en-US" dirty="0"/>
              <a:t>YEAR(date column)</a:t>
            </a:r>
          </a:p>
          <a:p>
            <a:pPr marL="0" indent="0">
              <a:buNone/>
            </a:pPr>
            <a:endParaRPr lang="en-US" dirty="0"/>
          </a:p>
          <a:p>
            <a:r>
              <a:rPr lang="en-US" dirty="0"/>
              <a:t>Extracting additional information from a date:</a:t>
            </a:r>
          </a:p>
          <a:p>
            <a:pPr marL="0" indent="0">
              <a:buNone/>
            </a:pPr>
            <a:r>
              <a:rPr lang="en-US" dirty="0"/>
              <a:t>DAYOFWEEK(date column)  OR  DAYOFWEEK_ISO(date column) – Returns numbered day of week between 1 and 7.</a:t>
            </a:r>
          </a:p>
          <a:p>
            <a:pPr marL="0" indent="0">
              <a:buNone/>
            </a:pPr>
            <a:r>
              <a:rPr lang="en-US" dirty="0"/>
              <a:t>DAYOFYEAR (date column) – Returns Julian Day</a:t>
            </a:r>
          </a:p>
          <a:p>
            <a:pPr marL="0" indent="0">
              <a:buNone/>
            </a:pPr>
            <a:r>
              <a:rPr lang="en-US" dirty="0"/>
              <a:t>DAYNAME (date column) – Returns Name of the day. Ex: Wednesday</a:t>
            </a:r>
          </a:p>
          <a:p>
            <a:pPr marL="0" indent="0">
              <a:buNone/>
            </a:pPr>
            <a:r>
              <a:rPr lang="en-US" dirty="0"/>
              <a:t>WEEK(date column) -  Returns week number of the year. Ex: 4</a:t>
            </a:r>
          </a:p>
          <a:p>
            <a:pPr marL="0" indent="0">
              <a:buNone/>
            </a:pPr>
            <a:r>
              <a:rPr lang="en-US" dirty="0"/>
              <a:t>MONTHNAME(date column) – Returns Name of the Month. Ex: January</a:t>
            </a:r>
          </a:p>
          <a:p>
            <a:pPr marL="0" indent="0">
              <a:buNone/>
            </a:pPr>
            <a:r>
              <a:rPr lang="en-US" dirty="0"/>
              <a:t>LAST_DAY (date column) – Returns last date of the month for a Date value in MM/DD/YY</a:t>
            </a:r>
          </a:p>
          <a:p>
            <a:pPr marL="0" indent="0">
              <a:buNone/>
            </a:pPr>
            <a:r>
              <a:rPr lang="en-US" b="1" u="sng" dirty="0"/>
              <a:t>NOTE</a:t>
            </a:r>
            <a:r>
              <a:rPr lang="en-US" b="1" dirty="0"/>
              <a:t>: </a:t>
            </a:r>
            <a:r>
              <a:rPr lang="en-US" dirty="0"/>
              <a:t>All the Above can be extracted from a Timestamp as well.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54169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CB83-FDFE-45D0-AFAB-43BA12E07CEB}"/>
              </a:ext>
            </a:extLst>
          </p:cNvPr>
          <p:cNvSpPr>
            <a:spLocks noGrp="1"/>
          </p:cNvSpPr>
          <p:nvPr>
            <p:ph type="title"/>
          </p:nvPr>
        </p:nvSpPr>
        <p:spPr>
          <a:xfrm>
            <a:off x="838200" y="300382"/>
            <a:ext cx="10515600" cy="761310"/>
          </a:xfrm>
        </p:spPr>
        <p:txBody>
          <a:bodyPr>
            <a:normAutofit/>
          </a:bodyPr>
          <a:lstStyle/>
          <a:p>
            <a:r>
              <a:rPr lang="en-US" sz="4000" dirty="0"/>
              <a:t>Continued..</a:t>
            </a:r>
          </a:p>
        </p:txBody>
      </p:sp>
      <p:sp>
        <p:nvSpPr>
          <p:cNvPr id="3" name="Content Placeholder 2">
            <a:extLst>
              <a:ext uri="{FF2B5EF4-FFF2-40B4-BE49-F238E27FC236}">
                <a16:creationId xmlns:a16="http://schemas.microsoft.com/office/drawing/2014/main" id="{A7E06EF3-3E15-4B85-94CC-B2818C49BD22}"/>
              </a:ext>
            </a:extLst>
          </p:cNvPr>
          <p:cNvSpPr>
            <a:spLocks noGrp="1"/>
          </p:cNvSpPr>
          <p:nvPr>
            <p:ph idx="1"/>
          </p:nvPr>
        </p:nvSpPr>
        <p:spPr>
          <a:xfrm>
            <a:off x="838200" y="1061692"/>
            <a:ext cx="10515600" cy="5495926"/>
          </a:xfrm>
        </p:spPr>
        <p:txBody>
          <a:bodyPr>
            <a:normAutofit fontScale="70000" lnSpcReduction="20000"/>
          </a:bodyPr>
          <a:lstStyle/>
          <a:p>
            <a:r>
              <a:rPr lang="en-US" dirty="0"/>
              <a:t>Timestamps:</a:t>
            </a:r>
          </a:p>
          <a:p>
            <a:pPr marL="0" indent="0">
              <a:buNone/>
            </a:pPr>
            <a:r>
              <a:rPr lang="en-US" dirty="0"/>
              <a:t>Any date stored as numeric column in file can be converted into date type by converting it first into a character type, then into TIMESTAMP format then into DATE from its result.</a:t>
            </a:r>
          </a:p>
          <a:p>
            <a:pPr marL="0" indent="0">
              <a:buNone/>
            </a:pPr>
            <a:r>
              <a:rPr lang="en-US" dirty="0"/>
              <a:t>Sample: </a:t>
            </a:r>
            <a:r>
              <a:rPr lang="en-US" sz="2400" i="1" dirty="0"/>
              <a:t>The below query is a sample of a date stored as numeric in MMDDYY format.</a:t>
            </a:r>
            <a:endParaRPr lang="en-US" i="1" dirty="0"/>
          </a:p>
          <a:p>
            <a:pPr marL="0" indent="0">
              <a:buNone/>
            </a:pPr>
            <a:r>
              <a:rPr lang="en-US" dirty="0"/>
              <a:t>select dt from (values 281021) as </a:t>
            </a:r>
            <a:r>
              <a:rPr lang="en-US" dirty="0" err="1"/>
              <a:t>val</a:t>
            </a:r>
            <a:r>
              <a:rPr lang="en-US" dirty="0"/>
              <a:t>(dt)</a:t>
            </a:r>
          </a:p>
          <a:p>
            <a:pPr marL="0" indent="0">
              <a:buNone/>
            </a:pPr>
            <a:endParaRPr lang="en-US" dirty="0"/>
          </a:p>
          <a:p>
            <a:pPr marL="0" indent="0">
              <a:buNone/>
            </a:pPr>
            <a:r>
              <a:rPr lang="en-US" sz="2400" i="1" dirty="0"/>
              <a:t>To get a Date value out of it, as per process, first convert it into character:</a:t>
            </a:r>
          </a:p>
          <a:p>
            <a:pPr marL="0" indent="0">
              <a:buNone/>
            </a:pPr>
            <a:r>
              <a:rPr lang="en-US" dirty="0"/>
              <a:t>select char(dt) from (values 281021) as </a:t>
            </a:r>
            <a:r>
              <a:rPr lang="en-US" dirty="0" err="1"/>
              <a:t>val</a:t>
            </a:r>
            <a:r>
              <a:rPr lang="en-US" dirty="0"/>
              <a:t>(dt)</a:t>
            </a:r>
          </a:p>
          <a:p>
            <a:pPr marL="0" indent="0">
              <a:buNone/>
            </a:pPr>
            <a:endParaRPr lang="en-US" dirty="0"/>
          </a:p>
          <a:p>
            <a:pPr marL="0" indent="0">
              <a:buNone/>
            </a:pPr>
            <a:r>
              <a:rPr lang="en-US" sz="2400" i="1" dirty="0"/>
              <a:t>Then convert into timestamp format:</a:t>
            </a:r>
          </a:p>
          <a:p>
            <a:pPr marL="0" indent="0">
              <a:buNone/>
            </a:pPr>
            <a:r>
              <a:rPr lang="en-US" dirty="0"/>
              <a:t>select </a:t>
            </a:r>
            <a:r>
              <a:rPr lang="en-US" dirty="0" err="1"/>
              <a:t>timestamp_format</a:t>
            </a:r>
            <a:r>
              <a:rPr lang="en-US" dirty="0"/>
              <a:t>(char(dt), '</a:t>
            </a:r>
            <a:r>
              <a:rPr lang="en-US" dirty="0" err="1"/>
              <a:t>ddmmyy</a:t>
            </a:r>
            <a:r>
              <a:rPr lang="en-US" dirty="0"/>
              <a:t>')</a:t>
            </a:r>
          </a:p>
          <a:p>
            <a:pPr marL="0" indent="0">
              <a:buNone/>
            </a:pPr>
            <a:r>
              <a:rPr lang="en-US" dirty="0"/>
              <a:t>from (values 281021) as </a:t>
            </a:r>
            <a:r>
              <a:rPr lang="en-US" dirty="0" err="1"/>
              <a:t>val</a:t>
            </a:r>
            <a:r>
              <a:rPr lang="en-US" dirty="0"/>
              <a:t>(dt)</a:t>
            </a:r>
          </a:p>
          <a:p>
            <a:pPr marL="0" indent="0">
              <a:buNone/>
            </a:pPr>
            <a:endParaRPr lang="en-US" dirty="0"/>
          </a:p>
          <a:p>
            <a:pPr marL="0" indent="0">
              <a:buNone/>
            </a:pPr>
            <a:r>
              <a:rPr lang="en-US" sz="2400" i="1" dirty="0"/>
              <a:t>Then convert it into a Date:</a:t>
            </a:r>
          </a:p>
          <a:p>
            <a:pPr marL="0" indent="0">
              <a:buNone/>
            </a:pPr>
            <a:r>
              <a:rPr lang="en-US" sz="2900" dirty="0"/>
              <a:t>select date(</a:t>
            </a:r>
            <a:r>
              <a:rPr lang="en-US" sz="2900" dirty="0" err="1"/>
              <a:t>timestamp_format</a:t>
            </a:r>
            <a:r>
              <a:rPr lang="en-US" sz="2900" dirty="0"/>
              <a:t>(char(dt), '</a:t>
            </a:r>
            <a:r>
              <a:rPr lang="en-US" sz="2900" dirty="0" err="1"/>
              <a:t>ddmmyy</a:t>
            </a:r>
            <a:r>
              <a:rPr lang="en-US" sz="2900" dirty="0"/>
              <a:t>'))</a:t>
            </a:r>
          </a:p>
          <a:p>
            <a:pPr marL="0" indent="0">
              <a:buNone/>
            </a:pPr>
            <a:r>
              <a:rPr lang="en-US" sz="2900" dirty="0"/>
              <a:t>from (values 281021) as </a:t>
            </a:r>
            <a:r>
              <a:rPr lang="en-US" sz="2900" dirty="0" err="1"/>
              <a:t>val</a:t>
            </a:r>
            <a:r>
              <a:rPr lang="en-US" sz="2900" dirty="0"/>
              <a:t>(dt)</a:t>
            </a:r>
          </a:p>
          <a:p>
            <a:pPr marL="0" indent="0">
              <a:buNone/>
            </a:pPr>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77B32580-E9F1-44C3-90A0-44077A8BB654}"/>
              </a:ext>
            </a:extLst>
          </p:cNvPr>
          <p:cNvPicPr>
            <a:picLocks noChangeAspect="1"/>
          </p:cNvPicPr>
          <p:nvPr/>
        </p:nvPicPr>
        <p:blipFill>
          <a:blip r:embed="rId2"/>
          <a:stretch>
            <a:fillRect/>
          </a:stretch>
        </p:blipFill>
        <p:spPr>
          <a:xfrm>
            <a:off x="6684686" y="3310904"/>
            <a:ext cx="1333500" cy="447675"/>
          </a:xfrm>
          <a:prstGeom prst="rect">
            <a:avLst/>
          </a:prstGeom>
        </p:spPr>
      </p:pic>
      <p:pic>
        <p:nvPicPr>
          <p:cNvPr id="9" name="Picture 8">
            <a:extLst>
              <a:ext uri="{FF2B5EF4-FFF2-40B4-BE49-F238E27FC236}">
                <a16:creationId xmlns:a16="http://schemas.microsoft.com/office/drawing/2014/main" id="{F83D5A70-CF0A-4260-AA68-BA6201927346}"/>
              </a:ext>
            </a:extLst>
          </p:cNvPr>
          <p:cNvPicPr>
            <a:picLocks noChangeAspect="1"/>
          </p:cNvPicPr>
          <p:nvPr/>
        </p:nvPicPr>
        <p:blipFill>
          <a:blip r:embed="rId3"/>
          <a:stretch>
            <a:fillRect/>
          </a:stretch>
        </p:blipFill>
        <p:spPr>
          <a:xfrm>
            <a:off x="6684686" y="4240903"/>
            <a:ext cx="2647950" cy="419100"/>
          </a:xfrm>
          <a:prstGeom prst="rect">
            <a:avLst/>
          </a:prstGeom>
        </p:spPr>
      </p:pic>
      <p:pic>
        <p:nvPicPr>
          <p:cNvPr id="11" name="Picture 10">
            <a:extLst>
              <a:ext uri="{FF2B5EF4-FFF2-40B4-BE49-F238E27FC236}">
                <a16:creationId xmlns:a16="http://schemas.microsoft.com/office/drawing/2014/main" id="{EF14D8A3-08DE-4961-AA78-32EA38224F3A}"/>
              </a:ext>
            </a:extLst>
          </p:cNvPr>
          <p:cNvPicPr>
            <a:picLocks noChangeAspect="1"/>
          </p:cNvPicPr>
          <p:nvPr/>
        </p:nvPicPr>
        <p:blipFill>
          <a:blip r:embed="rId4"/>
          <a:stretch>
            <a:fillRect/>
          </a:stretch>
        </p:blipFill>
        <p:spPr>
          <a:xfrm>
            <a:off x="6684686" y="5747855"/>
            <a:ext cx="1019175" cy="409575"/>
          </a:xfrm>
          <a:prstGeom prst="rect">
            <a:avLst/>
          </a:prstGeom>
        </p:spPr>
      </p:pic>
      <p:pic>
        <p:nvPicPr>
          <p:cNvPr id="13" name="Picture 12">
            <a:extLst>
              <a:ext uri="{FF2B5EF4-FFF2-40B4-BE49-F238E27FC236}">
                <a16:creationId xmlns:a16="http://schemas.microsoft.com/office/drawing/2014/main" id="{57D787E4-9DDE-4E36-8697-76F31AA39F93}"/>
              </a:ext>
            </a:extLst>
          </p:cNvPr>
          <p:cNvPicPr>
            <a:picLocks noChangeAspect="1"/>
          </p:cNvPicPr>
          <p:nvPr/>
        </p:nvPicPr>
        <p:blipFill>
          <a:blip r:embed="rId5"/>
          <a:stretch>
            <a:fillRect/>
          </a:stretch>
        </p:blipFill>
        <p:spPr>
          <a:xfrm>
            <a:off x="6684686" y="2343288"/>
            <a:ext cx="1524000" cy="400050"/>
          </a:xfrm>
          <a:prstGeom prst="rect">
            <a:avLst/>
          </a:prstGeom>
        </p:spPr>
      </p:pic>
    </p:spTree>
    <p:extLst>
      <p:ext uri="{BB962C8B-B14F-4D97-AF65-F5344CB8AC3E}">
        <p14:creationId xmlns:p14="http://schemas.microsoft.com/office/powerpoint/2010/main" val="2735776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D278-9AF9-4AA4-9CB7-E81B4B0CC38C}"/>
              </a:ext>
            </a:extLst>
          </p:cNvPr>
          <p:cNvSpPr>
            <a:spLocks noGrp="1"/>
          </p:cNvSpPr>
          <p:nvPr>
            <p:ph type="title"/>
          </p:nvPr>
        </p:nvSpPr>
        <p:spPr/>
        <p:txBody>
          <a:bodyPr/>
          <a:lstStyle/>
          <a:p>
            <a:r>
              <a:rPr lang="en-US" dirty="0"/>
              <a:t>WITH selection</a:t>
            </a:r>
          </a:p>
        </p:txBody>
      </p:sp>
      <p:sp>
        <p:nvSpPr>
          <p:cNvPr id="3" name="Content Placeholder 2">
            <a:extLst>
              <a:ext uri="{FF2B5EF4-FFF2-40B4-BE49-F238E27FC236}">
                <a16:creationId xmlns:a16="http://schemas.microsoft.com/office/drawing/2014/main" id="{C5F672DB-C68B-4527-A977-75D7E735ABC1}"/>
              </a:ext>
            </a:extLst>
          </p:cNvPr>
          <p:cNvSpPr>
            <a:spLocks noGrp="1"/>
          </p:cNvSpPr>
          <p:nvPr>
            <p:ph idx="1"/>
          </p:nvPr>
        </p:nvSpPr>
        <p:spPr/>
        <p:txBody>
          <a:bodyPr>
            <a:normAutofit fontScale="55000" lnSpcReduction="20000"/>
          </a:bodyPr>
          <a:lstStyle/>
          <a:p>
            <a:r>
              <a:rPr lang="en-US" dirty="0"/>
              <a:t>It is an extension to sub-queries. Multiple subqueries can be listed as an entity, and the entities can be used in subsequent entities or final SELECT query.</a:t>
            </a:r>
          </a:p>
          <a:p>
            <a:pPr marL="0" indent="0">
              <a:buNone/>
            </a:pPr>
            <a:r>
              <a:rPr lang="en-US" u="sng" dirty="0"/>
              <a:t>Syntax</a:t>
            </a:r>
            <a:r>
              <a:rPr lang="en-US" dirty="0"/>
              <a:t>:</a:t>
            </a:r>
          </a:p>
          <a:p>
            <a:pPr marL="0" indent="0">
              <a:buNone/>
            </a:pPr>
            <a:r>
              <a:rPr lang="en-US" dirty="0"/>
              <a:t>WITH alias1 AS ( select query….. with or without join),</a:t>
            </a:r>
          </a:p>
          <a:p>
            <a:pPr marL="0" indent="0">
              <a:buNone/>
            </a:pPr>
            <a:r>
              <a:rPr lang="en-US" dirty="0"/>
              <a:t>	alias2 AS ( select query….. with or without join),</a:t>
            </a:r>
          </a:p>
          <a:p>
            <a:pPr marL="0" indent="0">
              <a:buNone/>
            </a:pPr>
            <a:r>
              <a:rPr lang="en-US" dirty="0"/>
              <a:t>	..</a:t>
            </a:r>
          </a:p>
          <a:p>
            <a:pPr marL="0" indent="0">
              <a:buNone/>
            </a:pPr>
            <a:r>
              <a:rPr lang="en-US" dirty="0"/>
              <a:t>	..</a:t>
            </a:r>
          </a:p>
          <a:p>
            <a:pPr marL="0" indent="0">
              <a:buNone/>
            </a:pPr>
            <a:r>
              <a:rPr lang="en-US" dirty="0"/>
              <a:t>	</a:t>
            </a:r>
            <a:r>
              <a:rPr lang="en-US" dirty="0" err="1"/>
              <a:t>aliasN</a:t>
            </a:r>
            <a:r>
              <a:rPr lang="en-US" dirty="0"/>
              <a:t> AS ( select query…. with or without join)</a:t>
            </a:r>
          </a:p>
          <a:p>
            <a:pPr marL="0" indent="0">
              <a:buNone/>
            </a:pPr>
            <a:r>
              <a:rPr lang="en-US" dirty="0"/>
              <a:t>Select * from &lt;Any Alias OR join of multiple Aliases&gt;</a:t>
            </a:r>
          </a:p>
          <a:p>
            <a:pPr marL="0" indent="0">
              <a:buNone/>
            </a:pPr>
            <a:endParaRPr lang="en-US" u="sng" dirty="0"/>
          </a:p>
          <a:p>
            <a:pPr marL="0" indent="0">
              <a:buNone/>
            </a:pPr>
            <a:r>
              <a:rPr lang="en-US" u="sng" dirty="0"/>
              <a:t>Example</a:t>
            </a:r>
            <a:r>
              <a:rPr lang="en-US" dirty="0"/>
              <a:t>:</a:t>
            </a:r>
          </a:p>
          <a:p>
            <a:pPr marL="0" indent="0">
              <a:buNone/>
            </a:pPr>
            <a:r>
              <a:rPr lang="en-US" dirty="0"/>
              <a:t>With t1 as (select * from class),</a:t>
            </a:r>
          </a:p>
          <a:p>
            <a:pPr marL="0" indent="0">
              <a:buNone/>
            </a:pPr>
            <a:r>
              <a:rPr lang="en-US" dirty="0"/>
              <a:t>	t2 as (select * from master where dept = ‘IT’),</a:t>
            </a:r>
          </a:p>
          <a:p>
            <a:pPr marL="0" indent="0">
              <a:buNone/>
            </a:pPr>
            <a:r>
              <a:rPr lang="en-US" dirty="0"/>
              <a:t>	t3 as (select * from t1 join t2 on t1.masterName = t2.Name)</a:t>
            </a:r>
          </a:p>
          <a:p>
            <a:pPr marL="0" indent="0">
              <a:buNone/>
            </a:pPr>
            <a:r>
              <a:rPr lang="en-US" dirty="0"/>
              <a:t>Select * from staffroom a, t3 where </a:t>
            </a:r>
            <a:r>
              <a:rPr lang="en-US" dirty="0" err="1"/>
              <a:t>a.teacherName</a:t>
            </a:r>
            <a:r>
              <a:rPr lang="en-US" dirty="0"/>
              <a:t> = t3.Name </a:t>
            </a:r>
          </a:p>
          <a:p>
            <a:pPr marL="0" indent="0">
              <a:buNone/>
            </a:pPr>
            <a:endParaRPr lang="en-US" dirty="0"/>
          </a:p>
        </p:txBody>
      </p:sp>
    </p:spTree>
    <p:extLst>
      <p:ext uri="{BB962C8B-B14F-4D97-AF65-F5344CB8AC3E}">
        <p14:creationId xmlns:p14="http://schemas.microsoft.com/office/powerpoint/2010/main" val="1509232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8AFBD-F378-43A1-97D9-BDECCDB5DAD3}"/>
              </a:ext>
            </a:extLst>
          </p:cNvPr>
          <p:cNvSpPr>
            <a:spLocks noGrp="1"/>
          </p:cNvSpPr>
          <p:nvPr>
            <p:ph type="title"/>
          </p:nvPr>
        </p:nvSpPr>
        <p:spPr>
          <a:xfrm>
            <a:off x="838200" y="365126"/>
            <a:ext cx="10515600" cy="907083"/>
          </a:xfrm>
        </p:spPr>
        <p:txBody>
          <a:bodyPr>
            <a:normAutofit fontScale="90000"/>
          </a:bodyPr>
          <a:lstStyle/>
          <a:p>
            <a:r>
              <a:rPr lang="en-US" sz="3100" dirty="0"/>
              <a:t>Update columns based on joining another table, Merge statement</a:t>
            </a:r>
            <a:br>
              <a:rPr lang="en-US" dirty="0"/>
            </a:br>
            <a:endParaRPr lang="en-US" dirty="0"/>
          </a:p>
        </p:txBody>
      </p:sp>
      <p:sp>
        <p:nvSpPr>
          <p:cNvPr id="3" name="Content Placeholder 2">
            <a:extLst>
              <a:ext uri="{FF2B5EF4-FFF2-40B4-BE49-F238E27FC236}">
                <a16:creationId xmlns:a16="http://schemas.microsoft.com/office/drawing/2014/main" id="{3042CAAB-AF47-44A6-AEA6-FB17DC92D252}"/>
              </a:ext>
            </a:extLst>
          </p:cNvPr>
          <p:cNvSpPr>
            <a:spLocks noGrp="1"/>
          </p:cNvSpPr>
          <p:nvPr>
            <p:ph idx="1"/>
          </p:nvPr>
        </p:nvSpPr>
        <p:spPr>
          <a:xfrm>
            <a:off x="838200" y="874643"/>
            <a:ext cx="10515600" cy="5302320"/>
          </a:xfrm>
        </p:spPr>
        <p:txBody>
          <a:bodyPr>
            <a:normAutofit fontScale="47500" lnSpcReduction="20000"/>
          </a:bodyPr>
          <a:lstStyle/>
          <a:p>
            <a:r>
              <a:rPr lang="en-US" dirty="0"/>
              <a:t>For updating columns based on joining another table WHERE EXISTS is used on an Update statement.</a:t>
            </a:r>
          </a:p>
          <a:p>
            <a:pPr marL="0" indent="0">
              <a:buNone/>
            </a:pPr>
            <a:r>
              <a:rPr lang="en-US" u="sng" dirty="0"/>
              <a:t>Example</a:t>
            </a:r>
            <a:r>
              <a:rPr lang="en-US" dirty="0"/>
              <a:t>:</a:t>
            </a:r>
          </a:p>
          <a:p>
            <a:pPr marL="0" indent="0">
              <a:buNone/>
            </a:pPr>
            <a:r>
              <a:rPr lang="en-US" dirty="0"/>
              <a:t>Two tables, MASTERP and STUDENTP, exists.</a:t>
            </a:r>
          </a:p>
          <a:p>
            <a:pPr marL="0" indent="0">
              <a:buNone/>
            </a:pPr>
            <a:r>
              <a:rPr lang="en-US" dirty="0"/>
              <a:t>Data set of </a:t>
            </a:r>
            <a:r>
              <a:rPr lang="en-US" dirty="0" err="1"/>
              <a:t>Masterp</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Data Set of </a:t>
            </a:r>
            <a:r>
              <a:rPr lang="en-US" dirty="0" err="1"/>
              <a:t>Classp</a:t>
            </a:r>
            <a:r>
              <a:rPr lang="en-US" dirty="0"/>
              <a:t>:</a:t>
            </a:r>
          </a:p>
          <a:p>
            <a:pPr marL="0" indent="0">
              <a:buNone/>
            </a:pPr>
            <a:endParaRPr lang="en-US" dirty="0"/>
          </a:p>
          <a:p>
            <a:pPr marL="0" indent="0">
              <a:buNone/>
            </a:pPr>
            <a:endParaRPr lang="en-US" dirty="0"/>
          </a:p>
          <a:p>
            <a:pPr marL="0" indent="0">
              <a:buNone/>
            </a:pPr>
            <a:endParaRPr lang="en-US" dirty="0"/>
          </a:p>
          <a:p>
            <a:pPr marL="0" indent="0">
              <a:buNone/>
            </a:pPr>
            <a:r>
              <a:rPr lang="en-US" i="1" dirty="0"/>
              <a:t>To  update qualifier field in MASTERP as ‘Class’ for the matching Names with class# in CLASSP file</a:t>
            </a:r>
            <a:r>
              <a:rPr lang="en-US" dirty="0"/>
              <a:t>:</a:t>
            </a:r>
          </a:p>
          <a:p>
            <a:pPr marL="0" indent="0">
              <a:buNone/>
            </a:pPr>
            <a:br>
              <a:rPr lang="en-US" dirty="0"/>
            </a:br>
            <a:r>
              <a:rPr lang="en-US" dirty="0"/>
              <a:t>Update MASTERP a set </a:t>
            </a:r>
            <a:r>
              <a:rPr lang="en-US" dirty="0" err="1"/>
              <a:t>a.qualifier</a:t>
            </a:r>
            <a:r>
              <a:rPr lang="en-US" dirty="0"/>
              <a:t> = ‘Class’ </a:t>
            </a:r>
          </a:p>
          <a:p>
            <a:pPr marL="0" indent="0">
              <a:buNone/>
            </a:pPr>
            <a:r>
              <a:rPr lang="en-US" dirty="0"/>
              <a:t>Where exists (select 1 from CLASSP b where a.name = </a:t>
            </a:r>
            <a:r>
              <a:rPr lang="en-US" dirty="0" err="1"/>
              <a:t>b.clteacher</a:t>
            </a:r>
            <a:r>
              <a:rPr lang="en-US" dirty="0"/>
              <a:t> and </a:t>
            </a:r>
            <a:r>
              <a:rPr lang="en-US" dirty="0" err="1"/>
              <a:t>a.class</a:t>
            </a:r>
            <a:r>
              <a:rPr lang="en-US" dirty="0"/>
              <a:t> = </a:t>
            </a:r>
            <a:r>
              <a:rPr lang="en-US" dirty="0" err="1"/>
              <a:t>b.class</a:t>
            </a:r>
            <a:r>
              <a:rPr lang="en-US" dirty="0"/>
              <a:t>)</a:t>
            </a:r>
          </a:p>
          <a:p>
            <a:pPr marL="0" indent="0">
              <a:buNone/>
            </a:pPr>
            <a:endParaRPr lang="en-US" dirty="0"/>
          </a:p>
        </p:txBody>
      </p:sp>
      <p:pic>
        <p:nvPicPr>
          <p:cNvPr id="5" name="Picture 4">
            <a:extLst>
              <a:ext uri="{FF2B5EF4-FFF2-40B4-BE49-F238E27FC236}">
                <a16:creationId xmlns:a16="http://schemas.microsoft.com/office/drawing/2014/main" id="{BBBF17EC-2D4B-40D1-AB50-9299621E4746}"/>
              </a:ext>
            </a:extLst>
          </p:cNvPr>
          <p:cNvPicPr>
            <a:picLocks noChangeAspect="1"/>
          </p:cNvPicPr>
          <p:nvPr/>
        </p:nvPicPr>
        <p:blipFill>
          <a:blip r:embed="rId2"/>
          <a:stretch>
            <a:fillRect/>
          </a:stretch>
        </p:blipFill>
        <p:spPr>
          <a:xfrm>
            <a:off x="2395745" y="1690138"/>
            <a:ext cx="2971386" cy="2085607"/>
          </a:xfrm>
          <a:prstGeom prst="rect">
            <a:avLst/>
          </a:prstGeom>
        </p:spPr>
      </p:pic>
      <p:pic>
        <p:nvPicPr>
          <p:cNvPr id="7" name="Picture 6">
            <a:extLst>
              <a:ext uri="{FF2B5EF4-FFF2-40B4-BE49-F238E27FC236}">
                <a16:creationId xmlns:a16="http://schemas.microsoft.com/office/drawing/2014/main" id="{C35D5858-27AF-4768-847D-5823498C1AF5}"/>
              </a:ext>
            </a:extLst>
          </p:cNvPr>
          <p:cNvPicPr>
            <a:picLocks noChangeAspect="1"/>
          </p:cNvPicPr>
          <p:nvPr/>
        </p:nvPicPr>
        <p:blipFill>
          <a:blip r:embed="rId3"/>
          <a:stretch>
            <a:fillRect/>
          </a:stretch>
        </p:blipFill>
        <p:spPr>
          <a:xfrm>
            <a:off x="2395745" y="4193674"/>
            <a:ext cx="1876425" cy="933450"/>
          </a:xfrm>
          <a:prstGeom prst="rect">
            <a:avLst/>
          </a:prstGeom>
        </p:spPr>
      </p:pic>
    </p:spTree>
    <p:extLst>
      <p:ext uri="{BB962C8B-B14F-4D97-AF65-F5344CB8AC3E}">
        <p14:creationId xmlns:p14="http://schemas.microsoft.com/office/powerpoint/2010/main" val="3767573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B78D-C63A-445C-B412-36CB76509EE1}"/>
              </a:ext>
            </a:extLst>
          </p:cNvPr>
          <p:cNvSpPr>
            <a:spLocks noGrp="1"/>
          </p:cNvSpPr>
          <p:nvPr>
            <p:ph type="title"/>
          </p:nvPr>
        </p:nvSpPr>
        <p:spPr>
          <a:xfrm>
            <a:off x="838200" y="365126"/>
            <a:ext cx="10515600" cy="893832"/>
          </a:xfrm>
        </p:spPr>
        <p:txBody>
          <a:bodyPr/>
          <a:lstStyle/>
          <a:p>
            <a:r>
              <a:rPr lang="en-US" dirty="0"/>
              <a:t>MERGE statement</a:t>
            </a:r>
          </a:p>
        </p:txBody>
      </p:sp>
      <p:sp>
        <p:nvSpPr>
          <p:cNvPr id="3" name="Content Placeholder 2">
            <a:extLst>
              <a:ext uri="{FF2B5EF4-FFF2-40B4-BE49-F238E27FC236}">
                <a16:creationId xmlns:a16="http://schemas.microsoft.com/office/drawing/2014/main" id="{81428E0D-18BC-4DC6-A282-9EFCCB258236}"/>
              </a:ext>
            </a:extLst>
          </p:cNvPr>
          <p:cNvSpPr>
            <a:spLocks noGrp="1"/>
          </p:cNvSpPr>
          <p:nvPr>
            <p:ph idx="1"/>
          </p:nvPr>
        </p:nvSpPr>
        <p:spPr>
          <a:xfrm>
            <a:off x="838200" y="1258958"/>
            <a:ext cx="10515600" cy="5233916"/>
          </a:xfrm>
        </p:spPr>
        <p:txBody>
          <a:bodyPr>
            <a:normAutofit fontScale="47500" lnSpcReduction="20000"/>
          </a:bodyPr>
          <a:lstStyle/>
          <a:p>
            <a:r>
              <a:rPr lang="en-US" dirty="0"/>
              <a:t>It is used to insert a row if not already exists based on matching column values; and update columns , if row exists with matching column values</a:t>
            </a:r>
          </a:p>
          <a:p>
            <a:pPr marL="0" indent="0">
              <a:buNone/>
            </a:pPr>
            <a:r>
              <a:rPr lang="en-US" dirty="0"/>
              <a:t>Consider table HISTORY with data as: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Consider table NEWDTA with Data as: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u="sng" dirty="0"/>
              <a:t>Objective</a:t>
            </a:r>
            <a:r>
              <a:rPr lang="en-US" dirty="0"/>
              <a:t>: To Add the new entries from NEWDTA into HISTORY file, and update the DEPT of existing history records from NEWDTA for matching ID and Name.</a:t>
            </a:r>
          </a:p>
          <a:p>
            <a:pPr marL="0" indent="0">
              <a:buNone/>
            </a:pPr>
            <a:r>
              <a:rPr lang="en-US" dirty="0"/>
              <a:t>Query: MERGE INTO history a USING </a:t>
            </a:r>
            <a:r>
              <a:rPr lang="en-US" dirty="0" err="1"/>
              <a:t>newdta</a:t>
            </a:r>
            <a:r>
              <a:rPr lang="en-US" dirty="0"/>
              <a:t> b</a:t>
            </a:r>
          </a:p>
          <a:p>
            <a:pPr marL="0" indent="0">
              <a:buNone/>
            </a:pPr>
            <a:r>
              <a:rPr lang="en-US" dirty="0"/>
              <a:t>	ON a.id  =  b.id and a.name = b.name</a:t>
            </a:r>
          </a:p>
          <a:p>
            <a:pPr marL="0" indent="0">
              <a:buNone/>
            </a:pPr>
            <a:r>
              <a:rPr lang="en-US" dirty="0"/>
              <a:t>	WHEN NOT MATCHED THEN </a:t>
            </a:r>
          </a:p>
          <a:p>
            <a:pPr marL="0" indent="0">
              <a:buNone/>
            </a:pPr>
            <a:r>
              <a:rPr lang="en-US" dirty="0"/>
              <a:t>	INSERT VALUES (b.id, b.name, </a:t>
            </a:r>
            <a:r>
              <a:rPr lang="en-US" dirty="0" err="1"/>
              <a:t>b.dept</a:t>
            </a:r>
            <a:r>
              <a:rPr lang="en-US" dirty="0"/>
              <a:t>)</a:t>
            </a:r>
          </a:p>
          <a:p>
            <a:pPr marL="0" indent="0">
              <a:buNone/>
            </a:pPr>
            <a:r>
              <a:rPr lang="en-US" dirty="0"/>
              <a:t>	WHEN MATCHED THEN</a:t>
            </a:r>
          </a:p>
          <a:p>
            <a:pPr marL="0" indent="0">
              <a:buNone/>
            </a:pPr>
            <a:r>
              <a:rPr lang="en-US" dirty="0"/>
              <a:t>	UPDATE SET </a:t>
            </a:r>
            <a:r>
              <a:rPr lang="en-US" dirty="0" err="1"/>
              <a:t>a.dept</a:t>
            </a:r>
            <a:r>
              <a:rPr lang="en-US" dirty="0"/>
              <a:t> = </a:t>
            </a:r>
            <a:r>
              <a:rPr lang="en-US" dirty="0" err="1"/>
              <a:t>b.dept</a:t>
            </a:r>
            <a:endParaRPr lang="en-US" dirty="0"/>
          </a:p>
          <a:p>
            <a:pPr marL="0" indent="0">
              <a:buNone/>
            </a:pPr>
            <a:endParaRPr lang="en-US" dirty="0"/>
          </a:p>
        </p:txBody>
      </p:sp>
      <p:pic>
        <p:nvPicPr>
          <p:cNvPr id="5" name="Picture 4">
            <a:extLst>
              <a:ext uri="{FF2B5EF4-FFF2-40B4-BE49-F238E27FC236}">
                <a16:creationId xmlns:a16="http://schemas.microsoft.com/office/drawing/2014/main" id="{5CCA17B0-F39A-4107-8C98-7DBEBF2F5614}"/>
              </a:ext>
            </a:extLst>
          </p:cNvPr>
          <p:cNvPicPr>
            <a:picLocks noChangeAspect="1"/>
          </p:cNvPicPr>
          <p:nvPr/>
        </p:nvPicPr>
        <p:blipFill>
          <a:blip r:embed="rId2"/>
          <a:stretch>
            <a:fillRect/>
          </a:stretch>
        </p:blipFill>
        <p:spPr>
          <a:xfrm>
            <a:off x="3997392" y="1586398"/>
            <a:ext cx="3057525" cy="1257300"/>
          </a:xfrm>
          <a:prstGeom prst="rect">
            <a:avLst/>
          </a:prstGeom>
        </p:spPr>
      </p:pic>
      <p:pic>
        <p:nvPicPr>
          <p:cNvPr id="7" name="Picture 6">
            <a:extLst>
              <a:ext uri="{FF2B5EF4-FFF2-40B4-BE49-F238E27FC236}">
                <a16:creationId xmlns:a16="http://schemas.microsoft.com/office/drawing/2014/main" id="{FD774051-E8A1-4274-A0F6-763B35AC8ACA}"/>
              </a:ext>
            </a:extLst>
          </p:cNvPr>
          <p:cNvPicPr>
            <a:picLocks noChangeAspect="1"/>
          </p:cNvPicPr>
          <p:nvPr/>
        </p:nvPicPr>
        <p:blipFill>
          <a:blip r:embed="rId3"/>
          <a:stretch>
            <a:fillRect/>
          </a:stretch>
        </p:blipFill>
        <p:spPr>
          <a:xfrm>
            <a:off x="3997392" y="3053798"/>
            <a:ext cx="2952750" cy="1076325"/>
          </a:xfrm>
          <a:prstGeom prst="rect">
            <a:avLst/>
          </a:prstGeom>
        </p:spPr>
      </p:pic>
      <p:pic>
        <p:nvPicPr>
          <p:cNvPr id="9" name="Picture 8">
            <a:extLst>
              <a:ext uri="{FF2B5EF4-FFF2-40B4-BE49-F238E27FC236}">
                <a16:creationId xmlns:a16="http://schemas.microsoft.com/office/drawing/2014/main" id="{0664D633-F125-4F83-BEBF-915DCF0F06BA}"/>
              </a:ext>
            </a:extLst>
          </p:cNvPr>
          <p:cNvPicPr>
            <a:picLocks noChangeAspect="1"/>
          </p:cNvPicPr>
          <p:nvPr/>
        </p:nvPicPr>
        <p:blipFill>
          <a:blip r:embed="rId4"/>
          <a:stretch>
            <a:fillRect/>
          </a:stretch>
        </p:blipFill>
        <p:spPr>
          <a:xfrm>
            <a:off x="5073512" y="4569584"/>
            <a:ext cx="3105150" cy="1609725"/>
          </a:xfrm>
          <a:prstGeom prst="rect">
            <a:avLst/>
          </a:prstGeom>
        </p:spPr>
      </p:pic>
    </p:spTree>
    <p:extLst>
      <p:ext uri="{BB962C8B-B14F-4D97-AF65-F5344CB8AC3E}">
        <p14:creationId xmlns:p14="http://schemas.microsoft.com/office/powerpoint/2010/main" val="3059691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FE28-8B54-4FAA-91E7-DF1A5F746204}"/>
              </a:ext>
            </a:extLst>
          </p:cNvPr>
          <p:cNvSpPr>
            <a:spLocks noGrp="1"/>
          </p:cNvSpPr>
          <p:nvPr>
            <p:ph type="title"/>
          </p:nvPr>
        </p:nvSpPr>
        <p:spPr>
          <a:xfrm>
            <a:off x="838200" y="365125"/>
            <a:ext cx="10515600" cy="708301"/>
          </a:xfrm>
        </p:spPr>
        <p:txBody>
          <a:bodyPr>
            <a:normAutofit/>
          </a:bodyPr>
          <a:lstStyle/>
          <a:p>
            <a:r>
              <a:rPr lang="en-US" sz="3600" dirty="0"/>
              <a:t>Query Manager, usage of QRYDFN/SQL type objects</a:t>
            </a:r>
          </a:p>
        </p:txBody>
      </p:sp>
      <p:sp>
        <p:nvSpPr>
          <p:cNvPr id="3" name="Content Placeholder 2">
            <a:extLst>
              <a:ext uri="{FF2B5EF4-FFF2-40B4-BE49-F238E27FC236}">
                <a16:creationId xmlns:a16="http://schemas.microsoft.com/office/drawing/2014/main" id="{C3272EB0-01E2-4288-9178-797F4413C9B5}"/>
              </a:ext>
            </a:extLst>
          </p:cNvPr>
          <p:cNvSpPr>
            <a:spLocks noGrp="1"/>
          </p:cNvSpPr>
          <p:nvPr>
            <p:ph idx="1"/>
          </p:nvPr>
        </p:nvSpPr>
        <p:spPr>
          <a:xfrm>
            <a:off x="838200" y="1073426"/>
            <a:ext cx="10515600" cy="5103537"/>
          </a:xfrm>
        </p:spPr>
        <p:txBody>
          <a:bodyPr/>
          <a:lstStyle/>
          <a:p>
            <a:r>
              <a:rPr lang="en-US" dirty="0"/>
              <a:t>Query manager can be accessed by command STRQM</a:t>
            </a:r>
          </a:p>
        </p:txBody>
      </p:sp>
    </p:spTree>
    <p:extLst>
      <p:ext uri="{BB962C8B-B14F-4D97-AF65-F5344CB8AC3E}">
        <p14:creationId xmlns:p14="http://schemas.microsoft.com/office/powerpoint/2010/main" val="3514548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B32A8-342F-4A62-95CB-37A45FE0DF35}"/>
              </a:ext>
            </a:extLst>
          </p:cNvPr>
          <p:cNvSpPr>
            <a:spLocks noGrp="1"/>
          </p:cNvSpPr>
          <p:nvPr>
            <p:ph type="title"/>
          </p:nvPr>
        </p:nvSpPr>
        <p:spPr>
          <a:xfrm>
            <a:off x="838200" y="365125"/>
            <a:ext cx="10515600" cy="867327"/>
          </a:xfrm>
        </p:spPr>
        <p:txBody>
          <a:bodyPr>
            <a:normAutofit fontScale="90000"/>
          </a:bodyPr>
          <a:lstStyle/>
          <a:p>
            <a:r>
              <a:rPr lang="en-US" dirty="0"/>
              <a:t>Retrieve Query from an object- (SQL format)</a:t>
            </a:r>
            <a:br>
              <a:rPr lang="en-US" dirty="0"/>
            </a:br>
            <a:endParaRPr lang="en-US" dirty="0"/>
          </a:p>
        </p:txBody>
      </p:sp>
      <p:sp>
        <p:nvSpPr>
          <p:cNvPr id="3" name="Content Placeholder 2">
            <a:extLst>
              <a:ext uri="{FF2B5EF4-FFF2-40B4-BE49-F238E27FC236}">
                <a16:creationId xmlns:a16="http://schemas.microsoft.com/office/drawing/2014/main" id="{9C862A86-5445-44D4-8121-AA6A8EF5DE71}"/>
              </a:ext>
            </a:extLst>
          </p:cNvPr>
          <p:cNvSpPr>
            <a:spLocks noGrp="1"/>
          </p:cNvSpPr>
          <p:nvPr>
            <p:ph idx="1"/>
          </p:nvPr>
        </p:nvSpPr>
        <p:spPr>
          <a:xfrm>
            <a:off x="838200" y="1232452"/>
            <a:ext cx="10515600" cy="4944511"/>
          </a:xfrm>
        </p:spPr>
        <p:txBody>
          <a:bodyPr>
            <a:normAutofit lnSpcReduction="10000"/>
          </a:bodyPr>
          <a:lstStyle/>
          <a:p>
            <a:r>
              <a:rPr lang="en-US" dirty="0"/>
              <a:t>Steps:</a:t>
            </a:r>
          </a:p>
          <a:p>
            <a:pPr lvl="1"/>
            <a:r>
              <a:rPr lang="en-US" dirty="0"/>
              <a:t>Create a member inside a source physical file.</a:t>
            </a:r>
          </a:p>
          <a:p>
            <a:pPr lvl="1"/>
            <a:r>
              <a:rPr lang="en-US" dirty="0"/>
              <a:t>Use Command RTVQMQRY and take F4. The below screen will appear</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Provide the Query management Query Name, its library, The </a:t>
            </a:r>
            <a:r>
              <a:rPr lang="en-US" dirty="0" err="1"/>
              <a:t>Sourcefile</a:t>
            </a:r>
            <a:r>
              <a:rPr lang="en-US" dirty="0"/>
              <a:t> name, member and its library where you want the SQL format of the story to get populated . Hit Enter.</a:t>
            </a:r>
          </a:p>
        </p:txBody>
      </p:sp>
      <p:pic>
        <p:nvPicPr>
          <p:cNvPr id="5" name="Picture 4">
            <a:extLst>
              <a:ext uri="{FF2B5EF4-FFF2-40B4-BE49-F238E27FC236}">
                <a16:creationId xmlns:a16="http://schemas.microsoft.com/office/drawing/2014/main" id="{5E190096-83D5-4140-BA84-9BE40B6A373F}"/>
              </a:ext>
            </a:extLst>
          </p:cNvPr>
          <p:cNvPicPr>
            <a:picLocks noChangeAspect="1"/>
          </p:cNvPicPr>
          <p:nvPr/>
        </p:nvPicPr>
        <p:blipFill>
          <a:blip r:embed="rId2"/>
          <a:stretch>
            <a:fillRect/>
          </a:stretch>
        </p:blipFill>
        <p:spPr>
          <a:xfrm>
            <a:off x="1128091" y="2567195"/>
            <a:ext cx="9220200" cy="2571750"/>
          </a:xfrm>
          <a:prstGeom prst="rect">
            <a:avLst/>
          </a:prstGeom>
        </p:spPr>
      </p:pic>
    </p:spTree>
    <p:extLst>
      <p:ext uri="{BB962C8B-B14F-4D97-AF65-F5344CB8AC3E}">
        <p14:creationId xmlns:p14="http://schemas.microsoft.com/office/powerpoint/2010/main" val="1180594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C96E2-7682-4D52-8584-2B527A258496}"/>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C3B56C1E-1E24-4812-94FA-21996FF0D809}"/>
              </a:ext>
            </a:extLst>
          </p:cNvPr>
          <p:cNvSpPr>
            <a:spLocks noGrp="1"/>
          </p:cNvSpPr>
          <p:nvPr>
            <p:ph idx="1"/>
          </p:nvPr>
        </p:nvSpPr>
        <p:spPr/>
        <p:txBody>
          <a:bodyPr/>
          <a:lstStyle/>
          <a:p>
            <a:r>
              <a:rPr lang="en-US" dirty="0"/>
              <a:t>Introduction to SQLRPGLE</a:t>
            </a:r>
          </a:p>
          <a:p>
            <a:r>
              <a:rPr lang="en-US" dirty="0"/>
              <a:t>Setting compiler Options</a:t>
            </a:r>
          </a:p>
          <a:p>
            <a:r>
              <a:rPr lang="en-US" dirty="0"/>
              <a:t>Using special registers in program</a:t>
            </a:r>
          </a:p>
          <a:p>
            <a:r>
              <a:rPr lang="en-US" dirty="0"/>
              <a:t>Different ways of executing an SQL statement in program</a:t>
            </a:r>
          </a:p>
          <a:p>
            <a:r>
              <a:rPr lang="en-US" dirty="0"/>
              <a:t>Using Cursors</a:t>
            </a:r>
          </a:p>
          <a:p>
            <a:r>
              <a:rPr lang="en-US" dirty="0"/>
              <a:t>Types of cursor</a:t>
            </a:r>
          </a:p>
          <a:p>
            <a:r>
              <a:rPr lang="en-US" dirty="0"/>
              <a:t>Types of fetch from cursor</a:t>
            </a:r>
          </a:p>
          <a:p>
            <a:r>
              <a:rPr lang="en-US" dirty="0"/>
              <a:t>Insert multiple rows into table at once in SQLRPGLE</a:t>
            </a:r>
          </a:p>
        </p:txBody>
      </p:sp>
    </p:spTree>
    <p:extLst>
      <p:ext uri="{BB962C8B-B14F-4D97-AF65-F5344CB8AC3E}">
        <p14:creationId xmlns:p14="http://schemas.microsoft.com/office/powerpoint/2010/main" val="373179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330F-489C-48EC-8140-3FF1E553512C}"/>
              </a:ext>
            </a:extLst>
          </p:cNvPr>
          <p:cNvSpPr>
            <a:spLocks noGrp="1"/>
          </p:cNvSpPr>
          <p:nvPr>
            <p:ph type="title"/>
          </p:nvPr>
        </p:nvSpPr>
        <p:spPr/>
        <p:txBody>
          <a:bodyPr>
            <a:normAutofit/>
          </a:bodyPr>
          <a:lstStyle/>
          <a:p>
            <a:r>
              <a:rPr lang="en-US" dirty="0"/>
              <a:t>Accessing special registers interactively/programmatically.</a:t>
            </a:r>
          </a:p>
        </p:txBody>
      </p:sp>
      <p:sp>
        <p:nvSpPr>
          <p:cNvPr id="3" name="Content Placeholder 2">
            <a:extLst>
              <a:ext uri="{FF2B5EF4-FFF2-40B4-BE49-F238E27FC236}">
                <a16:creationId xmlns:a16="http://schemas.microsoft.com/office/drawing/2014/main" id="{6537768A-6CC5-49C4-9B08-869CBB0B2A2B}"/>
              </a:ext>
            </a:extLst>
          </p:cNvPr>
          <p:cNvSpPr>
            <a:spLocks noGrp="1"/>
          </p:cNvSpPr>
          <p:nvPr>
            <p:ph idx="1"/>
          </p:nvPr>
        </p:nvSpPr>
        <p:spPr/>
        <p:txBody>
          <a:bodyPr/>
          <a:lstStyle/>
          <a:p>
            <a:r>
              <a:rPr lang="en-US" dirty="0"/>
              <a:t>current date/time/timestamp/</a:t>
            </a:r>
            <a:r>
              <a:rPr lang="en-US" dirty="0" err="1"/>
              <a:t>timezone</a:t>
            </a:r>
            <a:r>
              <a:rPr lang="en-US" dirty="0"/>
              <a:t>/</a:t>
            </a:r>
            <a:r>
              <a:rPr lang="en-US" dirty="0" err="1"/>
              <a:t>client_wrkstnname</a:t>
            </a:r>
            <a:r>
              <a:rPr lang="en-US" dirty="0"/>
              <a:t>/</a:t>
            </a:r>
            <a:r>
              <a:rPr lang="en-US" dirty="0" err="1"/>
              <a:t>client_userid</a:t>
            </a:r>
            <a:r>
              <a:rPr lang="en-US" dirty="0"/>
              <a:t>/schema/server/</a:t>
            </a:r>
            <a:r>
              <a:rPr lang="en-US" dirty="0" err="1"/>
              <a:t>session_user</a:t>
            </a:r>
            <a:r>
              <a:rPr lang="en-US" dirty="0"/>
              <a:t>/</a:t>
            </a:r>
            <a:r>
              <a:rPr lang="en-US" dirty="0" err="1"/>
              <a:t>system_user</a:t>
            </a:r>
            <a:r>
              <a:rPr lang="en-US" dirty="0"/>
              <a:t>/user</a:t>
            </a:r>
          </a:p>
          <a:p>
            <a:r>
              <a:rPr lang="en-US" dirty="0"/>
              <a:t>Substitutes:</a:t>
            </a:r>
          </a:p>
          <a:p>
            <a:pPr marL="0" indent="0">
              <a:buNone/>
            </a:pPr>
            <a:r>
              <a:rPr lang="en-US" dirty="0"/>
              <a:t>current timestamp - now()</a:t>
            </a:r>
          </a:p>
          <a:p>
            <a:pPr marL="0" indent="0">
              <a:buNone/>
            </a:pPr>
            <a:r>
              <a:rPr lang="en-US" dirty="0"/>
              <a:t>current date - </a:t>
            </a:r>
            <a:r>
              <a:rPr lang="en-US" dirty="0" err="1"/>
              <a:t>curdate</a:t>
            </a:r>
            <a:r>
              <a:rPr lang="en-US" dirty="0"/>
              <a:t>()</a:t>
            </a:r>
          </a:p>
          <a:p>
            <a:pPr marL="0" indent="0">
              <a:buNone/>
            </a:pPr>
            <a:r>
              <a:rPr lang="en-US" dirty="0"/>
              <a:t>current time - </a:t>
            </a:r>
            <a:r>
              <a:rPr lang="en-US" dirty="0" err="1"/>
              <a:t>curtime</a:t>
            </a:r>
            <a:r>
              <a:rPr lang="en-US" dirty="0"/>
              <a:t>()</a:t>
            </a:r>
          </a:p>
        </p:txBody>
      </p:sp>
    </p:spTree>
    <p:extLst>
      <p:ext uri="{BB962C8B-B14F-4D97-AF65-F5344CB8AC3E}">
        <p14:creationId xmlns:p14="http://schemas.microsoft.com/office/powerpoint/2010/main" val="330622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B1E37-EF66-4D65-B249-45607B050891}"/>
              </a:ext>
            </a:extLst>
          </p:cNvPr>
          <p:cNvSpPr>
            <a:spLocks noGrp="1"/>
          </p:cNvSpPr>
          <p:nvPr>
            <p:ph type="title"/>
          </p:nvPr>
        </p:nvSpPr>
        <p:spPr/>
        <p:txBody>
          <a:bodyPr/>
          <a:lstStyle/>
          <a:p>
            <a:r>
              <a:rPr lang="en-US" dirty="0"/>
              <a:t>Create/Alter/Rename/Drop tables</a:t>
            </a:r>
          </a:p>
        </p:txBody>
      </p:sp>
      <p:sp>
        <p:nvSpPr>
          <p:cNvPr id="3" name="Content Placeholder 2">
            <a:extLst>
              <a:ext uri="{FF2B5EF4-FFF2-40B4-BE49-F238E27FC236}">
                <a16:creationId xmlns:a16="http://schemas.microsoft.com/office/drawing/2014/main" id="{7447A4FD-8A6E-4BAD-8914-FAF6779DBB4A}"/>
              </a:ext>
            </a:extLst>
          </p:cNvPr>
          <p:cNvSpPr>
            <a:spLocks noGrp="1"/>
          </p:cNvSpPr>
          <p:nvPr>
            <p:ph idx="1"/>
          </p:nvPr>
        </p:nvSpPr>
        <p:spPr>
          <a:xfrm>
            <a:off x="838200" y="1484243"/>
            <a:ext cx="10515600" cy="4692720"/>
          </a:xfrm>
        </p:spPr>
        <p:txBody>
          <a:bodyPr>
            <a:normAutofit fontScale="55000" lnSpcReduction="20000"/>
          </a:bodyPr>
          <a:lstStyle/>
          <a:p>
            <a:r>
              <a:rPr lang="en-US" dirty="0"/>
              <a:t>Create (or replace) table </a:t>
            </a:r>
            <a:r>
              <a:rPr lang="en-US" dirty="0" err="1"/>
              <a:t>testlib</a:t>
            </a:r>
            <a:r>
              <a:rPr lang="en-US" dirty="0"/>
              <a:t>/tbl1 (      </a:t>
            </a:r>
          </a:p>
          <a:p>
            <a:pPr marL="0" indent="0">
              <a:buNone/>
            </a:pPr>
            <a:r>
              <a:rPr lang="en-US" dirty="0" err="1"/>
              <a:t>recseq</a:t>
            </a:r>
            <a:r>
              <a:rPr lang="en-US" dirty="0"/>
              <a:t> numeric(5),               </a:t>
            </a:r>
          </a:p>
          <a:p>
            <a:pPr marL="0" indent="0">
              <a:buNone/>
            </a:pPr>
            <a:r>
              <a:rPr lang="en-US" dirty="0" err="1"/>
              <a:t>Fname</a:t>
            </a:r>
            <a:r>
              <a:rPr lang="en-US" dirty="0"/>
              <a:t> character(10)) </a:t>
            </a:r>
            <a:r>
              <a:rPr lang="en-US" dirty="0" err="1"/>
              <a:t>rcdfmt</a:t>
            </a:r>
            <a:r>
              <a:rPr lang="en-US" dirty="0"/>
              <a:t> tbl1r</a:t>
            </a:r>
          </a:p>
          <a:p>
            <a:pPr marL="0" indent="0">
              <a:buNone/>
            </a:pPr>
            <a:r>
              <a:rPr lang="en-US" dirty="0"/>
              <a:t>OR</a:t>
            </a:r>
          </a:p>
          <a:p>
            <a:pPr marL="0" indent="0">
              <a:buNone/>
            </a:pPr>
            <a:r>
              <a:rPr lang="en-US" dirty="0"/>
              <a:t>Create (or replace) table </a:t>
            </a:r>
            <a:r>
              <a:rPr lang="en-US" dirty="0" err="1"/>
              <a:t>testlib</a:t>
            </a:r>
            <a:r>
              <a:rPr lang="en-US" dirty="0"/>
              <a:t>/tbl1 as (select fld1,fld2,…. From </a:t>
            </a:r>
            <a:r>
              <a:rPr lang="en-US" dirty="0" err="1"/>
              <a:t>another_Table</a:t>
            </a:r>
            <a:r>
              <a:rPr lang="en-US" dirty="0"/>
              <a:t>) with (no) data</a:t>
            </a:r>
          </a:p>
          <a:p>
            <a:r>
              <a:rPr lang="en-US" dirty="0"/>
              <a:t>ALTER TABLE TESTLIB/TBL1 ADD COLUMN LNAME CHARACTER (20 ) NOT NULL WITH DEFAULT </a:t>
            </a:r>
          </a:p>
          <a:p>
            <a:r>
              <a:rPr lang="fr-FR" dirty="0"/>
              <a:t>ALTER TABLE TESTLIB/TBL1 ADD CONSTRAINT UNIQUE_CNSTR_TBL1 UNIQUE (RECSEQ) </a:t>
            </a:r>
          </a:p>
          <a:p>
            <a:r>
              <a:rPr lang="en-US" dirty="0"/>
              <a:t>insert into </a:t>
            </a:r>
            <a:r>
              <a:rPr lang="en-US" dirty="0" err="1"/>
              <a:t>testlib</a:t>
            </a:r>
            <a:r>
              <a:rPr lang="en-US" dirty="0"/>
              <a:t>/tbl1 values             </a:t>
            </a:r>
          </a:p>
          <a:p>
            <a:pPr marL="0" indent="0">
              <a:buNone/>
            </a:pPr>
            <a:r>
              <a:rPr lang="en-US" dirty="0"/>
              <a:t>(1, 'First1', 'Last1'),</a:t>
            </a:r>
          </a:p>
          <a:p>
            <a:pPr marL="0" indent="0">
              <a:buNone/>
            </a:pPr>
            <a:r>
              <a:rPr lang="en-US" dirty="0"/>
              <a:t>(2, 'First2', 'Last2'),</a:t>
            </a:r>
          </a:p>
          <a:p>
            <a:pPr marL="0" indent="0">
              <a:buNone/>
            </a:pPr>
            <a:r>
              <a:rPr lang="en-US" dirty="0"/>
              <a:t>(3, 'First3', 'Last3’)</a:t>
            </a:r>
          </a:p>
          <a:p>
            <a:r>
              <a:rPr lang="en-US" dirty="0"/>
              <a:t>insert into </a:t>
            </a:r>
            <a:r>
              <a:rPr lang="en-US" dirty="0" err="1"/>
              <a:t>testlib</a:t>
            </a:r>
            <a:r>
              <a:rPr lang="en-US" dirty="0"/>
              <a:t>/tbl1 values                </a:t>
            </a:r>
          </a:p>
          <a:p>
            <a:pPr marL="0" indent="0">
              <a:buNone/>
            </a:pPr>
            <a:r>
              <a:rPr lang="en-US" dirty="0"/>
              <a:t>(1, 'First3', 'Last3’)    // won’t work due to unique constraint</a:t>
            </a:r>
          </a:p>
          <a:p>
            <a:r>
              <a:rPr lang="en-US" dirty="0"/>
              <a:t>Rename table </a:t>
            </a:r>
            <a:r>
              <a:rPr lang="en-US" dirty="0" err="1"/>
              <a:t>testlib</a:t>
            </a:r>
            <a:r>
              <a:rPr lang="en-US" dirty="0"/>
              <a:t>/tbl1 to </a:t>
            </a:r>
            <a:r>
              <a:rPr lang="en-US" dirty="0" err="1"/>
              <a:t>tbl</a:t>
            </a:r>
            <a:endParaRPr lang="en-US" dirty="0"/>
          </a:p>
          <a:p>
            <a:r>
              <a:rPr lang="en-US" dirty="0"/>
              <a:t>delete from </a:t>
            </a:r>
            <a:r>
              <a:rPr lang="en-US" dirty="0" err="1"/>
              <a:t>testlib</a:t>
            </a:r>
            <a:r>
              <a:rPr lang="en-US" dirty="0"/>
              <a:t>/</a:t>
            </a:r>
            <a:r>
              <a:rPr lang="en-US" dirty="0" err="1"/>
              <a:t>tbl</a:t>
            </a:r>
            <a:endParaRPr lang="en-US" dirty="0"/>
          </a:p>
          <a:p>
            <a:r>
              <a:rPr lang="en-US" dirty="0"/>
              <a:t>Drop table </a:t>
            </a:r>
            <a:r>
              <a:rPr lang="en-US" dirty="0" err="1"/>
              <a:t>testlib</a:t>
            </a:r>
            <a:r>
              <a:rPr lang="en-US" dirty="0"/>
              <a:t>/</a:t>
            </a:r>
            <a:r>
              <a:rPr lang="en-US" dirty="0" err="1"/>
              <a:t>tbl</a:t>
            </a:r>
            <a:endParaRPr lang="en-US" dirty="0"/>
          </a:p>
          <a:p>
            <a:pPr marL="0" indent="0">
              <a:buNone/>
            </a:pPr>
            <a:endParaRPr lang="en-US" dirty="0"/>
          </a:p>
        </p:txBody>
      </p:sp>
    </p:spTree>
    <p:extLst>
      <p:ext uri="{BB962C8B-B14F-4D97-AF65-F5344CB8AC3E}">
        <p14:creationId xmlns:p14="http://schemas.microsoft.com/office/powerpoint/2010/main" val="3736361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9F53-0682-438A-9EE6-BA501E025765}"/>
              </a:ext>
            </a:extLst>
          </p:cNvPr>
          <p:cNvSpPr>
            <a:spLocks noGrp="1"/>
          </p:cNvSpPr>
          <p:nvPr>
            <p:ph type="title"/>
          </p:nvPr>
        </p:nvSpPr>
        <p:spPr/>
        <p:txBody>
          <a:bodyPr/>
          <a:lstStyle/>
          <a:p>
            <a:r>
              <a:rPr lang="en-US" dirty="0"/>
              <a:t>Simple Select/Insert/Update/Delete</a:t>
            </a:r>
          </a:p>
        </p:txBody>
      </p:sp>
      <p:sp>
        <p:nvSpPr>
          <p:cNvPr id="3" name="Content Placeholder 2">
            <a:extLst>
              <a:ext uri="{FF2B5EF4-FFF2-40B4-BE49-F238E27FC236}">
                <a16:creationId xmlns:a16="http://schemas.microsoft.com/office/drawing/2014/main" id="{858EC636-571B-42D2-9D02-E9A92C9143D0}"/>
              </a:ext>
            </a:extLst>
          </p:cNvPr>
          <p:cNvSpPr>
            <a:spLocks noGrp="1"/>
          </p:cNvSpPr>
          <p:nvPr>
            <p:ph idx="1"/>
          </p:nvPr>
        </p:nvSpPr>
        <p:spPr/>
        <p:txBody>
          <a:bodyPr>
            <a:normAutofit fontScale="92500" lnSpcReduction="10000"/>
          </a:bodyPr>
          <a:lstStyle/>
          <a:p>
            <a:r>
              <a:rPr lang="en-US" sz="2400" dirty="0"/>
              <a:t>Select * from (qualified)</a:t>
            </a:r>
            <a:r>
              <a:rPr lang="en-US" sz="2400" dirty="0" err="1"/>
              <a:t>tablename</a:t>
            </a:r>
            <a:endParaRPr lang="en-US" sz="2400" dirty="0"/>
          </a:p>
          <a:p>
            <a:pPr marL="0" indent="0">
              <a:buNone/>
            </a:pPr>
            <a:r>
              <a:rPr lang="en-US" sz="2400" dirty="0"/>
              <a:t>OR</a:t>
            </a:r>
          </a:p>
          <a:p>
            <a:r>
              <a:rPr lang="en-US" sz="2400" dirty="0"/>
              <a:t>Select * from (qualified)</a:t>
            </a:r>
            <a:r>
              <a:rPr lang="en-US" sz="2400" dirty="0" err="1"/>
              <a:t>tablename</a:t>
            </a:r>
            <a:r>
              <a:rPr lang="en-US" sz="2400" dirty="0"/>
              <a:t> FETCH FIRST n ROWS only</a:t>
            </a:r>
          </a:p>
          <a:p>
            <a:pPr marL="0" indent="0">
              <a:buNone/>
            </a:pPr>
            <a:endParaRPr lang="en-US" sz="2400" dirty="0"/>
          </a:p>
          <a:p>
            <a:r>
              <a:rPr lang="en-US" sz="2400" dirty="0"/>
              <a:t>Insert into (qualified)</a:t>
            </a:r>
            <a:r>
              <a:rPr lang="en-US" sz="2400" dirty="0" err="1"/>
              <a:t>tablename</a:t>
            </a:r>
            <a:r>
              <a:rPr lang="en-US" sz="2400" dirty="0"/>
              <a:t> values(val1, val2,val3,…)</a:t>
            </a:r>
          </a:p>
          <a:p>
            <a:pPr marL="0" indent="0">
              <a:buNone/>
            </a:pPr>
            <a:r>
              <a:rPr lang="en-US" sz="2400" dirty="0"/>
              <a:t>OR</a:t>
            </a:r>
          </a:p>
          <a:p>
            <a:pPr marL="0" indent="0">
              <a:buNone/>
            </a:pPr>
            <a:r>
              <a:rPr lang="en-US" sz="2400" dirty="0"/>
              <a:t>Insert into (qualified)</a:t>
            </a:r>
            <a:r>
              <a:rPr lang="en-US" sz="2400" dirty="0" err="1"/>
              <a:t>tableName</a:t>
            </a:r>
            <a:r>
              <a:rPr lang="en-US" sz="2400" dirty="0"/>
              <a:t> (select val1,val2,.. From </a:t>
            </a:r>
            <a:r>
              <a:rPr lang="en-US" sz="2400" dirty="0" err="1"/>
              <a:t>another_Table</a:t>
            </a:r>
            <a:r>
              <a:rPr lang="en-US" sz="2400" dirty="0"/>
              <a:t>)</a:t>
            </a:r>
          </a:p>
          <a:p>
            <a:pPr marL="0" indent="0">
              <a:buNone/>
            </a:pPr>
            <a:endParaRPr lang="en-US" sz="2400" dirty="0"/>
          </a:p>
          <a:p>
            <a:r>
              <a:rPr lang="en-US" sz="2400" dirty="0"/>
              <a:t>Update </a:t>
            </a:r>
            <a:r>
              <a:rPr lang="en-US" sz="2400" dirty="0" err="1"/>
              <a:t>tableName</a:t>
            </a:r>
            <a:r>
              <a:rPr lang="en-US" sz="2400" dirty="0"/>
              <a:t> set fld1 =  &lt;…&gt; (where condition…)</a:t>
            </a:r>
          </a:p>
          <a:p>
            <a:pPr marL="0" indent="0">
              <a:buNone/>
            </a:pPr>
            <a:endParaRPr lang="en-US" sz="2400" dirty="0"/>
          </a:p>
          <a:p>
            <a:r>
              <a:rPr lang="en-US" sz="2400" dirty="0"/>
              <a:t>Delete from </a:t>
            </a:r>
            <a:r>
              <a:rPr lang="en-US" sz="2400" dirty="0" err="1"/>
              <a:t>tableName</a:t>
            </a:r>
            <a:r>
              <a:rPr lang="en-US" sz="2400" dirty="0"/>
              <a:t> (where condition…)</a:t>
            </a:r>
          </a:p>
          <a:p>
            <a:endParaRPr lang="en-US" dirty="0"/>
          </a:p>
        </p:txBody>
      </p:sp>
    </p:spTree>
    <p:extLst>
      <p:ext uri="{BB962C8B-B14F-4D97-AF65-F5344CB8AC3E}">
        <p14:creationId xmlns:p14="http://schemas.microsoft.com/office/powerpoint/2010/main" val="73650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15EC-4C43-4957-A256-D3F7C549CE23}"/>
              </a:ext>
            </a:extLst>
          </p:cNvPr>
          <p:cNvSpPr>
            <a:spLocks noGrp="1"/>
          </p:cNvSpPr>
          <p:nvPr>
            <p:ph type="title"/>
          </p:nvPr>
        </p:nvSpPr>
        <p:spPr/>
        <p:txBody>
          <a:bodyPr/>
          <a:lstStyle/>
          <a:p>
            <a:r>
              <a:rPr lang="en-US" dirty="0"/>
              <a:t>ADDRDBDIRE</a:t>
            </a:r>
          </a:p>
        </p:txBody>
      </p:sp>
      <p:sp>
        <p:nvSpPr>
          <p:cNvPr id="3" name="Content Placeholder 2">
            <a:extLst>
              <a:ext uri="{FF2B5EF4-FFF2-40B4-BE49-F238E27FC236}">
                <a16:creationId xmlns:a16="http://schemas.microsoft.com/office/drawing/2014/main" id="{0EFD3F63-27C1-41D4-9EC2-9CF864A82C1D}"/>
              </a:ext>
            </a:extLst>
          </p:cNvPr>
          <p:cNvSpPr>
            <a:spLocks noGrp="1"/>
          </p:cNvSpPr>
          <p:nvPr>
            <p:ph idx="1"/>
          </p:nvPr>
        </p:nvSpPr>
        <p:spPr>
          <a:xfrm>
            <a:off x="838200" y="1404730"/>
            <a:ext cx="10515600" cy="5088145"/>
          </a:xfrm>
        </p:spPr>
        <p:txBody>
          <a:bodyPr>
            <a:normAutofit fontScale="77500" lnSpcReduction="20000"/>
          </a:bodyPr>
          <a:lstStyle/>
          <a:p>
            <a:r>
              <a:rPr lang="en-US" dirty="0"/>
              <a:t>It is the configuration option where we can add another logical partition to access data using CRTDDMF or using </a:t>
            </a:r>
            <a:r>
              <a:rPr lang="en-US" dirty="0" err="1"/>
              <a:t>sql</a:t>
            </a:r>
            <a:r>
              <a:rPr lang="en-US" dirty="0"/>
              <a:t> statement with qualified </a:t>
            </a:r>
            <a:r>
              <a:rPr lang="en-US" dirty="0" err="1"/>
              <a:t>tableName</a:t>
            </a:r>
            <a:r>
              <a:rPr lang="en-US" dirty="0"/>
              <a:t> using </a:t>
            </a:r>
            <a:r>
              <a:rPr lang="en-US" dirty="0" err="1"/>
              <a:t>partitionName</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Ex: Let </a:t>
            </a:r>
            <a:r>
              <a:rPr lang="en-US" b="1" dirty="0"/>
              <a:t>marketing</a:t>
            </a:r>
            <a:r>
              <a:rPr lang="en-US" dirty="0"/>
              <a:t> be the second partition name.</a:t>
            </a:r>
          </a:p>
          <a:p>
            <a:pPr marL="0" indent="0">
              <a:buNone/>
            </a:pPr>
            <a:r>
              <a:rPr lang="en-US" dirty="0"/>
              <a:t>And you need to access the data from that partition’s table </a:t>
            </a:r>
            <a:r>
              <a:rPr lang="en-US" b="1" dirty="0"/>
              <a:t>customer </a:t>
            </a:r>
            <a:r>
              <a:rPr lang="en-US" dirty="0"/>
              <a:t>in library </a:t>
            </a:r>
            <a:r>
              <a:rPr lang="en-US" b="1" dirty="0"/>
              <a:t>prod1</a:t>
            </a:r>
          </a:p>
          <a:p>
            <a:pPr marL="0" indent="0">
              <a:buNone/>
            </a:pPr>
            <a:r>
              <a:rPr lang="en-US" u="sng" dirty="0"/>
              <a:t>Query:</a:t>
            </a:r>
            <a:r>
              <a:rPr lang="en-US" dirty="0"/>
              <a:t> Select * from marketing.prod1.customer</a:t>
            </a:r>
            <a:endParaRPr lang="en-US" u="sng" dirty="0"/>
          </a:p>
        </p:txBody>
      </p:sp>
      <p:pic>
        <p:nvPicPr>
          <p:cNvPr id="5" name="Picture 4">
            <a:extLst>
              <a:ext uri="{FF2B5EF4-FFF2-40B4-BE49-F238E27FC236}">
                <a16:creationId xmlns:a16="http://schemas.microsoft.com/office/drawing/2014/main" id="{C03BD60F-0863-4FCE-8B60-542A1F440D6D}"/>
              </a:ext>
            </a:extLst>
          </p:cNvPr>
          <p:cNvPicPr>
            <a:picLocks noChangeAspect="1"/>
          </p:cNvPicPr>
          <p:nvPr/>
        </p:nvPicPr>
        <p:blipFill>
          <a:blip r:embed="rId2"/>
          <a:stretch>
            <a:fillRect/>
          </a:stretch>
        </p:blipFill>
        <p:spPr>
          <a:xfrm>
            <a:off x="1381953" y="2085975"/>
            <a:ext cx="9163050" cy="2686050"/>
          </a:xfrm>
          <a:prstGeom prst="rect">
            <a:avLst/>
          </a:prstGeom>
        </p:spPr>
      </p:pic>
    </p:spTree>
    <p:extLst>
      <p:ext uri="{BB962C8B-B14F-4D97-AF65-F5344CB8AC3E}">
        <p14:creationId xmlns:p14="http://schemas.microsoft.com/office/powerpoint/2010/main" val="2470670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F603-5869-4488-A978-B5C865481070}"/>
              </a:ext>
            </a:extLst>
          </p:cNvPr>
          <p:cNvSpPr>
            <a:spLocks noGrp="1"/>
          </p:cNvSpPr>
          <p:nvPr>
            <p:ph type="title"/>
          </p:nvPr>
        </p:nvSpPr>
        <p:spPr/>
        <p:txBody>
          <a:bodyPr/>
          <a:lstStyle/>
          <a:p>
            <a:r>
              <a:rPr lang="en-US" dirty="0"/>
              <a:t>Group by, Order by</a:t>
            </a:r>
          </a:p>
        </p:txBody>
      </p:sp>
      <p:sp>
        <p:nvSpPr>
          <p:cNvPr id="3" name="Content Placeholder 2">
            <a:extLst>
              <a:ext uri="{FF2B5EF4-FFF2-40B4-BE49-F238E27FC236}">
                <a16:creationId xmlns:a16="http://schemas.microsoft.com/office/drawing/2014/main" id="{A184EAA3-A0A0-420C-BD11-B42290436E06}"/>
              </a:ext>
            </a:extLst>
          </p:cNvPr>
          <p:cNvSpPr>
            <a:spLocks noGrp="1"/>
          </p:cNvSpPr>
          <p:nvPr>
            <p:ph idx="1"/>
          </p:nvPr>
        </p:nvSpPr>
        <p:spPr>
          <a:xfrm>
            <a:off x="838200" y="1690689"/>
            <a:ext cx="10515600" cy="4802186"/>
          </a:xfrm>
        </p:spPr>
        <p:txBody>
          <a:bodyPr>
            <a:normAutofit fontScale="62500" lnSpcReduction="20000"/>
          </a:bodyPr>
          <a:lstStyle/>
          <a:p>
            <a:r>
              <a:rPr lang="en-US" dirty="0"/>
              <a:t>Group by : to get output of a collection of similar identified column values with an aggregate function</a:t>
            </a:r>
          </a:p>
          <a:p>
            <a:pPr marL="0" indent="0">
              <a:buNone/>
            </a:pPr>
            <a:r>
              <a:rPr lang="en-US" dirty="0"/>
              <a:t>Ex: select dept, count(*) from </a:t>
            </a:r>
            <a:r>
              <a:rPr lang="en-US" dirty="0" err="1"/>
              <a:t>sensp</a:t>
            </a:r>
            <a:r>
              <a:rPr lang="en-US" dirty="0"/>
              <a:t> group by dept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Here, count(*) is aggregate function.</a:t>
            </a:r>
          </a:p>
          <a:p>
            <a:r>
              <a:rPr lang="en-US" dirty="0"/>
              <a:t>Having: used with GROUP BY to include conditions upon the aggregate function’s value.</a:t>
            </a:r>
          </a:p>
          <a:p>
            <a:pPr marL="0" indent="0">
              <a:buNone/>
            </a:pPr>
            <a:r>
              <a:rPr lang="en-US" dirty="0"/>
              <a:t>Ex: select dept, count(*) from </a:t>
            </a:r>
            <a:r>
              <a:rPr lang="en-US" dirty="0" err="1"/>
              <a:t>sensp</a:t>
            </a:r>
            <a:r>
              <a:rPr lang="en-US" dirty="0"/>
              <a:t> group by dept having count(*) &gt; 1</a:t>
            </a:r>
          </a:p>
          <a:p>
            <a:pPr marL="0" indent="0">
              <a:buNone/>
            </a:pPr>
            <a:endParaRPr lang="en-US" dirty="0"/>
          </a:p>
          <a:p>
            <a:pPr marL="0" indent="0">
              <a:buNone/>
            </a:pPr>
            <a:endParaRPr lang="en-US" dirty="0"/>
          </a:p>
          <a:p>
            <a:pPr marL="0" indent="0">
              <a:buNone/>
            </a:pPr>
            <a:endParaRPr lang="en-US" dirty="0"/>
          </a:p>
          <a:p>
            <a:r>
              <a:rPr lang="en-US" dirty="0"/>
              <a:t>Order by: to order the sequence of result set on the basis of fields mentioned as </a:t>
            </a:r>
            <a:r>
              <a:rPr lang="en-US" dirty="0" err="1"/>
              <a:t>asc</a:t>
            </a:r>
            <a:r>
              <a:rPr lang="en-US" dirty="0"/>
              <a:t> or desc. (</a:t>
            </a:r>
            <a:r>
              <a:rPr lang="en-US" dirty="0" err="1"/>
              <a:t>Bydefault</a:t>
            </a:r>
            <a:r>
              <a:rPr lang="en-US" dirty="0"/>
              <a:t> is </a:t>
            </a:r>
            <a:r>
              <a:rPr lang="en-US" dirty="0" err="1"/>
              <a:t>Asc</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CDD79B03-9648-4B13-9426-010688CD83A0}"/>
              </a:ext>
            </a:extLst>
          </p:cNvPr>
          <p:cNvPicPr>
            <a:picLocks noChangeAspect="1"/>
          </p:cNvPicPr>
          <p:nvPr/>
        </p:nvPicPr>
        <p:blipFill>
          <a:blip r:embed="rId2"/>
          <a:stretch>
            <a:fillRect/>
          </a:stretch>
        </p:blipFill>
        <p:spPr>
          <a:xfrm>
            <a:off x="1220235" y="4822754"/>
            <a:ext cx="3676650" cy="971550"/>
          </a:xfrm>
          <a:prstGeom prst="rect">
            <a:avLst/>
          </a:prstGeom>
        </p:spPr>
      </p:pic>
      <p:pic>
        <p:nvPicPr>
          <p:cNvPr id="9" name="Picture 8">
            <a:extLst>
              <a:ext uri="{FF2B5EF4-FFF2-40B4-BE49-F238E27FC236}">
                <a16:creationId xmlns:a16="http://schemas.microsoft.com/office/drawing/2014/main" id="{E03979D3-8BAB-46F9-9C78-6E4AB5F6F2B9}"/>
              </a:ext>
            </a:extLst>
          </p:cNvPr>
          <p:cNvPicPr>
            <a:picLocks noChangeAspect="1"/>
          </p:cNvPicPr>
          <p:nvPr/>
        </p:nvPicPr>
        <p:blipFill>
          <a:blip r:embed="rId3"/>
          <a:stretch>
            <a:fillRect/>
          </a:stretch>
        </p:blipFill>
        <p:spPr>
          <a:xfrm>
            <a:off x="1220235" y="2327173"/>
            <a:ext cx="3609975" cy="1552575"/>
          </a:xfrm>
          <a:prstGeom prst="rect">
            <a:avLst/>
          </a:prstGeom>
        </p:spPr>
      </p:pic>
    </p:spTree>
    <p:extLst>
      <p:ext uri="{BB962C8B-B14F-4D97-AF65-F5344CB8AC3E}">
        <p14:creationId xmlns:p14="http://schemas.microsoft.com/office/powerpoint/2010/main" val="1484640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TotalTime>
  <Words>3535</Words>
  <Application>Microsoft Office PowerPoint</Application>
  <PresentationFormat>Widescreen</PresentationFormat>
  <Paragraphs>442</Paragraphs>
  <Slides>38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6" baseType="lpstr">
      <vt:lpstr>Arial</vt:lpstr>
      <vt:lpstr>Calibri</vt:lpstr>
      <vt:lpstr>Calibri Light</vt:lpstr>
      <vt:lpstr>ibm-plex-sans</vt:lpstr>
      <vt:lpstr>Roboto</vt:lpstr>
      <vt:lpstr>Wingdings</vt:lpstr>
      <vt:lpstr>Office Theme</vt:lpstr>
      <vt:lpstr>Acrobat Document</vt:lpstr>
      <vt:lpstr>SQL in IBMi</vt:lpstr>
      <vt:lpstr>CONTENTS:</vt:lpstr>
      <vt:lpstr>Continued..</vt:lpstr>
      <vt:lpstr>Continued..</vt:lpstr>
      <vt:lpstr>Accessing special registers interactively/programmatically.</vt:lpstr>
      <vt:lpstr>Create/Alter/Rename/Drop tables</vt:lpstr>
      <vt:lpstr>Simple Select/Insert/Update/Delete</vt:lpstr>
      <vt:lpstr>ADDRDBDIRE</vt:lpstr>
      <vt:lpstr>Group by, Order by</vt:lpstr>
      <vt:lpstr>Is null/ Is not null</vt:lpstr>
      <vt:lpstr>Union/union all/Except/Intersect</vt:lpstr>
      <vt:lpstr>Scalar, Aggregate Functions</vt:lpstr>
      <vt:lpstr>Explicitly Casting data types</vt:lpstr>
      <vt:lpstr>IFNULL, Coalesce</vt:lpstr>
      <vt:lpstr>Case expression</vt:lpstr>
      <vt:lpstr>Sub-Queries</vt:lpstr>
      <vt:lpstr>Replace/Translate</vt:lpstr>
      <vt:lpstr>Creating Sequence</vt:lpstr>
      <vt:lpstr>Alter/Drop sequence</vt:lpstr>
      <vt:lpstr>Continued…</vt:lpstr>
      <vt:lpstr>System tables</vt:lpstr>
      <vt:lpstr>UDTF (User Defined Table Functions)</vt:lpstr>
      <vt:lpstr>JOINs (Theta Join)</vt:lpstr>
      <vt:lpstr>JOIN (Inner Join)</vt:lpstr>
      <vt:lpstr>JOIN(Left/Left outer Join)</vt:lpstr>
      <vt:lpstr>JOIN(Right/Right Outer Join)</vt:lpstr>
      <vt:lpstr>JOIN (Self Join)</vt:lpstr>
      <vt:lpstr>JOIN(Exception Join)</vt:lpstr>
      <vt:lpstr>Table RRN</vt:lpstr>
      <vt:lpstr>Table RRN(continued..)</vt:lpstr>
      <vt:lpstr>Formatting/Manipulating Data, Time, Timestamp</vt:lpstr>
      <vt:lpstr>Continued..</vt:lpstr>
      <vt:lpstr>Continued..</vt:lpstr>
      <vt:lpstr>WITH selection</vt:lpstr>
      <vt:lpstr>Update columns based on joining another table, Merge statement </vt:lpstr>
      <vt:lpstr>MERGE statement</vt:lpstr>
      <vt:lpstr>Query Manager, usage of QRYDFN/SQL type objects</vt:lpstr>
      <vt:lpstr>Retrieve Query from an object- (SQL format)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SQL in IBMi</dc:title>
  <dc:creator>Adarsh Kumar</dc:creator>
  <cp:lastModifiedBy>Adarsh Kumar</cp:lastModifiedBy>
  <cp:revision>58</cp:revision>
  <dcterms:created xsi:type="dcterms:W3CDTF">2021-01-10T16:36:25Z</dcterms:created>
  <dcterms:modified xsi:type="dcterms:W3CDTF">2021-01-20T21:29:10Z</dcterms:modified>
</cp:coreProperties>
</file>