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>
            <a:extLst>
              <a:ext uri="{FF2B5EF4-FFF2-40B4-BE49-F238E27FC236}">
                <a16:creationId xmlns:a16="http://schemas.microsoft.com/office/drawing/2014/main" id="{946E2B03-A6C9-4649-995C-48CCD573CF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1DB56D-86E8-4CA5-8AA8-2766C7137844}"/>
              </a:ext>
            </a:extLst>
          </p:cNvPr>
          <p:cNvSpPr txBox="1"/>
          <p:nvPr/>
        </p:nvSpPr>
        <p:spPr>
          <a:xfrm>
            <a:off x="6096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7963F-4C67-43DC-8F36-0817C1718862}"/>
              </a:ext>
            </a:extLst>
          </p:cNvPr>
          <p:cNvSpPr txBox="1"/>
          <p:nvPr/>
        </p:nvSpPr>
        <p:spPr>
          <a:xfrm>
            <a:off x="794331" y="2590800"/>
            <a:ext cx="647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Work Sans" pitchFamily="2" charset="0"/>
              </a:rPr>
              <a:t>CineSuggest is a leading platform for discovering and exploring movies. CineSuggest offers a comprehensive and user-friendly platform to browse, search, and get personalized movie recommendations.</a:t>
            </a:r>
          </a:p>
          <a:p>
            <a:endParaRPr lang="en-GB" sz="2000" dirty="0">
              <a:latin typeface="Work Sans" pitchFamily="2" charset="0"/>
            </a:endParaRPr>
          </a:p>
          <a:p>
            <a:r>
              <a:rPr lang="en-GB" sz="2000" dirty="0">
                <a:latin typeface="Work Sans" pitchFamily="2" charset="0"/>
              </a:rPr>
              <a:t>A </a:t>
            </a:r>
            <a:r>
              <a:rPr lang="en-GB" sz="2000" b="1" dirty="0">
                <a:solidFill>
                  <a:srgbClr val="FF0000"/>
                </a:solidFill>
                <a:latin typeface="Work Sans" pitchFamily="2" charset="0"/>
              </a:rPr>
              <a:t>Web application </a:t>
            </a:r>
            <a:r>
              <a:rPr lang="en-GB" sz="2000" dirty="0">
                <a:latin typeface="Work Sans" pitchFamily="2" charset="0"/>
              </a:rPr>
              <a:t>that integrates machine learning for movie recommendations. </a:t>
            </a:r>
            <a:endParaRPr lang="en-IN" sz="2000" dirty="0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3452E2-62F3-4B0D-B4A6-D86B8324F070}"/>
              </a:ext>
            </a:extLst>
          </p:cNvPr>
          <p:cNvSpPr/>
          <p:nvPr/>
        </p:nvSpPr>
        <p:spPr>
          <a:xfrm rot="292843">
            <a:off x="5286026" y="17816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Work Sans" pitchFamily="2" charset="0"/>
              </a:rPr>
              <a:t>Provide users with a rich database of movies including detailed information, ratings, genres, trailers, and much more.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49A25-BE20-42AB-8A09-A71EA0F14ECB}"/>
              </a:ext>
            </a:extLst>
          </p:cNvPr>
          <p:cNvSpPr/>
          <p:nvPr/>
        </p:nvSpPr>
        <p:spPr>
          <a:xfrm rot="292843">
            <a:off x="5153880" y="30734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Work Sans" pitchFamily="2" charset="0"/>
              </a:rPr>
              <a:t>Advanced search and filtering options for movies based on genres, release dates, ratings, etc.</a:t>
            </a:r>
            <a:endParaRPr lang="en-IN" dirty="0">
              <a:latin typeface="Work San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CBA69-ED4B-47A5-9653-B1C4FEDDF59B}"/>
              </a:ext>
            </a:extLst>
          </p:cNvPr>
          <p:cNvSpPr/>
          <p:nvPr/>
        </p:nvSpPr>
        <p:spPr>
          <a:xfrm rot="292843">
            <a:off x="5121843" y="41247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Work Sans" pitchFamily="2" charset="0"/>
              </a:rPr>
              <a:t>Personalized movie recommendation engine based on user preferences.</a:t>
            </a:r>
            <a:endParaRPr lang="en-IN" dirty="0">
              <a:latin typeface="Work San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440E4-EFCD-4FB0-B090-41A11C6F4AAF}"/>
              </a:ext>
            </a:extLst>
          </p:cNvPr>
          <p:cNvSpPr/>
          <p:nvPr/>
        </p:nvSpPr>
        <p:spPr>
          <a:xfrm rot="292843">
            <a:off x="4944477" y="5121811"/>
            <a:ext cx="6514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Work Sans" pitchFamily="2" charset="0"/>
              </a:rPr>
              <a:t>User registration and social features such as watchlists, and user interactions (following, sharing lists).</a:t>
            </a:r>
            <a:endParaRPr lang="en-IN" dirty="0">
              <a:latin typeface="Work San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AEA89A-C339-4010-8F2D-F5EB84BF609F}"/>
              </a:ext>
            </a:extLst>
          </p:cNvPr>
          <p:cNvSpPr/>
          <p:nvPr/>
        </p:nvSpPr>
        <p:spPr>
          <a:xfrm rot="295219">
            <a:off x="5349221" y="835801"/>
            <a:ext cx="5349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latin typeface="From Where You Are" panose="02000507000000020004" pitchFamily="2" charset="0"/>
              </a:rPr>
              <a:t>Scope of CineSuggest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090424-A18A-4AD7-8DDD-B1A407EBD769}"/>
              </a:ext>
            </a:extLst>
          </p:cNvPr>
          <p:cNvSpPr/>
          <p:nvPr/>
        </p:nvSpPr>
        <p:spPr>
          <a:xfrm rot="21309974">
            <a:off x="714759" y="3951940"/>
            <a:ext cx="3403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Work Sans" pitchFamily="2" charset="0"/>
              </a:rPr>
              <a:t>For journalists and bloggers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AC287C-2C66-4580-9F0C-680A7C1B80C8}"/>
              </a:ext>
            </a:extLst>
          </p:cNvPr>
          <p:cNvSpPr/>
          <p:nvPr/>
        </p:nvSpPr>
        <p:spPr>
          <a:xfrm rot="21309974">
            <a:off x="6925245" y="1825399"/>
            <a:ext cx="4340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Work Sans" pitchFamily="2" charset="0"/>
              </a:rPr>
              <a:t>For any movie enthusiasts and movie maniacs</a:t>
            </a:r>
            <a:endParaRPr lang="en-IN" sz="2400" dirty="0">
              <a:latin typeface="Work San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8CE14-B979-486A-95C5-E69780FC6713}"/>
              </a:ext>
            </a:extLst>
          </p:cNvPr>
          <p:cNvSpPr/>
          <p:nvPr/>
        </p:nvSpPr>
        <p:spPr>
          <a:xfrm rot="21309974">
            <a:off x="7190120" y="5043823"/>
            <a:ext cx="43254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Work Sans" pitchFamily="2" charset="0"/>
              </a:rPr>
              <a:t>For film studies and researches</a:t>
            </a:r>
            <a:endParaRPr lang="en-IN" sz="2400" dirty="0">
              <a:latin typeface="Work San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194824-2607-4D7E-AB1E-B1D2B3EBA6E7}"/>
              </a:ext>
            </a:extLst>
          </p:cNvPr>
          <p:cNvSpPr/>
          <p:nvPr/>
        </p:nvSpPr>
        <p:spPr>
          <a:xfrm rot="21328559">
            <a:off x="624448" y="1351607"/>
            <a:ext cx="5273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latin typeface="From Where You Are" panose="02000507000000020004" pitchFamily="2" charset="0"/>
              </a:rPr>
              <a:t>Probable Applications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EBF979-99B1-46FC-9F83-643E53EF1C8A}"/>
              </a:ext>
            </a:extLst>
          </p:cNvPr>
          <p:cNvSpPr/>
          <p:nvPr/>
        </p:nvSpPr>
        <p:spPr>
          <a:xfrm>
            <a:off x="1371600" y="2819400"/>
            <a:ext cx="14157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Work Sans" pitchFamily="2" charset="0"/>
              </a:rPr>
              <a:t>HTML</a:t>
            </a:r>
          </a:p>
          <a:p>
            <a:r>
              <a:rPr lang="en-IN" b="1" dirty="0">
                <a:solidFill>
                  <a:schemeClr val="bg1"/>
                </a:solidFill>
                <a:latin typeface="Work Sans" pitchFamily="2" charset="0"/>
              </a:rPr>
              <a:t>CSS</a:t>
            </a:r>
          </a:p>
          <a:p>
            <a:r>
              <a:rPr lang="en-IN" b="1" dirty="0">
                <a:solidFill>
                  <a:schemeClr val="bg1"/>
                </a:solidFill>
                <a:latin typeface="Work Sans" pitchFamily="2" charset="0"/>
              </a:rPr>
              <a:t>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9D631-DC06-448E-8DCE-AD2EFCAEFBBF}"/>
              </a:ext>
            </a:extLst>
          </p:cNvPr>
          <p:cNvSpPr/>
          <p:nvPr/>
        </p:nvSpPr>
        <p:spPr>
          <a:xfrm>
            <a:off x="1371600" y="3742730"/>
            <a:ext cx="2250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Work Sans" pitchFamily="2" charset="0"/>
              </a:rPr>
              <a:t>Python</a:t>
            </a:r>
          </a:p>
          <a:p>
            <a:r>
              <a:rPr lang="en-IN" b="1" dirty="0">
                <a:solidFill>
                  <a:schemeClr val="bg1"/>
                </a:solidFill>
                <a:latin typeface="Work Sans" pitchFamily="2" charset="0"/>
              </a:rPr>
              <a:t>Jupyter Notebook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A69560-C853-4E28-A57F-AC6F4848BE2D}"/>
              </a:ext>
            </a:extLst>
          </p:cNvPr>
          <p:cNvSpPr/>
          <p:nvPr/>
        </p:nvSpPr>
        <p:spPr>
          <a:xfrm>
            <a:off x="1371599" y="4405994"/>
            <a:ext cx="23342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Work Sans" pitchFamily="2" charset="0"/>
              </a:rPr>
              <a:t>MongoDBYouTube </a:t>
            </a:r>
          </a:p>
          <a:p>
            <a:r>
              <a:rPr lang="en-IN" b="1" dirty="0">
                <a:solidFill>
                  <a:schemeClr val="bg1"/>
                </a:solidFill>
                <a:latin typeface="Work Sans" pitchFamily="2" charset="0"/>
              </a:rPr>
              <a:t>Data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FB6E3-1336-4B4D-827A-3F4ED1A1ED6F}"/>
              </a:ext>
            </a:extLst>
          </p:cNvPr>
          <p:cNvSpPr/>
          <p:nvPr/>
        </p:nvSpPr>
        <p:spPr>
          <a:xfrm rot="21317911">
            <a:off x="548826" y="1356225"/>
            <a:ext cx="5075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latin typeface="From Where You Are" panose="02000507000000020004" pitchFamily="2" charset="0"/>
              </a:rPr>
              <a:t>Tools &amp; Technologies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FC74CC-591B-4048-97EA-2F4E6276C215}"/>
              </a:ext>
            </a:extLst>
          </p:cNvPr>
          <p:cNvSpPr/>
          <p:nvPr/>
        </p:nvSpPr>
        <p:spPr>
          <a:xfrm rot="345521">
            <a:off x="5353675" y="800256"/>
            <a:ext cx="3829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latin typeface="From Where You Are" panose="02000507000000020004" pitchFamily="2" charset="0"/>
              </a:rPr>
              <a:t>Functionalities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E380F0-892E-4324-9EC7-ED1605751AA2}"/>
              </a:ext>
            </a:extLst>
          </p:cNvPr>
          <p:cNvSpPr/>
          <p:nvPr/>
        </p:nvSpPr>
        <p:spPr>
          <a:xfrm>
            <a:off x="5257800" y="2347101"/>
            <a:ext cx="201069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500" dirty="0">
                <a:solidFill>
                  <a:schemeClr val="bg1"/>
                </a:solidFill>
                <a:latin typeface="Stint Ultra Expanded" panose="02060507040604020206" pitchFamily="18" charset="0"/>
              </a:rPr>
              <a:t>Personalized user profiles with preferences and watchlists.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C73B8-2729-4D41-B8EF-1E995C6FCCC4}"/>
              </a:ext>
            </a:extLst>
          </p:cNvPr>
          <p:cNvSpPr/>
          <p:nvPr/>
        </p:nvSpPr>
        <p:spPr>
          <a:xfrm>
            <a:off x="7581900" y="2444025"/>
            <a:ext cx="193449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500" dirty="0">
                <a:solidFill>
                  <a:schemeClr val="bg1"/>
                </a:solidFill>
                <a:latin typeface="Stint Ultra Expanded" panose="02060507040604020206" pitchFamily="18" charset="0"/>
              </a:rPr>
              <a:t>Display detailed movie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A6856D-E8EE-4A27-A6E3-15CFFD2EF485}"/>
              </a:ext>
            </a:extLst>
          </p:cNvPr>
          <p:cNvSpPr/>
          <p:nvPr/>
        </p:nvSpPr>
        <p:spPr>
          <a:xfrm>
            <a:off x="5196347" y="4440968"/>
            <a:ext cx="21336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500" dirty="0">
                <a:solidFill>
                  <a:schemeClr val="bg1"/>
                </a:solidFill>
                <a:latin typeface="Stint Ultra Expanded" panose="02060507040604020206" pitchFamily="18" charset="0"/>
              </a:rPr>
              <a:t>Movie recommendation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83FE1-5FB6-4508-A007-2B7EA5B45972}"/>
              </a:ext>
            </a:extLst>
          </p:cNvPr>
          <p:cNvSpPr/>
          <p:nvPr/>
        </p:nvSpPr>
        <p:spPr>
          <a:xfrm>
            <a:off x="7607300" y="4440968"/>
            <a:ext cx="18836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  <a:latin typeface="Stint Ultra Expanded" panose="02060507040604020206" pitchFamily="18" charset="0"/>
              </a:rPr>
              <a:t>Social </a:t>
            </a:r>
          </a:p>
          <a:p>
            <a:pPr algn="ctr"/>
            <a:r>
              <a:rPr lang="en-GB" sz="1500" dirty="0">
                <a:solidFill>
                  <a:schemeClr val="bg1"/>
                </a:solidFill>
                <a:latin typeface="Stint Ultra Expanded" panose="02060507040604020206" pitchFamily="18" charset="0"/>
              </a:rPr>
              <a:t>features such as sharing watchlists</a:t>
            </a:r>
            <a:endParaRPr lang="en-IN" sz="1500" dirty="0">
              <a:solidFill>
                <a:schemeClr val="bg1"/>
              </a:solidFill>
              <a:latin typeface="Stint Ultra Expanded" panose="02060507040604020206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7C1C9-EAE2-4831-A096-980D66EEF320}"/>
              </a:ext>
            </a:extLst>
          </p:cNvPr>
          <p:cNvSpPr/>
          <p:nvPr/>
        </p:nvSpPr>
        <p:spPr>
          <a:xfrm>
            <a:off x="9842500" y="2406705"/>
            <a:ext cx="1934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  <a:latin typeface="Stint Ultra Expanded" panose="02060507040604020206" pitchFamily="18" charset="0"/>
              </a:rPr>
              <a:t>Advanced searching and filtering options</a:t>
            </a:r>
            <a:endParaRPr lang="en-IN" sz="1500" dirty="0">
              <a:solidFill>
                <a:schemeClr val="bg1"/>
              </a:solidFill>
              <a:latin typeface="Stint Ultra Expanded" panose="02060507040604020206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AF83AB-869D-4E96-A094-911F06CBD948}"/>
              </a:ext>
            </a:extLst>
          </p:cNvPr>
          <p:cNvSpPr/>
          <p:nvPr/>
        </p:nvSpPr>
        <p:spPr>
          <a:xfrm>
            <a:off x="9804400" y="4556384"/>
            <a:ext cx="20106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500" dirty="0">
                <a:solidFill>
                  <a:schemeClr val="bg1"/>
                </a:solidFill>
                <a:latin typeface="Stint Ultra Expanded" panose="02060507040604020206" pitchFamily="18" charset="0"/>
              </a:rPr>
              <a:t>Watch </a:t>
            </a:r>
          </a:p>
          <a:p>
            <a:pPr algn="ctr"/>
            <a:r>
              <a:rPr lang="en-IN" sz="1500" dirty="0">
                <a:solidFill>
                  <a:schemeClr val="bg1"/>
                </a:solidFill>
                <a:latin typeface="Stint Ultra Expanded" panose="02060507040604020206" pitchFamily="18" charset="0"/>
              </a:rPr>
              <a:t>trailers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EC0C63-BEA7-43B4-8EBF-EA9AE0EF744F}"/>
              </a:ext>
            </a:extLst>
          </p:cNvPr>
          <p:cNvSpPr/>
          <p:nvPr/>
        </p:nvSpPr>
        <p:spPr>
          <a:xfrm rot="21434091">
            <a:off x="1233396" y="819379"/>
            <a:ext cx="2394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latin typeface="From Where You Are" panose="02000507000000020004" pitchFamily="2" charset="0"/>
              </a:rPr>
              <a:t>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C9864-7A50-48D7-A82E-7CA5250C47EC}"/>
              </a:ext>
            </a:extLst>
          </p:cNvPr>
          <p:cNvSpPr/>
          <p:nvPr/>
        </p:nvSpPr>
        <p:spPr>
          <a:xfrm rot="21480000">
            <a:off x="1138779" y="1767392"/>
            <a:ext cx="4123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latin typeface="Work Sans" pitchFamily="2" charset="0"/>
              </a:rPr>
              <a:t>User Management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569E2-A00E-4A70-A187-48CA1674E93A}"/>
              </a:ext>
            </a:extLst>
          </p:cNvPr>
          <p:cNvSpPr/>
          <p:nvPr/>
        </p:nvSpPr>
        <p:spPr>
          <a:xfrm rot="21480000">
            <a:off x="1144297" y="2606036"/>
            <a:ext cx="40214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latin typeface="Work Sans" pitchFamily="2" charset="0"/>
              </a:rPr>
              <a:t>Movie Database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4D7B1-FF50-4204-87CC-3A782A7BF688}"/>
              </a:ext>
            </a:extLst>
          </p:cNvPr>
          <p:cNvSpPr/>
          <p:nvPr/>
        </p:nvSpPr>
        <p:spPr>
          <a:xfrm rot="21480000">
            <a:off x="1188949" y="3389424"/>
            <a:ext cx="48840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latin typeface="Work Sans" pitchFamily="2" charset="0"/>
              </a:rPr>
              <a:t>Search and Discovery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2EFFD-E052-4134-BAEF-B17E777586B5}"/>
              </a:ext>
            </a:extLst>
          </p:cNvPr>
          <p:cNvSpPr/>
          <p:nvPr/>
        </p:nvSpPr>
        <p:spPr>
          <a:xfrm rot="21480000">
            <a:off x="1216845" y="4221635"/>
            <a:ext cx="46169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dirty="0">
                <a:latin typeface="Work Sans" pitchFamily="2" charset="0"/>
              </a:rPr>
              <a:t>Movie Recommendation Module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A5D85B-50E8-4E9F-9067-A78CED5449F9}"/>
              </a:ext>
            </a:extLst>
          </p:cNvPr>
          <p:cNvSpPr/>
          <p:nvPr/>
        </p:nvSpPr>
        <p:spPr>
          <a:xfrm>
            <a:off x="533400" y="762000"/>
            <a:ext cx="579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From Where You Are" panose="02000507000000020004" pitchFamily="2" charset="0"/>
              </a:rPr>
              <a:t>Thank You and do engage with CineSuggest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ECCAA-3A2A-44C3-4F3E-AC45F42E92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81550" y="857250"/>
            <a:ext cx="6858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6E7516-4680-9EB3-4E70-3AAE383044A2}"/>
              </a:ext>
            </a:extLst>
          </p:cNvPr>
          <p:cNvSpPr txBox="1"/>
          <p:nvPr/>
        </p:nvSpPr>
        <p:spPr>
          <a:xfrm>
            <a:off x="374652" y="1752600"/>
            <a:ext cx="23502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Team Leader: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Adarsh Singh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Team Member: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Abhishek Mishra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Kalp Shah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Pranav Rajyaguru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FEED2-DA51-8096-B190-8924358DDF8B}"/>
              </a:ext>
            </a:extLst>
          </p:cNvPr>
          <p:cNvSpPr txBox="1"/>
          <p:nvPr/>
        </p:nvSpPr>
        <p:spPr>
          <a:xfrm>
            <a:off x="3617343" y="1752600"/>
            <a:ext cx="17396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2400" dirty="0">
              <a:solidFill>
                <a:schemeClr val="bg1"/>
              </a:solidFill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8021081556</a:t>
            </a:r>
          </a:p>
          <a:p>
            <a:pPr algn="r"/>
            <a:endParaRPr lang="en-US" sz="2400" dirty="0">
              <a:solidFill>
                <a:schemeClr val="bg1"/>
              </a:solidFill>
            </a:endParaRPr>
          </a:p>
          <a:p>
            <a:pPr algn="r"/>
            <a:endParaRPr lang="en-US" sz="2400" dirty="0">
              <a:solidFill>
                <a:schemeClr val="bg1"/>
              </a:solidFill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8022024016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8022023860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8022000472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208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From Where You Are</vt:lpstr>
      <vt:lpstr>Stint Ultra Expanded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Pranav Rajyaguru</cp:lastModifiedBy>
  <cp:revision>13</cp:revision>
  <dcterms:created xsi:type="dcterms:W3CDTF">2024-07-18T14:31:49Z</dcterms:created>
  <dcterms:modified xsi:type="dcterms:W3CDTF">2024-07-19T01:17:46Z</dcterms:modified>
</cp:coreProperties>
</file>