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36" r:id="rId2"/>
  </p:sldMasterIdLst>
  <p:notesMasterIdLst>
    <p:notesMasterId r:id="rId21"/>
  </p:notesMasterIdLst>
  <p:sldIdLst>
    <p:sldId id="256" r:id="rId3"/>
    <p:sldId id="258" r:id="rId4"/>
    <p:sldId id="259" r:id="rId5"/>
    <p:sldId id="269" r:id="rId6"/>
    <p:sldId id="260" r:id="rId7"/>
    <p:sldId id="270" r:id="rId8"/>
    <p:sldId id="261" r:id="rId9"/>
    <p:sldId id="262" r:id="rId10"/>
    <p:sldId id="263" r:id="rId11"/>
    <p:sldId id="265" r:id="rId12"/>
    <p:sldId id="274" r:id="rId13"/>
    <p:sldId id="266" r:id="rId14"/>
    <p:sldId id="272" r:id="rId15"/>
    <p:sldId id="264" r:id="rId16"/>
    <p:sldId id="271" r:id="rId17"/>
    <p:sldId id="267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68" d="100"/>
          <a:sy n="68" d="100"/>
        </p:scale>
        <p:origin x="14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heme" Target="theme/theme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viewProps" Target="view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E2DD-03B2-4C3C-838C-9CCB01B9877D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65293-A2CC-4376-89B4-E04941DEE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D25746C-C619-40FF-B59A-975A1EA99BA6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4C80-EAE3-4D30-AE54-0FC4128D38BA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BDE8855C-3BE4-404B-9CAD-D45384833DAF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746C-C619-40FF-B59A-975A1EA99BA6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51E-212E-4969-9864-D11058117182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FBAF-3CD4-4A7F-92B4-ED3592CD67E8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8D31-3366-4552-8539-A55302139255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69-16C7-4C32-95DA-40DF4BD3C8C7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952-C930-42D6-9F8C-35E48FB97811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5500-74C4-4B92-8C20-778012F26D79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F11-8B6C-4F6B-BA88-AC419192C0C1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151E-212E-4969-9864-D11058117182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4ACAC50-6405-4094-9FFA-5C8F32E939EB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4C80-EAE3-4D30-AE54-0FC4128D38BA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855C-3BE4-404B-9CAD-D45384833DAF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5AFBAF-3CD4-4A7F-92B4-ED3592CD67E8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8D31-3366-4552-8539-A55302139255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269-16C7-4C32-95DA-40DF4BD3C8C7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6952-C930-42D6-9F8C-35E48FB97811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755500-74C4-4B92-8C20-778012F26D79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FF11-8B6C-4F6B-BA88-AC419192C0C1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AC50-6405-4094-9FFA-5C8F32E939EB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B6F7B6C-9ADF-496F-AF87-A8BE300E0D78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6F7B6C-9ADF-496F-AF87-A8BE300E0D78}" type="datetime1">
              <a:rPr lang="en-US" smtClean="0"/>
              <a:pPr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98B2406-BCBE-436F-90FE-1C506DCEA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9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1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57818" y="1357298"/>
            <a:ext cx="3429000" cy="241459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SEARCHING </a:t>
            </a:r>
            <a:br>
              <a:rPr lang="en-US" sz="4800" dirty="0"/>
            </a:br>
            <a:r>
              <a:rPr lang="en-US" sz="4800" dirty="0"/>
              <a:t>AND</a:t>
            </a:r>
            <a:br>
              <a:rPr lang="en-US" sz="4800" dirty="0"/>
            </a:br>
            <a:r>
              <a:rPr lang="en-US" sz="4800" dirty="0"/>
              <a:t>SORTING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 descr="c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84" b="2984"/>
          <a:stretch>
            <a:fillRect/>
          </a:stretch>
        </p:blipFill>
        <p:spPr>
          <a:xfrm>
            <a:off x="571472" y="928670"/>
            <a:ext cx="4336946" cy="43369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Insertion sort: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30F2A0-1936-4E49-892F-ED179EAD3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7677580" cy="4777369"/>
          </a:xfrm>
        </p:spPr>
      </p:pic>
    </p:spTree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20D9-266D-486A-8CAB-9ABA4D89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01B2-A79F-4906-A9D2-DC9892A2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8229600" cy="5301208"/>
          </a:xfrm>
        </p:spPr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sz="2200" b="1" dirty="0"/>
              <a:t>#include&lt;</a:t>
            </a:r>
            <a:r>
              <a:rPr lang="en-US" sz="2200" b="1" dirty="0" err="1"/>
              <a:t>stdio.h</a:t>
            </a:r>
            <a:r>
              <a:rPr lang="en-US" sz="2200" b="1" dirty="0"/>
              <a:t>&gt;</a:t>
            </a:r>
          </a:p>
          <a:p>
            <a:pPr marL="118872" indent="0">
              <a:buNone/>
            </a:pPr>
            <a:r>
              <a:rPr lang="en-US" sz="2200" b="1" dirty="0"/>
              <a:t>void main()</a:t>
            </a:r>
          </a:p>
          <a:p>
            <a:pPr marL="118872" indent="0">
              <a:buNone/>
            </a:pPr>
            <a:r>
              <a:rPr lang="en-US" sz="2200" b="1" dirty="0"/>
              <a:t>{ int </a:t>
            </a:r>
            <a:r>
              <a:rPr lang="en-US" sz="2200" b="1" dirty="0" err="1"/>
              <a:t>n,a</a:t>
            </a:r>
            <a:r>
              <a:rPr lang="en-US" sz="2200" b="1" dirty="0"/>
              <a:t>[20],temp;</a:t>
            </a:r>
          </a:p>
          <a:p>
            <a:pPr marL="118872" indent="0">
              <a:buNone/>
            </a:pPr>
            <a:r>
              <a:rPr lang="en-US" sz="2200" b="1" dirty="0"/>
              <a:t> </a:t>
            </a:r>
          </a:p>
          <a:p>
            <a:pPr marL="118872" indent="0">
              <a:buNone/>
            </a:pPr>
            <a:r>
              <a:rPr lang="en-US" sz="2200" b="1" dirty="0"/>
              <a:t> </a:t>
            </a:r>
            <a:r>
              <a:rPr lang="en-US" sz="2200" b="1" dirty="0" err="1"/>
              <a:t>printf</a:t>
            </a:r>
            <a:r>
              <a:rPr lang="en-US" sz="2200" b="1" dirty="0"/>
              <a:t>(“Enter size of array”);</a:t>
            </a:r>
          </a:p>
          <a:p>
            <a:pPr marL="118872" indent="0">
              <a:buNone/>
            </a:pPr>
            <a:r>
              <a:rPr lang="en-US" sz="2200" b="1" dirty="0"/>
              <a:t> </a:t>
            </a:r>
            <a:r>
              <a:rPr lang="en-US" sz="2200" b="1" dirty="0" err="1"/>
              <a:t>scanf</a:t>
            </a:r>
            <a:r>
              <a:rPr lang="en-US" sz="2200" b="1" dirty="0"/>
              <a:t>(“%</a:t>
            </a:r>
            <a:r>
              <a:rPr lang="en-US" sz="2200" b="1" dirty="0" err="1"/>
              <a:t>d”,&amp;n</a:t>
            </a:r>
            <a:r>
              <a:rPr lang="en-US" sz="2200" b="1" dirty="0"/>
              <a:t>);</a:t>
            </a:r>
          </a:p>
          <a:p>
            <a:pPr marL="118872" indent="0">
              <a:buNone/>
            </a:pPr>
            <a:endParaRPr lang="en-US" sz="2200" b="1" dirty="0"/>
          </a:p>
          <a:p>
            <a:pPr marL="118872" indent="0">
              <a:buNone/>
            </a:pPr>
            <a:r>
              <a:rPr lang="en-US" sz="2200" b="1" dirty="0"/>
              <a:t> </a:t>
            </a:r>
            <a:r>
              <a:rPr lang="en-US" sz="2200" b="1" dirty="0" err="1"/>
              <a:t>printf</a:t>
            </a:r>
            <a:r>
              <a:rPr lang="en-US" sz="2200" b="1" dirty="0"/>
              <a:t>(“Enter elements”);</a:t>
            </a:r>
          </a:p>
          <a:p>
            <a:pPr marL="118872" indent="0">
              <a:buNone/>
            </a:pPr>
            <a:r>
              <a:rPr lang="en-US" sz="2200" b="1" dirty="0"/>
              <a:t> for(int </a:t>
            </a:r>
            <a:r>
              <a:rPr lang="en-US" sz="2200" b="1" dirty="0" err="1"/>
              <a:t>i</a:t>
            </a:r>
            <a:r>
              <a:rPr lang="en-US" sz="2200" b="1" dirty="0"/>
              <a:t>=0;i&lt;</a:t>
            </a:r>
            <a:r>
              <a:rPr lang="en-US" sz="2200" b="1" dirty="0" err="1"/>
              <a:t>n;i</a:t>
            </a:r>
            <a:r>
              <a:rPr lang="en-US" sz="2200" b="1" dirty="0"/>
              <a:t>++)</a:t>
            </a:r>
          </a:p>
          <a:p>
            <a:pPr marL="118872" indent="0">
              <a:buNone/>
            </a:pPr>
            <a:r>
              <a:rPr lang="en-US" sz="2200" b="1" dirty="0"/>
              <a:t> </a:t>
            </a:r>
            <a:r>
              <a:rPr lang="en-US" sz="2200" b="1" dirty="0" err="1"/>
              <a:t>scanf</a:t>
            </a:r>
            <a:r>
              <a:rPr lang="en-US" sz="2200" b="1" dirty="0"/>
              <a:t>(“%</a:t>
            </a:r>
            <a:r>
              <a:rPr lang="en-US" sz="2200" b="1" dirty="0" err="1"/>
              <a:t>d”,&amp;a</a:t>
            </a:r>
            <a:r>
              <a:rPr lang="en-US" sz="2200" b="1" dirty="0"/>
              <a:t>[</a:t>
            </a:r>
            <a:r>
              <a:rPr lang="en-US" sz="2200" b="1" dirty="0" err="1"/>
              <a:t>i</a:t>
            </a:r>
            <a:r>
              <a:rPr lang="en-US" sz="2200" b="1" dirty="0"/>
              <a:t>]);</a:t>
            </a:r>
          </a:p>
          <a:p>
            <a:pPr marL="118872" indent="0">
              <a:buNone/>
            </a:pPr>
            <a:endParaRPr lang="en-US" sz="2200" b="1" dirty="0"/>
          </a:p>
          <a:p>
            <a:pPr marL="118872" indent="0">
              <a:buNone/>
            </a:pPr>
            <a:r>
              <a:rPr lang="en-US" sz="2200" b="1" dirty="0"/>
              <a:t> for</a:t>
            </a:r>
            <a:r>
              <a:rPr lang="en-US" sz="2200" b="1"/>
              <a:t>(int</a:t>
            </a:r>
            <a:r>
              <a:rPr lang="en-GB" sz="2200" b="1"/>
              <a:t> i</a:t>
            </a:r>
            <a:r>
              <a:rPr lang="en-US" sz="2200" b="1"/>
              <a:t>=</a:t>
            </a:r>
            <a:r>
              <a:rPr lang="en-US" sz="2200" b="1" dirty="0"/>
              <a:t>1;i&lt;</a:t>
            </a:r>
            <a:r>
              <a:rPr lang="en-US" sz="2200" b="1" dirty="0" err="1"/>
              <a:t>n;i</a:t>
            </a:r>
            <a:r>
              <a:rPr lang="en-US" sz="2200" b="1" dirty="0"/>
              <a:t>++) </a:t>
            </a:r>
            <a:r>
              <a:rPr lang="en-US" sz="2200" b="1" dirty="0">
                <a:solidFill>
                  <a:srgbClr val="FF0000"/>
                </a:solidFill>
              </a:rPr>
              <a:t>#Starting with second element</a:t>
            </a:r>
          </a:p>
          <a:p>
            <a:pPr marL="118872" indent="0">
              <a:buNone/>
            </a:pPr>
            <a:endParaRPr lang="en-US" sz="2200" b="1" dirty="0"/>
          </a:p>
          <a:p>
            <a:pPr marL="118872" indent="0">
              <a:buNone/>
            </a:pPr>
            <a:r>
              <a:rPr lang="en-US" sz="2200" b="1" dirty="0"/>
              <a:t>{ temp=a[</a:t>
            </a:r>
            <a:r>
              <a:rPr lang="en-US" sz="2200" b="1" dirty="0" err="1"/>
              <a:t>i</a:t>
            </a:r>
            <a:r>
              <a:rPr lang="en-US" sz="2200" b="1" dirty="0"/>
              <a:t>];</a:t>
            </a:r>
          </a:p>
          <a:p>
            <a:pPr marL="118872" indent="0">
              <a:buNone/>
            </a:pPr>
            <a:r>
              <a:rPr lang="en-US" sz="2200" b="1" dirty="0"/>
              <a:t>  for(int </a:t>
            </a:r>
            <a:r>
              <a:rPr lang="en-US" sz="2200" b="1"/>
              <a:t>j=</a:t>
            </a:r>
            <a:r>
              <a:rPr lang="en-GB" sz="2200" b="1"/>
              <a:t>i</a:t>
            </a:r>
            <a:r>
              <a:rPr lang="en-US" sz="2200" b="1"/>
              <a:t>; </a:t>
            </a:r>
            <a:r>
              <a:rPr lang="en-US" sz="2200" b="1" dirty="0"/>
              <a:t>j=0 &amp;&amp; temp&lt;a[j-1];j--) </a:t>
            </a:r>
            <a:r>
              <a:rPr lang="en-US" sz="2200" b="1" dirty="0">
                <a:solidFill>
                  <a:srgbClr val="FF0000"/>
                </a:solidFill>
              </a:rPr>
              <a:t>#Checking all previous elements</a:t>
            </a:r>
          </a:p>
          <a:p>
            <a:pPr marL="118872" indent="0">
              <a:buNone/>
            </a:pPr>
            <a:endParaRPr lang="en-US" sz="2200" b="1" dirty="0"/>
          </a:p>
          <a:p>
            <a:pPr marL="118872" indent="0">
              <a:buNone/>
            </a:pPr>
            <a:r>
              <a:rPr lang="en-US" sz="2200" b="1" dirty="0"/>
              <a:t>{ a[j]=a[j-1];  }          </a:t>
            </a:r>
            <a:r>
              <a:rPr lang="en-US" sz="2200" b="1" dirty="0">
                <a:solidFill>
                  <a:srgbClr val="FF0000"/>
                </a:solidFill>
              </a:rPr>
              <a:t>#Insertion of previous element</a:t>
            </a:r>
          </a:p>
          <a:p>
            <a:pPr marL="118872" indent="0">
              <a:buNone/>
            </a:pPr>
            <a:r>
              <a:rPr lang="en-US" sz="2200" b="1" dirty="0"/>
              <a:t>  a[j]=temp;   }</a:t>
            </a:r>
          </a:p>
          <a:p>
            <a:pPr marL="118872" indent="0">
              <a:buNone/>
            </a:pPr>
            <a:endParaRPr lang="en-US" sz="2200" b="1" dirty="0"/>
          </a:p>
          <a:p>
            <a:pPr marL="118872" indent="0">
              <a:buNone/>
            </a:pPr>
            <a:r>
              <a:rPr lang="en-US" sz="2200" b="1" dirty="0"/>
              <a:t> for(int </a:t>
            </a:r>
            <a:r>
              <a:rPr lang="en-US" sz="2200" b="1" dirty="0" err="1"/>
              <a:t>i</a:t>
            </a:r>
            <a:r>
              <a:rPr lang="en-US" sz="2200" b="1" dirty="0"/>
              <a:t>=0;i&lt;</a:t>
            </a:r>
            <a:r>
              <a:rPr lang="en-US" sz="2200" b="1" dirty="0" err="1"/>
              <a:t>n;i</a:t>
            </a:r>
            <a:r>
              <a:rPr lang="en-US" sz="2200" b="1" dirty="0"/>
              <a:t>++) </a:t>
            </a:r>
            <a:r>
              <a:rPr lang="en-US" sz="2200" b="1" dirty="0">
                <a:solidFill>
                  <a:srgbClr val="FF0000"/>
                </a:solidFill>
              </a:rPr>
              <a:t>#printing sorted array</a:t>
            </a:r>
          </a:p>
          <a:p>
            <a:pPr marL="118872" indent="0">
              <a:buNone/>
            </a:pPr>
            <a:r>
              <a:rPr lang="en-US" sz="2200" b="1" dirty="0"/>
              <a:t>   </a:t>
            </a:r>
            <a:r>
              <a:rPr lang="en-US" sz="2200" b="1" dirty="0" err="1"/>
              <a:t>printf</a:t>
            </a:r>
            <a:r>
              <a:rPr lang="en-US" sz="2200" b="1" dirty="0"/>
              <a:t>(“%</a:t>
            </a:r>
            <a:r>
              <a:rPr lang="en-US" sz="2200" b="1" dirty="0" err="1"/>
              <a:t>d”,a</a:t>
            </a:r>
            <a:r>
              <a:rPr lang="en-US" sz="2200" b="1" dirty="0"/>
              <a:t>[</a:t>
            </a:r>
            <a:r>
              <a:rPr lang="en-US" sz="2200" b="1" dirty="0" err="1"/>
              <a:t>i</a:t>
            </a:r>
            <a:r>
              <a:rPr lang="en-US" sz="2200" b="1" dirty="0"/>
              <a:t>]);    </a:t>
            </a:r>
          </a:p>
          <a:p>
            <a:pPr marL="118872" indent="0">
              <a:buNone/>
            </a:pPr>
            <a:r>
              <a:rPr lang="en-US" sz="2200" b="1" dirty="0"/>
              <a:t>}</a:t>
            </a:r>
          </a:p>
          <a:p>
            <a:pPr marL="11887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746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Merge sort: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D751C9-C9E1-40FF-90C1-05BD5A999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90720"/>
            <a:ext cx="7056784" cy="5246221"/>
          </a:xfrm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sorting:</a:t>
            </a:r>
          </a:p>
        </p:txBody>
      </p:sp>
      <p:pic>
        <p:nvPicPr>
          <p:cNvPr id="4" name="Content Placeholder 3" descr="MergesortPseudoCod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571612"/>
            <a:ext cx="6429420" cy="500066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Bubble sort:</a:t>
            </a:r>
          </a:p>
        </p:txBody>
      </p:sp>
      <p:pic>
        <p:nvPicPr>
          <p:cNvPr id="4" name="Content Placeholder 3" descr="bubble sor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571612"/>
            <a:ext cx="7215238" cy="4500594"/>
          </a:xfrm>
        </p:spPr>
      </p:pic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00108"/>
          </a:xfrm>
        </p:spPr>
        <p:txBody>
          <a:bodyPr>
            <a:normAutofit/>
          </a:bodyPr>
          <a:lstStyle/>
          <a:p>
            <a:r>
              <a:rPr lang="en-US" sz="3600" dirty="0"/>
              <a:t>Code: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214950"/>
          </a:xfrm>
        </p:spPr>
        <p:txBody>
          <a:bodyPr>
            <a:normAutofit fontScale="25000" lnSpcReduction="20000"/>
          </a:bodyPr>
          <a:lstStyle/>
          <a:p>
            <a:pPr fontAlgn="base">
              <a:buNone/>
            </a:pPr>
            <a:r>
              <a:rPr lang="en-US" sz="7200" b="1" dirty="0"/>
              <a:t>#include&lt;</a:t>
            </a:r>
            <a:r>
              <a:rPr lang="en-US" sz="7200" b="1" dirty="0" err="1"/>
              <a:t>stdio.h</a:t>
            </a:r>
            <a:r>
              <a:rPr lang="en-US" sz="7200" b="1" dirty="0"/>
              <a:t>&gt;</a:t>
            </a:r>
          </a:p>
          <a:p>
            <a:pPr fontAlgn="base">
              <a:buNone/>
            </a:pPr>
            <a:r>
              <a:rPr lang="en-US" sz="7200" b="1" dirty="0"/>
              <a:t>void main()</a:t>
            </a:r>
          </a:p>
          <a:p>
            <a:pPr fontAlgn="base">
              <a:buNone/>
            </a:pPr>
            <a:r>
              <a:rPr lang="en-US" sz="7200" b="1" dirty="0"/>
              <a:t>{ int a[10];</a:t>
            </a:r>
          </a:p>
          <a:p>
            <a:pPr fontAlgn="base">
              <a:buNone/>
            </a:pPr>
            <a:r>
              <a:rPr lang="en-US" sz="7200" b="1" dirty="0"/>
              <a:t>  int </a:t>
            </a:r>
            <a:r>
              <a:rPr lang="en-US" sz="7200" b="1" dirty="0" err="1"/>
              <a:t>n,temp</a:t>
            </a:r>
            <a:r>
              <a:rPr lang="en-US" sz="7200" b="1" dirty="0"/>
              <a:t>;</a:t>
            </a:r>
          </a:p>
          <a:p>
            <a:pPr fontAlgn="base">
              <a:buNone/>
            </a:pPr>
            <a:endParaRPr lang="en-US" sz="7200" b="1" dirty="0"/>
          </a:p>
          <a:p>
            <a:pPr fontAlgn="base">
              <a:buNone/>
            </a:pPr>
            <a:r>
              <a:rPr lang="en-US" sz="7200" b="1" dirty="0"/>
              <a:t>  </a:t>
            </a:r>
            <a:r>
              <a:rPr lang="en-US" sz="7200" b="1" dirty="0" err="1"/>
              <a:t>printf</a:t>
            </a:r>
            <a:r>
              <a:rPr lang="en-US" sz="7200" b="1" dirty="0"/>
              <a:t>(“Enter no. of elements”);</a:t>
            </a:r>
          </a:p>
          <a:p>
            <a:pPr fontAlgn="base">
              <a:buNone/>
            </a:pPr>
            <a:r>
              <a:rPr lang="en-US" sz="7200" b="1" dirty="0"/>
              <a:t>  </a:t>
            </a:r>
            <a:r>
              <a:rPr lang="en-US" sz="7200" b="1" dirty="0" err="1"/>
              <a:t>scanf</a:t>
            </a:r>
            <a:r>
              <a:rPr lang="en-US" sz="7200" b="1" dirty="0"/>
              <a:t>(“%</a:t>
            </a:r>
            <a:r>
              <a:rPr lang="en-US" sz="7200" b="1" dirty="0" err="1"/>
              <a:t>d”,&amp;n</a:t>
            </a:r>
            <a:r>
              <a:rPr lang="en-US" sz="7200" b="1" dirty="0"/>
              <a:t>);</a:t>
            </a:r>
          </a:p>
          <a:p>
            <a:pPr marL="118872" indent="0">
              <a:buNone/>
            </a:pPr>
            <a:r>
              <a:rPr lang="en-US" sz="7200" b="1" dirty="0"/>
              <a:t> </a:t>
            </a:r>
            <a:r>
              <a:rPr lang="en-US" sz="7200" b="1" dirty="0" err="1"/>
              <a:t>printf</a:t>
            </a:r>
            <a:r>
              <a:rPr lang="en-US" sz="7200" b="1" dirty="0"/>
              <a:t>(“Enter elements”);</a:t>
            </a:r>
          </a:p>
          <a:p>
            <a:pPr marL="118872" indent="0">
              <a:buNone/>
            </a:pPr>
            <a:r>
              <a:rPr lang="en-US" sz="7200" b="1" dirty="0"/>
              <a:t> for(int </a:t>
            </a:r>
            <a:r>
              <a:rPr lang="en-US" sz="7200" b="1" dirty="0" err="1"/>
              <a:t>i</a:t>
            </a:r>
            <a:r>
              <a:rPr lang="en-US" sz="7200" b="1" dirty="0"/>
              <a:t>=0;i&lt;</a:t>
            </a:r>
            <a:r>
              <a:rPr lang="en-US" sz="7200" b="1" dirty="0" err="1"/>
              <a:t>n;i</a:t>
            </a:r>
            <a:r>
              <a:rPr lang="en-US" sz="7200" b="1" dirty="0"/>
              <a:t>++)</a:t>
            </a:r>
          </a:p>
          <a:p>
            <a:pPr marL="118872" indent="0">
              <a:buNone/>
            </a:pPr>
            <a:r>
              <a:rPr lang="en-US" sz="7200" b="1" dirty="0"/>
              <a:t> </a:t>
            </a:r>
            <a:r>
              <a:rPr lang="en-US" sz="7200" b="1" dirty="0" err="1"/>
              <a:t>scanf</a:t>
            </a:r>
            <a:r>
              <a:rPr lang="en-US" sz="7200" b="1" dirty="0"/>
              <a:t>(“%</a:t>
            </a:r>
            <a:r>
              <a:rPr lang="en-US" sz="7200" b="1" dirty="0" err="1"/>
              <a:t>d”,&amp;a</a:t>
            </a:r>
            <a:r>
              <a:rPr lang="en-US" sz="7200" b="1" dirty="0"/>
              <a:t>[</a:t>
            </a:r>
            <a:r>
              <a:rPr lang="en-US" sz="7200" b="1" dirty="0" err="1"/>
              <a:t>i</a:t>
            </a:r>
            <a:r>
              <a:rPr lang="en-US" sz="7200" b="1" dirty="0"/>
              <a:t>]);</a:t>
            </a:r>
          </a:p>
          <a:p>
            <a:pPr fontAlgn="base">
              <a:buNone/>
            </a:pPr>
            <a:endParaRPr lang="en-US" sz="7200" b="1" dirty="0"/>
          </a:p>
          <a:p>
            <a:pPr fontAlgn="base">
              <a:buNone/>
            </a:pPr>
            <a:r>
              <a:rPr lang="en-US" sz="7200" b="1" dirty="0"/>
              <a:t>  for(int </a:t>
            </a:r>
            <a:r>
              <a:rPr lang="en-US" sz="7200" b="1" dirty="0" err="1"/>
              <a:t>i</a:t>
            </a:r>
            <a:r>
              <a:rPr lang="en-US" sz="7200" b="1" dirty="0"/>
              <a:t>=0;i&lt;</a:t>
            </a:r>
            <a:r>
              <a:rPr lang="en-US" sz="7200" b="1" dirty="0" err="1"/>
              <a:t>n;i</a:t>
            </a:r>
            <a:r>
              <a:rPr lang="en-US" sz="7200" b="1" dirty="0"/>
              <a:t>++) </a:t>
            </a:r>
            <a:r>
              <a:rPr lang="en-US" sz="7200" b="1" dirty="0">
                <a:solidFill>
                  <a:srgbClr val="FF0000"/>
                </a:solidFill>
              </a:rPr>
              <a:t>#No. of passes</a:t>
            </a:r>
          </a:p>
          <a:p>
            <a:pPr fontAlgn="base">
              <a:buNone/>
            </a:pPr>
            <a:endParaRPr lang="en-US" sz="7200" b="1" dirty="0"/>
          </a:p>
          <a:p>
            <a:pPr fontAlgn="base">
              <a:buNone/>
            </a:pPr>
            <a:r>
              <a:rPr lang="en-US" sz="7200" b="1" dirty="0"/>
              <a:t> { for(int j=0;j&lt;</a:t>
            </a:r>
            <a:r>
              <a:rPr lang="en-US" sz="7200" b="1" dirty="0" err="1"/>
              <a:t>n;j</a:t>
            </a:r>
            <a:r>
              <a:rPr lang="en-US" sz="7200" b="1" dirty="0"/>
              <a:t>++) </a:t>
            </a:r>
            <a:r>
              <a:rPr lang="en-US" sz="7200" b="1" dirty="0">
                <a:solidFill>
                  <a:srgbClr val="FF0000"/>
                </a:solidFill>
              </a:rPr>
              <a:t>#No. of comparison</a:t>
            </a:r>
          </a:p>
          <a:p>
            <a:pPr fontAlgn="base">
              <a:buNone/>
            </a:pPr>
            <a:endParaRPr lang="en-US" sz="7200" b="1" dirty="0"/>
          </a:p>
          <a:p>
            <a:pPr fontAlgn="base">
              <a:buNone/>
            </a:pPr>
            <a:r>
              <a:rPr lang="en-US" sz="7200" b="1" dirty="0"/>
              <a:t>   { if(a[j]&gt;a[</a:t>
            </a:r>
            <a:r>
              <a:rPr lang="en-US" sz="7200" b="1" dirty="0" err="1"/>
              <a:t>j++</a:t>
            </a:r>
            <a:r>
              <a:rPr lang="en-US" sz="7200" b="1" dirty="0"/>
              <a:t>])</a:t>
            </a:r>
          </a:p>
          <a:p>
            <a:pPr fontAlgn="base">
              <a:buNone/>
            </a:pPr>
            <a:r>
              <a:rPr lang="en-US" sz="7200" b="1" dirty="0"/>
              <a:t>      { temp=a[j];            </a:t>
            </a:r>
            <a:r>
              <a:rPr lang="en-US" sz="7200" b="1" dirty="0">
                <a:solidFill>
                  <a:srgbClr val="FF0000"/>
                </a:solidFill>
              </a:rPr>
              <a:t>#Swapping</a:t>
            </a:r>
            <a:r>
              <a:rPr lang="en-US" sz="7200" b="1" dirty="0"/>
              <a:t>   </a:t>
            </a:r>
          </a:p>
          <a:p>
            <a:pPr fontAlgn="base">
              <a:buNone/>
            </a:pPr>
            <a:r>
              <a:rPr lang="en-US" sz="7200" b="1" dirty="0"/>
              <a:t>	a[j]=a[j+1];</a:t>
            </a:r>
          </a:p>
          <a:p>
            <a:pPr fontAlgn="base">
              <a:buNone/>
            </a:pPr>
            <a:r>
              <a:rPr lang="en-US" sz="7200" b="1" dirty="0"/>
              <a:t>	a[j+1]=temp;      </a:t>
            </a:r>
          </a:p>
          <a:p>
            <a:pPr fontAlgn="base">
              <a:buNone/>
            </a:pPr>
            <a:r>
              <a:rPr lang="en-US" sz="7200" b="1" dirty="0"/>
              <a:t>       }                      }                       }</a:t>
            </a:r>
          </a:p>
          <a:p>
            <a:pPr fontAlgn="base">
              <a:buNone/>
            </a:pPr>
            <a:endParaRPr lang="en-US" sz="7200" b="1" dirty="0"/>
          </a:p>
          <a:p>
            <a:pPr fontAlgn="base">
              <a:buNone/>
            </a:pPr>
            <a:r>
              <a:rPr lang="en-US" sz="7200" b="1" dirty="0"/>
              <a:t> for(int </a:t>
            </a:r>
            <a:r>
              <a:rPr lang="en-US" sz="7200" b="1" dirty="0" err="1"/>
              <a:t>i</a:t>
            </a:r>
            <a:r>
              <a:rPr lang="en-US" sz="7200" b="1" dirty="0"/>
              <a:t>=0;i&lt;</a:t>
            </a:r>
            <a:r>
              <a:rPr lang="en-US" sz="7200" b="1" dirty="0" err="1"/>
              <a:t>n;i</a:t>
            </a:r>
            <a:r>
              <a:rPr lang="en-US" sz="7200" b="1" dirty="0"/>
              <a:t>++) </a:t>
            </a:r>
            <a:r>
              <a:rPr lang="en-US" sz="7200" b="1" dirty="0">
                <a:solidFill>
                  <a:srgbClr val="FF0000"/>
                </a:solidFill>
              </a:rPr>
              <a:t>#Printing sorted array</a:t>
            </a:r>
          </a:p>
          <a:p>
            <a:pPr fontAlgn="base">
              <a:buNone/>
            </a:pPr>
            <a:r>
              <a:rPr lang="en-US" sz="7200" b="1" dirty="0"/>
              <a:t> {  </a:t>
            </a:r>
            <a:r>
              <a:rPr lang="en-US" sz="7200" b="1" dirty="0" err="1"/>
              <a:t>printf</a:t>
            </a:r>
            <a:r>
              <a:rPr lang="en-US" sz="7200" b="1" dirty="0"/>
              <a:t>(“%</a:t>
            </a:r>
            <a:r>
              <a:rPr lang="en-US" sz="7200" b="1" dirty="0" err="1"/>
              <a:t>d”,a</a:t>
            </a:r>
            <a:r>
              <a:rPr lang="en-US" sz="7200" b="1" dirty="0"/>
              <a:t>[</a:t>
            </a:r>
            <a:r>
              <a:rPr lang="en-US" sz="7200" b="1" dirty="0" err="1"/>
              <a:t>i</a:t>
            </a:r>
            <a:r>
              <a:rPr lang="en-US" sz="7200" b="1" dirty="0"/>
              <a:t>] );}</a:t>
            </a:r>
          </a:p>
          <a:p>
            <a:pPr fontAlgn="base">
              <a:buNone/>
            </a:pPr>
            <a:r>
              <a:rPr lang="en-US" sz="7200" b="1" dirty="0"/>
              <a:t>}</a:t>
            </a:r>
          </a:p>
          <a:p>
            <a:pPr>
              <a:buNone/>
            </a:pPr>
            <a:endParaRPr lang="en-US" sz="3300" dirty="0"/>
          </a:p>
          <a:p>
            <a:pPr>
              <a:buNone/>
            </a:pP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Selection sort: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DAE0E3-DB5A-4B74-9F97-9052C83FF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167598" cy="4824536"/>
          </a:xfrm>
        </p:spPr>
      </p:pic>
    </p:spTree>
  </p:cSld>
  <p:clrMapOvr>
    <a:masterClrMapping/>
  </p:clrMapOvr>
  <p:transition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46B1-2D03-47EC-9D34-26A879CB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F605-2176-41AF-899A-B4DC1D61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5301208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500" b="1" dirty="0"/>
              <a:t>#include&lt;</a:t>
            </a:r>
            <a:r>
              <a:rPr lang="en-US" sz="1500" b="1" dirty="0" err="1"/>
              <a:t>stdio.h</a:t>
            </a:r>
            <a:r>
              <a:rPr lang="en-US" sz="1500" b="1" dirty="0"/>
              <a:t>&gt;</a:t>
            </a:r>
          </a:p>
          <a:p>
            <a:pPr marL="118872" indent="0">
              <a:buNone/>
            </a:pPr>
            <a:r>
              <a:rPr lang="en-US" sz="1500" b="1" dirty="0"/>
              <a:t>void main()</a:t>
            </a:r>
          </a:p>
          <a:p>
            <a:pPr marL="118872" indent="0">
              <a:buNone/>
            </a:pPr>
            <a:r>
              <a:rPr lang="en-US" sz="1500" b="1" dirty="0"/>
              <a:t>{ int a[10],</a:t>
            </a:r>
            <a:r>
              <a:rPr lang="en-US" sz="1500" b="1" dirty="0" err="1"/>
              <a:t>temp,min,n</a:t>
            </a:r>
            <a:r>
              <a:rPr lang="en-US" sz="1500" b="1" dirty="0"/>
              <a:t>;</a:t>
            </a:r>
          </a:p>
          <a:p>
            <a:pPr marL="118872" indent="0">
              <a:buNone/>
            </a:pPr>
            <a:r>
              <a:rPr lang="en-US" sz="1500" b="1" dirty="0"/>
              <a:t>  </a:t>
            </a:r>
            <a:r>
              <a:rPr lang="en-US" sz="1500" b="1" dirty="0" err="1"/>
              <a:t>printf</a:t>
            </a:r>
            <a:r>
              <a:rPr lang="en-US" sz="1500" b="1" dirty="0"/>
              <a:t>(”Enter no. of elements”);</a:t>
            </a:r>
          </a:p>
          <a:p>
            <a:pPr marL="118872" indent="0">
              <a:buNone/>
            </a:pPr>
            <a:r>
              <a:rPr lang="en-US" sz="1500" b="1" dirty="0"/>
              <a:t>  </a:t>
            </a:r>
            <a:r>
              <a:rPr lang="en-US" sz="1500" b="1" dirty="0" err="1"/>
              <a:t>scanf</a:t>
            </a:r>
            <a:r>
              <a:rPr lang="en-US" sz="1500" b="1" dirty="0"/>
              <a:t>(“%</a:t>
            </a:r>
            <a:r>
              <a:rPr lang="en-US" sz="1500" b="1" dirty="0" err="1"/>
              <a:t>d”,&amp;n</a:t>
            </a:r>
            <a:r>
              <a:rPr lang="en-US" sz="1500" b="1" dirty="0"/>
              <a:t>);</a:t>
            </a:r>
          </a:p>
          <a:p>
            <a:pPr marL="118872" indent="0">
              <a:buNone/>
            </a:pPr>
            <a:r>
              <a:rPr lang="en-US" sz="1500" b="1" dirty="0"/>
              <a:t>  </a:t>
            </a:r>
            <a:r>
              <a:rPr lang="en-US" sz="1500" b="1" dirty="0" err="1"/>
              <a:t>printf</a:t>
            </a:r>
            <a:r>
              <a:rPr lang="en-US" sz="1500" b="1" dirty="0"/>
              <a:t>(“Enter elements”);</a:t>
            </a:r>
          </a:p>
          <a:p>
            <a:pPr marL="118872" indent="0">
              <a:buNone/>
            </a:pPr>
            <a:endParaRPr lang="en-US" sz="1500" b="1" dirty="0"/>
          </a:p>
          <a:p>
            <a:pPr marL="118872" indent="0">
              <a:buNone/>
            </a:pPr>
            <a:r>
              <a:rPr lang="en-US" sz="1500" b="1" dirty="0"/>
              <a:t>  for(int </a:t>
            </a:r>
            <a:r>
              <a:rPr lang="en-US" sz="1500" b="1" dirty="0" err="1"/>
              <a:t>i</a:t>
            </a:r>
            <a:r>
              <a:rPr lang="en-US" sz="1500" b="1" dirty="0"/>
              <a:t>=0;i&lt;</a:t>
            </a:r>
            <a:r>
              <a:rPr lang="en-US" sz="1500" b="1" dirty="0" err="1"/>
              <a:t>n;i</a:t>
            </a:r>
            <a:r>
              <a:rPr lang="en-US" sz="1500" b="1" dirty="0"/>
              <a:t>++)</a:t>
            </a:r>
          </a:p>
          <a:p>
            <a:pPr marL="118872" indent="0">
              <a:buNone/>
            </a:pPr>
            <a:r>
              <a:rPr lang="en-US" sz="1500" b="1" dirty="0"/>
              <a:t>   </a:t>
            </a:r>
            <a:r>
              <a:rPr lang="en-US" sz="1500" b="1" dirty="0" err="1"/>
              <a:t>scanf</a:t>
            </a:r>
            <a:r>
              <a:rPr lang="en-US" sz="1500" b="1" dirty="0"/>
              <a:t>(“%</a:t>
            </a:r>
            <a:r>
              <a:rPr lang="en-US" sz="1500" b="1" dirty="0" err="1"/>
              <a:t>d”,&amp;a</a:t>
            </a:r>
            <a:r>
              <a:rPr lang="en-US" sz="1500" b="1" dirty="0"/>
              <a:t>[</a:t>
            </a:r>
            <a:r>
              <a:rPr lang="en-US" sz="1500" b="1" dirty="0" err="1"/>
              <a:t>i</a:t>
            </a:r>
            <a:r>
              <a:rPr lang="en-US" sz="1500" b="1" dirty="0"/>
              <a:t>]);</a:t>
            </a:r>
          </a:p>
          <a:p>
            <a:pPr marL="118872" indent="0">
              <a:buNone/>
            </a:pPr>
            <a:endParaRPr lang="en-US" sz="1500" b="1" dirty="0"/>
          </a:p>
          <a:p>
            <a:pPr marL="118872" indent="0">
              <a:buNone/>
            </a:pPr>
            <a:r>
              <a:rPr lang="en-US" sz="1500" b="1" dirty="0"/>
              <a:t>  for(int </a:t>
            </a:r>
            <a:r>
              <a:rPr lang="en-US" sz="1500" b="1" dirty="0" err="1"/>
              <a:t>i</a:t>
            </a:r>
            <a:r>
              <a:rPr lang="en-US" sz="1500" b="1" dirty="0"/>
              <a:t>=0;i&lt;</a:t>
            </a:r>
            <a:r>
              <a:rPr lang="en-US" sz="1500" b="1" dirty="0" err="1"/>
              <a:t>n;i</a:t>
            </a:r>
            <a:r>
              <a:rPr lang="en-US" sz="1500" b="1" dirty="0"/>
              <a:t>++)</a:t>
            </a:r>
          </a:p>
          <a:p>
            <a:pPr marL="118872" indent="0">
              <a:buNone/>
            </a:pPr>
            <a:r>
              <a:rPr lang="en-US" sz="1500" b="1" dirty="0"/>
              <a:t>{ min=</a:t>
            </a:r>
            <a:r>
              <a:rPr lang="en-US" sz="1500" b="1" dirty="0" err="1"/>
              <a:t>i</a:t>
            </a:r>
            <a:r>
              <a:rPr lang="en-US" sz="1500" b="1" dirty="0"/>
              <a:t>;                                           </a:t>
            </a:r>
            <a:r>
              <a:rPr lang="en-US" sz="1500" b="1" dirty="0">
                <a:solidFill>
                  <a:srgbClr val="FF0000"/>
                </a:solidFill>
              </a:rPr>
              <a:t>#Taking minimum (first element)</a:t>
            </a:r>
          </a:p>
          <a:p>
            <a:pPr marL="118872" indent="0">
              <a:buNone/>
            </a:pPr>
            <a:endParaRPr lang="en-US" sz="1500" b="1" dirty="0"/>
          </a:p>
          <a:p>
            <a:pPr marL="118872" indent="0">
              <a:buNone/>
            </a:pPr>
            <a:r>
              <a:rPr lang="en-US" sz="1500" b="1" dirty="0"/>
              <a:t>  for(j=i+1;j&lt;</a:t>
            </a:r>
            <a:r>
              <a:rPr lang="en-US" sz="1500" b="1" dirty="0" err="1"/>
              <a:t>n;j</a:t>
            </a:r>
            <a:r>
              <a:rPr lang="en-US" sz="1500" b="1" dirty="0"/>
              <a:t>++)</a:t>
            </a:r>
          </a:p>
          <a:p>
            <a:pPr marL="118872" indent="0">
              <a:buNone/>
            </a:pPr>
            <a:r>
              <a:rPr lang="en-US" sz="1500" b="1" dirty="0"/>
              <a:t> { if(a[j]&lt;a[min])                          </a:t>
            </a:r>
            <a:r>
              <a:rPr lang="en-US" sz="1500" b="1" dirty="0">
                <a:solidFill>
                  <a:srgbClr val="FF0000"/>
                </a:solidFill>
              </a:rPr>
              <a:t>#Checking the lowest value</a:t>
            </a:r>
          </a:p>
          <a:p>
            <a:pPr marL="118872" indent="0">
              <a:buNone/>
            </a:pPr>
            <a:r>
              <a:rPr lang="en-US" sz="1500" b="1" dirty="0"/>
              <a:t>     min=j;}</a:t>
            </a:r>
          </a:p>
          <a:p>
            <a:pPr marL="118872" indent="0">
              <a:buNone/>
            </a:pPr>
            <a:endParaRPr lang="en-US" sz="1500" b="1" dirty="0"/>
          </a:p>
          <a:p>
            <a:pPr marL="118872" indent="0">
              <a:buNone/>
            </a:pPr>
            <a:r>
              <a:rPr lang="en-US" sz="1500" b="1" dirty="0"/>
              <a:t>  temp=a[</a:t>
            </a:r>
            <a:r>
              <a:rPr lang="en-US" sz="1500" b="1" dirty="0" err="1"/>
              <a:t>i</a:t>
            </a:r>
            <a:r>
              <a:rPr lang="en-US" sz="1500" b="1" dirty="0"/>
              <a:t>];                                  </a:t>
            </a:r>
            <a:r>
              <a:rPr lang="en-US" sz="1500" b="1" dirty="0">
                <a:solidFill>
                  <a:srgbClr val="FF0000"/>
                </a:solidFill>
              </a:rPr>
              <a:t>#Swapping</a:t>
            </a:r>
          </a:p>
          <a:p>
            <a:pPr marL="118872" indent="0">
              <a:buNone/>
            </a:pPr>
            <a:r>
              <a:rPr lang="en-US" sz="1500" b="1" dirty="0"/>
              <a:t>  a[</a:t>
            </a:r>
            <a:r>
              <a:rPr lang="en-US" sz="1500" b="1" dirty="0" err="1"/>
              <a:t>i</a:t>
            </a:r>
            <a:r>
              <a:rPr lang="en-US" sz="1500" b="1" dirty="0"/>
              <a:t>]=a[min];</a:t>
            </a:r>
          </a:p>
          <a:p>
            <a:pPr marL="118872" indent="0">
              <a:buNone/>
            </a:pPr>
            <a:r>
              <a:rPr lang="en-US" sz="1500" b="1" dirty="0"/>
              <a:t>  a[min]=temp;}</a:t>
            </a:r>
          </a:p>
          <a:p>
            <a:pPr marL="118872" indent="0">
              <a:buNone/>
            </a:pPr>
            <a:endParaRPr lang="en-US" sz="1500" b="1" dirty="0"/>
          </a:p>
          <a:p>
            <a:pPr marL="118872" indent="0">
              <a:buNone/>
            </a:pPr>
            <a:r>
              <a:rPr lang="en-US" sz="1500" b="1" dirty="0"/>
              <a:t> for(int </a:t>
            </a:r>
            <a:r>
              <a:rPr lang="en-US" sz="1500" b="1" dirty="0" err="1"/>
              <a:t>i</a:t>
            </a:r>
            <a:r>
              <a:rPr lang="en-US" sz="1500" b="1" dirty="0"/>
              <a:t>=0;i&lt;</a:t>
            </a:r>
            <a:r>
              <a:rPr lang="en-US" sz="1500" b="1" dirty="0" err="1"/>
              <a:t>n;i</a:t>
            </a:r>
            <a:r>
              <a:rPr lang="en-US" sz="1500" b="1" dirty="0"/>
              <a:t>++)                    </a:t>
            </a:r>
            <a:r>
              <a:rPr lang="en-US" sz="1500" b="1" dirty="0">
                <a:solidFill>
                  <a:srgbClr val="FF0000"/>
                </a:solidFill>
              </a:rPr>
              <a:t>#Printing Sorted array</a:t>
            </a:r>
          </a:p>
          <a:p>
            <a:pPr marL="118872" indent="0">
              <a:buNone/>
            </a:pPr>
            <a:r>
              <a:rPr lang="en-US" sz="1500" b="1" dirty="0"/>
              <a:t>  </a:t>
            </a:r>
            <a:r>
              <a:rPr lang="en-US" sz="1500" b="1" dirty="0" err="1"/>
              <a:t>printf</a:t>
            </a:r>
            <a:r>
              <a:rPr lang="en-US" sz="1500" b="1" dirty="0"/>
              <a:t>(“%</a:t>
            </a:r>
            <a:r>
              <a:rPr lang="en-US" sz="1500" b="1" dirty="0" err="1"/>
              <a:t>d”,a</a:t>
            </a:r>
            <a:r>
              <a:rPr lang="en-US" sz="1500" b="1" dirty="0"/>
              <a:t>[</a:t>
            </a:r>
            <a:r>
              <a:rPr lang="en-US" sz="1500" b="1" dirty="0" err="1"/>
              <a:t>i</a:t>
            </a:r>
            <a:r>
              <a:rPr lang="en-US" sz="1500" b="1" dirty="0"/>
              <a:t>]);     }</a:t>
            </a:r>
          </a:p>
        </p:txBody>
      </p:sp>
    </p:spTree>
    <p:extLst>
      <p:ext uri="{BB962C8B-B14F-4D97-AF65-F5344CB8AC3E}">
        <p14:creationId xmlns:p14="http://schemas.microsoft.com/office/powerpoint/2010/main" val="3493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46AF42A-44D3-284B-BDD8-D6C2549E3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68" y="928190"/>
            <a:ext cx="6786663" cy="48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8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r>
              <a:rPr lang="en-US" b="1" dirty="0"/>
              <a:t>             SEARCHING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Linear search                             Binary Search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3350368" y="164305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59632" y="1858158"/>
            <a:ext cx="50006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865929" y="225027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5891879" y="225027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u="sng" dirty="0"/>
              <a:t>LINEAR SEARCH: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It is a basic and a simple search algorithm for finding out an element present in given array.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It  sequentially checks each element of the list until a match is found or whole list has been searched.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Best case of performance:0(1)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Worst case of performance:0(n)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4" name="Picture 3" descr="linear_searc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725144"/>
            <a:ext cx="5817840" cy="1357496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78579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Linear search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229600" cy="607220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b="1" dirty="0"/>
              <a:t>#include &lt;</a:t>
            </a:r>
            <a:r>
              <a:rPr lang="en-US" sz="2000" b="1" dirty="0" err="1"/>
              <a:t>stdio.h</a:t>
            </a:r>
            <a:r>
              <a:rPr lang="en-US" sz="2000" b="1" dirty="0"/>
              <a:t>&gt; </a:t>
            </a:r>
          </a:p>
          <a:p>
            <a:pPr>
              <a:buNone/>
            </a:pPr>
            <a:r>
              <a:rPr lang="en-US" sz="2000" b="1" dirty="0"/>
              <a:t>void main()</a:t>
            </a:r>
          </a:p>
          <a:p>
            <a:pPr>
              <a:buNone/>
            </a:pPr>
            <a:r>
              <a:rPr lang="en-US" sz="2000" b="1" dirty="0"/>
              <a:t>{ int a[5]={10,20,30,40,50};</a:t>
            </a:r>
          </a:p>
          <a:p>
            <a:pPr>
              <a:buNone/>
            </a:pPr>
            <a:r>
              <a:rPr lang="en-US" sz="2000" b="1" dirty="0"/>
              <a:t> int </a:t>
            </a:r>
            <a:r>
              <a:rPr lang="en-US" sz="2000" b="1" dirty="0" err="1"/>
              <a:t>key,flag</a:t>
            </a:r>
            <a:r>
              <a:rPr lang="en-US" sz="2000" b="1" dirty="0"/>
              <a:t>=0;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printf</a:t>
            </a:r>
            <a:r>
              <a:rPr lang="en-US" sz="2000" b="1" dirty="0"/>
              <a:t>(“Enter search key”);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scanf</a:t>
            </a:r>
            <a:r>
              <a:rPr lang="en-US" sz="2000" b="1" dirty="0"/>
              <a:t>(“%</a:t>
            </a:r>
            <a:r>
              <a:rPr lang="en-US" sz="2000" b="1" dirty="0" err="1"/>
              <a:t>d”,&amp;key</a:t>
            </a:r>
            <a:r>
              <a:rPr lang="en-US" sz="2000" b="1" dirty="0"/>
              <a:t>);</a:t>
            </a:r>
          </a:p>
          <a:p>
            <a:pPr>
              <a:buNone/>
            </a:pPr>
            <a:r>
              <a:rPr lang="en-US" sz="2000" b="1" dirty="0"/>
              <a:t> for(int </a:t>
            </a:r>
            <a:r>
              <a:rPr lang="en-US" sz="2000" b="1" dirty="0" err="1"/>
              <a:t>i</a:t>
            </a:r>
            <a:r>
              <a:rPr lang="en-US" sz="2000" b="1" dirty="0"/>
              <a:t>=0;i&lt;5;i++)</a:t>
            </a:r>
          </a:p>
          <a:p>
            <a:pPr>
              <a:buNone/>
            </a:pPr>
            <a:r>
              <a:rPr lang="en-US" sz="2000" b="1" dirty="0"/>
              <a:t>{ if(key==a[</a:t>
            </a:r>
            <a:r>
              <a:rPr lang="en-US" sz="2000" b="1" dirty="0" err="1"/>
              <a:t>i</a:t>
            </a:r>
            <a:r>
              <a:rPr lang="en-US" sz="2000" b="1" dirty="0"/>
              <a:t>])                  </a:t>
            </a:r>
            <a:r>
              <a:rPr lang="en-US" sz="2000" b="1" dirty="0">
                <a:solidFill>
                  <a:srgbClr val="FF0000"/>
                </a:solidFill>
              </a:rPr>
              <a:t>#Checking </a:t>
            </a:r>
          </a:p>
          <a:p>
            <a:pPr>
              <a:buNone/>
            </a:pPr>
            <a:r>
              <a:rPr lang="en-US" sz="2000" b="1" dirty="0"/>
              <a:t>{ flag=1;</a:t>
            </a:r>
          </a:p>
          <a:p>
            <a:pPr>
              <a:buNone/>
            </a:pPr>
            <a:r>
              <a:rPr lang="en-US" sz="2000" b="1" dirty="0"/>
              <a:t> break;    }  }</a:t>
            </a:r>
          </a:p>
          <a:p>
            <a:pPr>
              <a:buNone/>
            </a:pPr>
            <a:r>
              <a:rPr lang="en-US" sz="2000" b="1" dirty="0"/>
              <a:t>If(flag==1)</a:t>
            </a:r>
          </a:p>
          <a:p>
            <a:pPr>
              <a:buNone/>
            </a:pPr>
            <a:r>
              <a:rPr lang="en-US" sz="2000" b="1" dirty="0" err="1"/>
              <a:t>printf</a:t>
            </a:r>
            <a:r>
              <a:rPr lang="en-US" sz="2000" b="1" dirty="0"/>
              <a:t>(“Key is found”);</a:t>
            </a:r>
          </a:p>
          <a:p>
            <a:pPr>
              <a:buNone/>
            </a:pPr>
            <a:r>
              <a:rPr lang="en-US" sz="2000" b="1" dirty="0"/>
              <a:t>else</a:t>
            </a:r>
          </a:p>
          <a:p>
            <a:pPr>
              <a:buNone/>
            </a:pPr>
            <a:r>
              <a:rPr lang="en-US" sz="2000" b="1" dirty="0" err="1"/>
              <a:t>Printf</a:t>
            </a:r>
            <a:r>
              <a:rPr lang="en-US" sz="2000" b="1" dirty="0"/>
              <a:t>(“Key not found”);</a:t>
            </a:r>
          </a:p>
          <a:p>
            <a:pPr>
              <a:buNone/>
            </a:pPr>
            <a:r>
              <a:rPr lang="en-US" sz="2000" b="1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u="sng" dirty="0"/>
              <a:t>BINARY SEARCH: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23052"/>
            <a:ext cx="8229600" cy="47149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Binary search is a search algorithm that finds the position of a target value within a array.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It compares target value with middle element of array.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Best case performance:0(1)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Worst case of performance:0(</a:t>
            </a:r>
            <a:r>
              <a:rPr lang="en-US" sz="2400" dirty="0" err="1"/>
              <a:t>logn</a:t>
            </a:r>
            <a:r>
              <a:rPr lang="en-US" sz="2400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2897"/>
            <a:ext cx="8229600" cy="78579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Binary search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953" y="392897"/>
            <a:ext cx="8229600" cy="6143644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700" b="1" dirty="0"/>
              <a:t>#include &lt;</a:t>
            </a:r>
            <a:r>
              <a:rPr lang="en-US" sz="1700" b="1" dirty="0" err="1"/>
              <a:t>stdio.h</a:t>
            </a:r>
            <a:r>
              <a:rPr lang="en-US" sz="1700" b="1" dirty="0"/>
              <a:t>&gt; </a:t>
            </a:r>
          </a:p>
          <a:p>
            <a:pPr fontAlgn="base">
              <a:buNone/>
            </a:pPr>
            <a:r>
              <a:rPr lang="en-US" sz="1700" b="1" dirty="0"/>
              <a:t>void main()</a:t>
            </a:r>
          </a:p>
          <a:p>
            <a:pPr fontAlgn="base">
              <a:buNone/>
            </a:pPr>
            <a:r>
              <a:rPr lang="en-US" sz="1700" b="1" dirty="0"/>
              <a:t>{ int a[5]={10,20,30,40,50};</a:t>
            </a:r>
          </a:p>
          <a:p>
            <a:pPr fontAlgn="base">
              <a:buNone/>
            </a:pPr>
            <a:r>
              <a:rPr lang="en-US" sz="1700" b="1" dirty="0"/>
              <a:t>  int key=50,flag=0;</a:t>
            </a:r>
          </a:p>
          <a:p>
            <a:pPr fontAlgn="base">
              <a:buNone/>
            </a:pPr>
            <a:r>
              <a:rPr lang="en-US" sz="1700" b="1" dirty="0"/>
              <a:t>  int low=0,high=4;</a:t>
            </a:r>
          </a:p>
          <a:p>
            <a:pPr fontAlgn="base">
              <a:buNone/>
            </a:pPr>
            <a:r>
              <a:rPr lang="en-US" sz="1700" b="1" dirty="0"/>
              <a:t>  while(low&lt;high)</a:t>
            </a:r>
          </a:p>
          <a:p>
            <a:pPr fontAlgn="base">
              <a:buNone/>
            </a:pPr>
            <a:r>
              <a:rPr lang="en-US" sz="1700" b="1" dirty="0"/>
              <a:t>{ int mid=(</a:t>
            </a:r>
            <a:r>
              <a:rPr lang="en-US" sz="1700" b="1" dirty="0" err="1"/>
              <a:t>low+high</a:t>
            </a:r>
            <a:r>
              <a:rPr lang="en-US" sz="1700" b="1" dirty="0"/>
              <a:t>)/2;    </a:t>
            </a:r>
            <a:r>
              <a:rPr lang="en-US" sz="1700" b="1" dirty="0">
                <a:solidFill>
                  <a:srgbClr val="FF0000"/>
                </a:solidFill>
              </a:rPr>
              <a:t>#</a:t>
            </a:r>
            <a:r>
              <a:rPr lang="en-US" sz="1700" b="1" dirty="0" err="1">
                <a:solidFill>
                  <a:srgbClr val="FF0000"/>
                </a:solidFill>
              </a:rPr>
              <a:t>Initialising</a:t>
            </a:r>
            <a:r>
              <a:rPr lang="en-US" sz="1700" b="1" dirty="0">
                <a:solidFill>
                  <a:srgbClr val="FF0000"/>
                </a:solidFill>
              </a:rPr>
              <a:t> Mid </a:t>
            </a:r>
          </a:p>
          <a:p>
            <a:pPr fontAlgn="base">
              <a:buNone/>
            </a:pPr>
            <a:r>
              <a:rPr lang="en-US" sz="1700" b="1" dirty="0"/>
              <a:t>  if(key==a[mid])</a:t>
            </a:r>
          </a:p>
          <a:p>
            <a:pPr fontAlgn="base">
              <a:buNone/>
            </a:pPr>
            <a:r>
              <a:rPr lang="en-US" sz="1700" b="1" dirty="0"/>
              <a:t>{ flag=1;</a:t>
            </a:r>
          </a:p>
          <a:p>
            <a:pPr fontAlgn="base">
              <a:buNone/>
            </a:pPr>
            <a:r>
              <a:rPr lang="en-US" sz="1700" b="1" dirty="0"/>
              <a:t>  break;    }</a:t>
            </a:r>
          </a:p>
          <a:p>
            <a:pPr fontAlgn="base">
              <a:buNone/>
            </a:pPr>
            <a:r>
              <a:rPr lang="en-US" sz="1700" b="1" dirty="0"/>
              <a:t>  else if(key&lt;a[mid])</a:t>
            </a:r>
          </a:p>
          <a:p>
            <a:pPr fontAlgn="base">
              <a:buNone/>
            </a:pPr>
            <a:r>
              <a:rPr lang="en-US" sz="1700" b="1" dirty="0"/>
              <a:t>  high=mid-1;</a:t>
            </a:r>
          </a:p>
          <a:p>
            <a:pPr fontAlgn="base">
              <a:buNone/>
            </a:pPr>
            <a:r>
              <a:rPr lang="en-US" sz="1700" b="1" dirty="0"/>
              <a:t>  else</a:t>
            </a:r>
          </a:p>
          <a:p>
            <a:pPr fontAlgn="base">
              <a:buNone/>
            </a:pPr>
            <a:r>
              <a:rPr lang="en-US" sz="1700" b="1" dirty="0"/>
              <a:t>  low=mid+1;</a:t>
            </a:r>
          </a:p>
          <a:p>
            <a:pPr fontAlgn="base">
              <a:buNone/>
            </a:pPr>
            <a:r>
              <a:rPr lang="en-US" sz="1700" b="1" dirty="0"/>
              <a:t>}</a:t>
            </a:r>
          </a:p>
          <a:p>
            <a:pPr fontAlgn="base">
              <a:buNone/>
            </a:pPr>
            <a:r>
              <a:rPr lang="en-US" sz="1700" b="1" dirty="0"/>
              <a:t> if(flag==1)</a:t>
            </a:r>
          </a:p>
          <a:p>
            <a:pPr fontAlgn="base">
              <a:buNone/>
            </a:pPr>
            <a:r>
              <a:rPr lang="en-US" sz="1700" b="1" dirty="0"/>
              <a:t>  </a:t>
            </a:r>
            <a:r>
              <a:rPr lang="en-US" sz="1700" b="1" dirty="0" err="1"/>
              <a:t>printf</a:t>
            </a:r>
            <a:r>
              <a:rPr lang="en-US" sz="1700" b="1" dirty="0"/>
              <a:t>(“Key found”);</a:t>
            </a:r>
          </a:p>
          <a:p>
            <a:pPr fontAlgn="base">
              <a:buNone/>
            </a:pPr>
            <a:r>
              <a:rPr lang="en-US" sz="1700" b="1" dirty="0"/>
              <a:t> else</a:t>
            </a:r>
          </a:p>
          <a:p>
            <a:pPr fontAlgn="base">
              <a:buNone/>
            </a:pPr>
            <a:r>
              <a:rPr lang="en-US" sz="1700" b="1" dirty="0"/>
              <a:t> </a:t>
            </a:r>
            <a:r>
              <a:rPr lang="en-US" sz="1700" b="1" dirty="0" err="1"/>
              <a:t>printf</a:t>
            </a:r>
            <a:r>
              <a:rPr lang="en-US" sz="1700" b="1" dirty="0"/>
              <a:t>(“Key not found”);    }</a:t>
            </a:r>
          </a:p>
          <a:p>
            <a:pPr fontAlgn="base">
              <a:buNone/>
            </a:pPr>
            <a:endParaRPr lang="en-US" sz="1700" b="1" dirty="0"/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B5C7AA-F882-4397-9D82-51FDF6EEF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7083447" cy="4482182"/>
          </a:xfrm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more time for linear search or sequential search when compared to binary search when a bigger size array present.</a:t>
            </a:r>
          </a:p>
          <a:p>
            <a:endParaRPr lang="en-US" dirty="0"/>
          </a:p>
          <a:p>
            <a:r>
              <a:rPr lang="en-US" dirty="0"/>
              <a:t>Input data need to be sorted in binary search.</a:t>
            </a:r>
          </a:p>
          <a:p>
            <a:endParaRPr lang="en-US" dirty="0"/>
          </a:p>
          <a:p>
            <a:r>
              <a:rPr lang="en-US" dirty="0"/>
              <a:t>Linear search approaches sequential approach, but binary search implements divide and conquer approach.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         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sz="2000" b="1" dirty="0"/>
              <a:t>      Bubble sort              Insertion sort                 selection sort         merge sort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393405" y="146445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00166" y="1714488"/>
            <a:ext cx="61436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140594" y="207167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969010" y="207167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393537" y="210739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287438" y="207167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455</TotalTime>
  <Words>897</Words>
  <Application>Microsoft Office PowerPoint</Application>
  <PresentationFormat>On-screen Show (4:3)</PresentationFormat>
  <Paragraphs>141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Opulent</vt:lpstr>
      <vt:lpstr>Module</vt:lpstr>
      <vt:lpstr>SEARCHING  AND SORTING </vt:lpstr>
      <vt:lpstr>             SEARCHING</vt:lpstr>
      <vt:lpstr>LINEAR SEARCH:</vt:lpstr>
      <vt:lpstr>Linear search code:</vt:lpstr>
      <vt:lpstr>BINARY SEARCH:</vt:lpstr>
      <vt:lpstr>Binary search code:</vt:lpstr>
      <vt:lpstr>DIFFERENCES</vt:lpstr>
      <vt:lpstr>DIFFERENCES </vt:lpstr>
      <vt:lpstr>                          SORTING</vt:lpstr>
      <vt:lpstr>Insertion sort:</vt:lpstr>
      <vt:lpstr>Code:</vt:lpstr>
      <vt:lpstr>Merge sort:</vt:lpstr>
      <vt:lpstr>Merge sorting:</vt:lpstr>
      <vt:lpstr>Bubble sort:</vt:lpstr>
      <vt:lpstr>Code:</vt:lpstr>
      <vt:lpstr>Selection sort:</vt:lpstr>
      <vt:lpstr>Code: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 AND SORTING</dc:title>
  <dc:creator>Windows User</dc:creator>
  <cp:lastModifiedBy>ADARSH GUPTA</cp:lastModifiedBy>
  <cp:revision>35</cp:revision>
  <dcterms:created xsi:type="dcterms:W3CDTF">2019-04-04T14:37:00Z</dcterms:created>
  <dcterms:modified xsi:type="dcterms:W3CDTF">2019-04-08T02:31:32Z</dcterms:modified>
</cp:coreProperties>
</file>