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63" r:id="rId1"/>
  </p:sldMasterIdLst>
  <p:notesMasterIdLst>
    <p:notesMasterId r:id="rId42"/>
  </p:notesMasterIdLst>
  <p:sldIdLst>
    <p:sldId id="314" r:id="rId2"/>
    <p:sldId id="258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418" y="5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21888-80DA-4785-B556-315459E9481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1304C-D610-4CC9-9F76-2E4E41EF3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9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085" y="5059232"/>
            <a:ext cx="7543800" cy="1353937"/>
          </a:xfrm>
        </p:spPr>
        <p:txBody>
          <a:bodyPr wrap="none" anchor="t">
            <a:normAutofit/>
          </a:bodyPr>
          <a:lstStyle>
            <a:lvl1pPr algn="r">
              <a:defRPr sz="7920" b="0" spc="-248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084" y="4340529"/>
            <a:ext cx="7543800" cy="70099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6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949450"/>
            <a:ext cx="8675370" cy="928602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2825" y="1119084"/>
            <a:ext cx="8675370" cy="3830366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5878052"/>
            <a:ext cx="8674060" cy="773468"/>
          </a:xfrm>
        </p:spPr>
        <p:txBody>
          <a:bodyPr/>
          <a:lstStyle>
            <a:lvl1pPr marL="0" indent="0">
              <a:buNone/>
              <a:defRPr sz="13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8"/>
            <a:ext cx="8675370" cy="4005590"/>
          </a:xfrm>
        </p:spPr>
        <p:txBody>
          <a:bodyPr anchor="ctr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5087986"/>
            <a:ext cx="8674060" cy="1702069"/>
          </a:xfrm>
        </p:spPr>
        <p:txBody>
          <a:bodyPr anchor="ctr"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0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413808"/>
            <a:ext cx="7674770" cy="3391958"/>
          </a:xfrm>
        </p:spPr>
        <p:txBody>
          <a:bodyPr anchor="ctr"/>
          <a:lstStyle>
            <a:lvl1pPr>
              <a:defRPr sz="3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3814298"/>
            <a:ext cx="7220646" cy="622164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515" y="5101960"/>
            <a:ext cx="8672750" cy="1688095"/>
          </a:xfrm>
        </p:spPr>
        <p:txBody>
          <a:bodyPr anchor="ctr">
            <a:normAutofit/>
          </a:bodyPr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16611" y="891734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1195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07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637231"/>
            <a:ext cx="8675370" cy="2846746"/>
          </a:xfrm>
        </p:spPr>
        <p:txBody>
          <a:bodyPr anchor="b">
            <a:normAutofit/>
          </a:bodyPr>
          <a:lstStyle>
            <a:lvl1pPr>
              <a:defRPr sz="44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5497325"/>
            <a:ext cx="8674060" cy="1292730"/>
          </a:xfrm>
        </p:spPr>
        <p:txBody>
          <a:bodyPr anchor="t"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0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03257" y="2137410"/>
            <a:ext cx="2431165" cy="653097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9359" y="2914650"/>
            <a:ext cx="2415064" cy="4067916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5096" y="2137410"/>
            <a:ext cx="2422399" cy="6530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76389" y="2914650"/>
            <a:ext cx="2431106" cy="4067916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58955" y="2137410"/>
            <a:ext cx="2418994" cy="6530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58955" y="2914650"/>
            <a:ext cx="2418994" cy="4067916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9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8970" y="4870503"/>
            <a:ext cx="2425542" cy="653097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8970" y="2557201"/>
            <a:ext cx="2425542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1320"/>
            </a:lvl2pPr>
            <a:lvl3pPr marL="754380" indent="0">
              <a:buNone/>
              <a:defRPr sz="1320"/>
            </a:lvl3pPr>
            <a:lvl4pPr marL="1131570" indent="0">
              <a:buNone/>
              <a:defRPr sz="1320"/>
            </a:lvl4pPr>
            <a:lvl5pPr marL="1508760" indent="0">
              <a:buNone/>
              <a:defRPr sz="1320"/>
            </a:lvl5pPr>
            <a:lvl6pPr marL="1885950" indent="0">
              <a:buNone/>
              <a:defRPr sz="1320"/>
            </a:lvl6pPr>
            <a:lvl7pPr marL="2263140" indent="0">
              <a:buNone/>
              <a:defRPr sz="1320"/>
            </a:lvl7pPr>
            <a:lvl8pPr marL="2640330" indent="0">
              <a:buNone/>
              <a:defRPr sz="1320"/>
            </a:lvl8pPr>
            <a:lvl9pPr marL="3017520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8970" y="5523602"/>
            <a:ext cx="2425542" cy="747081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9423" y="4870503"/>
            <a:ext cx="2417683" cy="653097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69422" y="2557201"/>
            <a:ext cx="241768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1320"/>
            </a:lvl2pPr>
            <a:lvl3pPr marL="754380" indent="0">
              <a:buNone/>
              <a:defRPr sz="1320"/>
            </a:lvl3pPr>
            <a:lvl4pPr marL="1131570" indent="0">
              <a:buNone/>
              <a:defRPr sz="1320"/>
            </a:lvl4pPr>
            <a:lvl5pPr marL="1508760" indent="0">
              <a:buNone/>
              <a:defRPr sz="1320"/>
            </a:lvl5pPr>
            <a:lvl6pPr marL="1885950" indent="0">
              <a:buNone/>
              <a:defRPr sz="1320"/>
            </a:lvl6pPr>
            <a:lvl7pPr marL="2263140" indent="0">
              <a:buNone/>
              <a:defRPr sz="1320"/>
            </a:lvl7pPr>
            <a:lvl8pPr marL="2640330" indent="0">
              <a:buNone/>
              <a:defRPr sz="1320"/>
            </a:lvl8pPr>
            <a:lvl9pPr marL="3017520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68307" y="5523601"/>
            <a:ext cx="2420886" cy="747081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38567" y="4870503"/>
            <a:ext cx="2418994" cy="653097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38565" y="2557201"/>
            <a:ext cx="2418994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1320"/>
            </a:lvl2pPr>
            <a:lvl3pPr marL="754380" indent="0">
              <a:buNone/>
              <a:defRPr sz="1320"/>
            </a:lvl3pPr>
            <a:lvl4pPr marL="1131570" indent="0">
              <a:buNone/>
              <a:defRPr sz="1320"/>
            </a:lvl4pPr>
            <a:lvl5pPr marL="1508760" indent="0">
              <a:buNone/>
              <a:defRPr sz="1320"/>
            </a:lvl5pPr>
            <a:lvl6pPr marL="1885950" indent="0">
              <a:buNone/>
              <a:defRPr sz="1320"/>
            </a:lvl6pPr>
            <a:lvl7pPr marL="2263140" indent="0">
              <a:buNone/>
              <a:defRPr sz="1320"/>
            </a:lvl7pPr>
            <a:lvl8pPr marL="2640330" indent="0">
              <a:buNone/>
              <a:defRPr sz="1320"/>
            </a:lvl8pPr>
            <a:lvl9pPr marL="3017520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463" y="5523599"/>
            <a:ext cx="2422198" cy="747081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9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0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1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989" y="5059232"/>
            <a:ext cx="7543800" cy="1353937"/>
          </a:xfrm>
        </p:spPr>
        <p:txBody>
          <a:bodyPr wrap="none" anchor="t">
            <a:normAutofit/>
          </a:bodyPr>
          <a:lstStyle>
            <a:lvl1pPr algn="l">
              <a:defRPr sz="7920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04989" y="4340529"/>
            <a:ext cx="7543800" cy="700198"/>
          </a:xfrm>
        </p:spPr>
        <p:txBody>
          <a:bodyPr anchor="b">
            <a:normAutofit/>
          </a:bodyPr>
          <a:lstStyle>
            <a:lvl1pPr marL="0" indent="0" algn="l">
              <a:buNone/>
              <a:defRPr sz="26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00" y="2069042"/>
            <a:ext cx="414580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3868" y="2069042"/>
            <a:ext cx="4153017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00" y="1905318"/>
            <a:ext cx="4145803" cy="933767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000" y="2839085"/>
            <a:ext cx="414580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3869" y="1905318"/>
            <a:ext cx="4154327" cy="9337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3869" y="2839085"/>
            <a:ext cx="41543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7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01" y="2331720"/>
            <a:ext cx="3012921" cy="4319800"/>
          </a:xfrm>
        </p:spPr>
        <p:txBody>
          <a:bodyPr>
            <a:normAutofit/>
          </a:bodyPr>
          <a:lstStyle>
            <a:lvl1pPr marL="0" indent="0">
              <a:buNone/>
              <a:defRPr sz="154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01" y="2331720"/>
            <a:ext cx="3012921" cy="4319800"/>
          </a:xfrm>
        </p:spPr>
        <p:txBody>
          <a:bodyPr>
            <a:normAutofit/>
          </a:bodyPr>
          <a:lstStyle>
            <a:lvl1pPr marL="0" indent="0">
              <a:buNone/>
              <a:defRPr sz="154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8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00" y="2069042"/>
            <a:ext cx="84428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62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484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64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instagra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434-1F8F-43C4-98B5-6D234912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752600"/>
            <a:ext cx="7543800" cy="1353937"/>
          </a:xfrm>
        </p:spPr>
        <p:txBody>
          <a:bodyPr/>
          <a:lstStyle/>
          <a:p>
            <a:r>
              <a:rPr lang="en-US" dirty="0"/>
              <a:t>ICTW(A)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5B7D-BE3A-4B0F-AA1A-58FD5649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340529"/>
            <a:ext cx="8757284" cy="282227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>Name : Suthar Adarsh Sujalkumar</a:t>
            </a:r>
          </a:p>
          <a:p>
            <a:pPr algn="l"/>
            <a:r>
              <a:rPr lang="en-IN" sz="9600" dirty="0"/>
              <a:t>Roll No : CE124</a:t>
            </a:r>
          </a:p>
          <a:p>
            <a:pPr algn="l"/>
            <a:r>
              <a:rPr lang="en-IN" sz="9600" dirty="0"/>
              <a:t>ID No : 20CEUBS017</a:t>
            </a:r>
          </a:p>
          <a:p>
            <a:pPr algn="l"/>
            <a:r>
              <a:rPr lang="en-IN" sz="9600" dirty="0"/>
              <a:t>Experiment : 2</a:t>
            </a:r>
          </a:p>
          <a:p>
            <a:pPr algn="l"/>
            <a:r>
              <a:rPr lang="en-IN" sz="9600" dirty="0"/>
              <a:t>Lab : 2</a:t>
            </a:r>
          </a:p>
          <a:p>
            <a:pPr algn="l"/>
            <a:r>
              <a:rPr lang="en-IN" sz="9600" dirty="0"/>
              <a:t>Aim:</a:t>
            </a:r>
            <a:r>
              <a:rPr lang="en-US" sz="9600" spc="-10" dirty="0">
                <a:latin typeface="Arial"/>
                <a:cs typeface="Arial"/>
              </a:rPr>
              <a:t> Familiarizing with </a:t>
            </a:r>
            <a:r>
              <a:rPr lang="en-US" sz="9600" spc="-15" dirty="0">
                <a:latin typeface="Arial"/>
                <a:cs typeface="Arial"/>
              </a:rPr>
              <a:t>HTML </a:t>
            </a:r>
            <a:r>
              <a:rPr lang="en-US" sz="9600" spc="-5" dirty="0">
                <a:latin typeface="Arial"/>
                <a:cs typeface="Arial"/>
              </a:rPr>
              <a:t>Links, </a:t>
            </a:r>
            <a:r>
              <a:rPr lang="en-US" sz="9600" spc="-15" dirty="0">
                <a:latin typeface="Arial"/>
                <a:cs typeface="Arial"/>
              </a:rPr>
              <a:t>HTML Images , HTML</a:t>
            </a:r>
            <a:br>
              <a:rPr lang="en-US" sz="9600" spc="-15" dirty="0">
                <a:latin typeface="Arial"/>
                <a:cs typeface="Arial"/>
              </a:rPr>
            </a:br>
            <a:r>
              <a:rPr lang="en-US" sz="9600" spc="-15" dirty="0">
                <a:latin typeface="Arial"/>
                <a:cs typeface="Arial"/>
              </a:rPr>
              <a:t>         </a:t>
            </a:r>
            <a:r>
              <a:rPr lang="en-US" sz="9600" spc="-50" dirty="0">
                <a:latin typeface="Arial"/>
                <a:cs typeface="Arial"/>
              </a:rPr>
              <a:t>Tables, </a:t>
            </a:r>
            <a:r>
              <a:rPr lang="en-US" sz="9600" spc="-15" dirty="0">
                <a:latin typeface="Arial"/>
                <a:cs typeface="Arial"/>
              </a:rPr>
              <a:t>HTML</a:t>
            </a:r>
            <a:r>
              <a:rPr lang="en-US" sz="9600" spc="-70" dirty="0">
                <a:latin typeface="Arial"/>
                <a:cs typeface="Arial"/>
              </a:rPr>
              <a:t> </a:t>
            </a:r>
            <a:r>
              <a:rPr lang="en-US" sz="9600" spc="-10" dirty="0">
                <a:latin typeface="Arial"/>
                <a:cs typeface="Arial"/>
              </a:rPr>
              <a:t>Lists</a:t>
            </a:r>
            <a:endParaRPr lang="en-IN" sz="9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3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62F6-9392-4300-ADA0-3C13D65A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6529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87E4-BF8B-4071-901E-DCC5A424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9138285" cy="67056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&lt;h2&gt;Alternative text&lt;/h2&gt;</a:t>
            </a:r>
          </a:p>
          <a:p>
            <a:r>
              <a:rPr lang="en-US" dirty="0"/>
              <a:t>&lt;p&gt;The alt attribute should reflect the image content, so users who cannot see the image gets an understanding of what the image contains:&lt;/p&gt;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="img_chania.jpg" alt="Flowers in Chania" width="460" height="345"&gt;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E516C-D382-4382-B064-DC75FF25C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486400"/>
            <a:ext cx="3584692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C3B-CFAE-4186-8441-EED4AECC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3811"/>
            <a:ext cx="8681085" cy="5767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alt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7EFD-C0E4-4409-8969-8927BB0C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1"/>
            <a:ext cx="9138285" cy="6629399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&lt;h2&gt;Alternative text&lt;/h2&gt;</a:t>
            </a:r>
          </a:p>
          <a:p>
            <a:r>
              <a:rPr lang="en-US" dirty="0"/>
              <a:t>&lt;p&gt;The alt attribute should reflect the image content, so users who cannot see the image gets an understanding of what the image contains:&lt;/p&gt;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="img_chania.jpg" alt="Flowers in Chania" width="460" height="345"&gt;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F3819-0385-4A95-9AE6-6AFF3F30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531407"/>
            <a:ext cx="3691559" cy="20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6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F72-5347-44FB-8058-45357AD1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3811"/>
            <a:ext cx="8442886" cy="57678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Image Size - Width and Height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AE20-9C7A-4248-9D12-A2D31798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9290685" cy="6781800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&lt;h2&gt;Image Size&lt;/h2&gt;</a:t>
            </a:r>
          </a:p>
          <a:p>
            <a:r>
              <a:rPr lang="en-US" dirty="0"/>
              <a:t>&lt;p&gt;Here we use the style attribute to specify the width and height of an image:&lt;/p&gt;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="img_girl.jpg" alt="Girl in a jacket" style="width:50px;height:60px;"&gt;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980F1-558D-4308-AC2A-608C411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91200"/>
            <a:ext cx="535379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9773-A5E4-484C-A20C-E57E41F7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57679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Width and Height, or Style?</a:t>
            </a:r>
            <a:b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E645-DFC9-4C0B-8475-74366AFB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9753600" cy="70866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/* This style sets the width of all images to 100%: */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width: 10%;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                                                            Output: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E2A66-C0A1-4D14-96A8-9308587D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84" y="5257800"/>
            <a:ext cx="4239238" cy="23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8826-059C-4AED-A4EC-B052E75E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"/>
            <a:ext cx="9753600" cy="7696200"/>
          </a:xfrm>
        </p:spPr>
        <p:txBody>
          <a:bodyPr/>
          <a:lstStyle/>
          <a:p>
            <a:r>
              <a:rPr lang="en-US" dirty="0"/>
              <a:t>&lt;h2&gt;Width/Height Attributes or Style?&lt;/h2&gt;</a:t>
            </a:r>
          </a:p>
          <a:p>
            <a:endParaRPr lang="en-US" dirty="0"/>
          </a:p>
          <a:p>
            <a:r>
              <a:rPr lang="en-US" dirty="0"/>
              <a:t>&lt;p&gt;The first image uses the width attribute (set to 128 pixels), but the style in the head section overrides it, and sets the width to 100%.&lt;/p&gt;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="html5.gif" alt="HTML5 Icon" width="12" height="128"&gt;</a:t>
            </a:r>
          </a:p>
          <a:p>
            <a:endParaRPr lang="en-US" dirty="0"/>
          </a:p>
          <a:p>
            <a:r>
              <a:rPr lang="en-US" dirty="0"/>
              <a:t>&lt;p&gt;The second image uses the style attribute to set the width to 128 pixels, this will not be overridden by the style in the head section:&lt;/p&gt;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="html5.gif" alt="HTML5 Icon" style="width:128px;height:128px;"&gt;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64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8052-2D54-4419-9B17-9F31B791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652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Images on Another Server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9FA1-535E-4C5D-A584-FEF3A345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9601200" cy="6934200"/>
          </a:xfrm>
        </p:spPr>
        <p:txBody>
          <a:bodyPr/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&lt;h2&gt;Images on Another Server&lt;/h2&gt;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="https://www.thespruce.com/thmb/rk3DGZLrlgEOprRfSwKqKopUzk4=/2121x1193/smart/filters:no_upscale()/Bird-GettyImages-582446599-58ec5c4d5f9b58ef7e24e7f4.jpg" alt="https://www.thespruce.com/" style="width:104px;height:142px;"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F6AB7-B974-4CE3-973D-0C342075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86400"/>
            <a:ext cx="3300639" cy="21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1FC-3E90-425D-A26B-DFD3E9E0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7766685" cy="5005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Animated Images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0029-0B9A-4156-90A1-5ECE0283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9753600" cy="7010399"/>
          </a:xfrm>
        </p:spPr>
        <p:txBody>
          <a:bodyPr>
            <a:norm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&lt;h2&gt;Animated Images&lt;/h2&gt;</a:t>
            </a:r>
          </a:p>
          <a:p>
            <a:r>
              <a:rPr lang="en-IN" dirty="0"/>
              <a:t>&lt;p&gt;HTML allows moving images:&lt;/p&gt;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="programming.gif" alt="Computer man" style="width:48px;height:48px;"&gt;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E74C9-3FAB-4FE6-AFBE-5F482906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0"/>
            <a:ext cx="244826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8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70B0-4459-4688-A044-04639F00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5210"/>
            <a:ext cx="8442885" cy="5767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Image as a Link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3A3F-F986-40DC-8E13-41CBAC5F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3400"/>
            <a:ext cx="9753600" cy="72390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&lt;h2&gt;Image as a Link&lt;/h2&gt;</a:t>
            </a:r>
          </a:p>
          <a:p>
            <a:r>
              <a:rPr lang="en-US" dirty="0"/>
              <a:t>&lt;p&gt;The image is a link. You can click on it.&lt;/p&gt;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="default.asp"&gt;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="https://static.scientificamerican.com/</a:t>
            </a:r>
            <a:r>
              <a:rPr lang="en-US" dirty="0" err="1"/>
              <a:t>sciam</a:t>
            </a:r>
            <a:r>
              <a:rPr lang="en-US" dirty="0"/>
              <a:t>/cache/file/7A715AD8-449D-4B5A-ABA2C5D92D9B5A21_source.png" alt="https://www.scientificamerican.com/" style="width:42px;height:42px;"&gt;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1E754-816B-416F-AB02-5569D758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196346"/>
            <a:ext cx="284837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7FE-C49A-4DE1-BA60-D20050D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147685" cy="5767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Floating Images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573E-3E54-4532-8BFD-09AD6469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0"/>
            <a:ext cx="9982200" cy="6934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&lt;h2&gt;Floating Images&lt;/h2&gt;</a:t>
            </a:r>
          </a:p>
          <a:p>
            <a:r>
              <a:rPr lang="en-IN" dirty="0"/>
              <a:t>&lt;p&gt;&lt;strong&gt;Float the image to the right:&lt;/strong&gt;&lt;/p&gt;</a:t>
            </a:r>
          </a:p>
          <a:p>
            <a:r>
              <a:rPr lang="en-IN" dirty="0"/>
              <a:t>&lt;p&gt;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="smiley.gif" alt="Smiley face" style="float:right;width:42px;height:42px;"&gt;</a:t>
            </a:r>
          </a:p>
          <a:p>
            <a:r>
              <a:rPr lang="en-IN" dirty="0"/>
              <a:t>A paragraph with a floating image. A paragraph with a floating image. A paragraph with a floating image.</a:t>
            </a:r>
          </a:p>
          <a:p>
            <a:r>
              <a:rPr lang="en-IN" dirty="0"/>
              <a:t>&lt;/p&gt;</a:t>
            </a:r>
          </a:p>
          <a:p>
            <a:r>
              <a:rPr lang="en-IN" dirty="0"/>
              <a:t>&lt;p&gt;&lt;strong&gt;Float the image to the left:&lt;/strong&gt;&lt;/p&gt;</a:t>
            </a:r>
          </a:p>
          <a:p>
            <a:r>
              <a:rPr lang="en-IN" dirty="0"/>
              <a:t>&lt;p&gt;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="smiley.gif" alt="Smiley face" style="float:left;width:42px;height:42px;"&gt;</a:t>
            </a:r>
          </a:p>
          <a:p>
            <a:r>
              <a:rPr lang="en-IN" dirty="0"/>
              <a:t>A paragraph with a floating image. A paragraph with a floating image. A paragraph with a floating image.  </a:t>
            </a:r>
          </a:p>
          <a:p>
            <a:r>
              <a:rPr lang="en-IN" dirty="0"/>
              <a:t>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4F6E3-D505-4AF0-A7D9-B74699A2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443925"/>
            <a:ext cx="4805980" cy="11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F238-FEEB-4972-AF2D-AC8FA6F9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528685" cy="5005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Image Maps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5D8E-5A86-48B4-B4DE-71EF271A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9601200" cy="70104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&lt;h2&gt;Image Maps&lt;/h2&gt;</a:t>
            </a:r>
          </a:p>
          <a:p>
            <a:r>
              <a:rPr lang="en-IN" dirty="0"/>
              <a:t>&lt;p&gt;Click on the computer, the phone, or the cup of coffee to go to a new page and read more about the topic:&lt;/p&gt;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="workplace.jpg" alt="Workplace" </a:t>
            </a:r>
            <a:r>
              <a:rPr lang="en-IN" dirty="0" err="1"/>
              <a:t>usemap</a:t>
            </a:r>
            <a:r>
              <a:rPr lang="en-IN" dirty="0"/>
              <a:t>="#</a:t>
            </a:r>
            <a:r>
              <a:rPr lang="en-IN" dirty="0" err="1"/>
              <a:t>workmap</a:t>
            </a:r>
            <a:r>
              <a:rPr lang="en-IN" dirty="0"/>
              <a:t>" width="400" height="379"&gt;</a:t>
            </a:r>
          </a:p>
          <a:p>
            <a:r>
              <a:rPr lang="en-IN" dirty="0"/>
              <a:t>&lt;map name="</a:t>
            </a:r>
            <a:r>
              <a:rPr lang="en-IN" dirty="0" err="1"/>
              <a:t>workmap</a:t>
            </a:r>
            <a:r>
              <a:rPr lang="en-IN" dirty="0"/>
              <a:t>"&gt;</a:t>
            </a:r>
          </a:p>
          <a:p>
            <a:r>
              <a:rPr lang="en-IN" dirty="0"/>
              <a:t>  &lt;area shape="</a:t>
            </a:r>
            <a:r>
              <a:rPr lang="en-IN" dirty="0" err="1"/>
              <a:t>rect</a:t>
            </a:r>
            <a:r>
              <a:rPr lang="en-IN" dirty="0"/>
              <a:t>" </a:t>
            </a:r>
            <a:r>
              <a:rPr lang="en-IN" dirty="0" err="1"/>
              <a:t>coords</a:t>
            </a:r>
            <a:r>
              <a:rPr lang="en-IN" dirty="0"/>
              <a:t>="34,44,270,350" alt="Computer" </a:t>
            </a:r>
            <a:r>
              <a:rPr lang="en-IN" dirty="0" err="1"/>
              <a:t>href</a:t>
            </a:r>
            <a:r>
              <a:rPr lang="en-IN" dirty="0"/>
              <a:t>="computer.htm"&gt;</a:t>
            </a:r>
          </a:p>
          <a:p>
            <a:r>
              <a:rPr lang="en-IN" dirty="0"/>
              <a:t>  &lt;area shape="</a:t>
            </a:r>
            <a:r>
              <a:rPr lang="en-IN" dirty="0" err="1"/>
              <a:t>rect</a:t>
            </a:r>
            <a:r>
              <a:rPr lang="en-IN" dirty="0"/>
              <a:t>" </a:t>
            </a:r>
            <a:r>
              <a:rPr lang="en-IN" dirty="0" err="1"/>
              <a:t>coords</a:t>
            </a:r>
            <a:r>
              <a:rPr lang="en-IN" dirty="0"/>
              <a:t>="290,172,333,250" alt="Phone" </a:t>
            </a:r>
            <a:r>
              <a:rPr lang="en-IN" dirty="0" err="1"/>
              <a:t>href</a:t>
            </a:r>
            <a:r>
              <a:rPr lang="en-IN" dirty="0"/>
              <a:t>="phone.htm"&gt;</a:t>
            </a:r>
          </a:p>
          <a:p>
            <a:r>
              <a:rPr lang="en-IN" dirty="0"/>
              <a:t>  &lt;area shape="circle" </a:t>
            </a:r>
            <a:r>
              <a:rPr lang="en-IN" dirty="0" err="1"/>
              <a:t>coords</a:t>
            </a:r>
            <a:r>
              <a:rPr lang="en-IN" dirty="0"/>
              <a:t>="337,300,44" alt="Cup of coffee" </a:t>
            </a:r>
            <a:r>
              <a:rPr lang="en-IN" dirty="0" err="1"/>
              <a:t>href</a:t>
            </a:r>
            <a:r>
              <a:rPr lang="en-IN" dirty="0"/>
              <a:t>="coffee.htm"&gt;</a:t>
            </a:r>
          </a:p>
          <a:p>
            <a:r>
              <a:rPr lang="en-IN" dirty="0"/>
              <a:t>&lt;/map&gt;</a:t>
            </a:r>
          </a:p>
          <a:p>
            <a:r>
              <a:rPr lang="en-IN" dirty="0"/>
              <a:t>&lt;/body&gt;                                                          Output: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982D4-7A28-4B18-8A3B-05E00DA1A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11" y="5924684"/>
            <a:ext cx="2649324" cy="18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6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80" y="1159946"/>
            <a:ext cx="2976820" cy="72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sng" spc="-15" dirty="0">
                <a:latin typeface="Carlito"/>
                <a:cs typeface="Carlito"/>
              </a:rPr>
              <a:t>HTM</a:t>
            </a:r>
            <a:r>
              <a:rPr lang="en-IN" u="sng" spc="-15" dirty="0">
                <a:latin typeface="Carlito"/>
                <a:cs typeface="Carlito"/>
              </a:rPr>
              <a:t>L</a:t>
            </a:r>
            <a:r>
              <a:rPr lang="en-IN" u="sng" spc="-25" dirty="0">
                <a:latin typeface="Carlito"/>
                <a:cs typeface="Carlito"/>
              </a:rPr>
              <a:t> </a:t>
            </a:r>
            <a:r>
              <a:rPr u="sng" spc="-15" dirty="0">
                <a:latin typeface="Carlito"/>
                <a:cs typeface="Carlito"/>
              </a:rPr>
              <a:t>links</a:t>
            </a:r>
          </a:p>
        </p:txBody>
      </p:sp>
      <p:sp>
        <p:nvSpPr>
          <p:cNvPr id="3" name="object 3"/>
          <p:cNvSpPr/>
          <p:nvPr/>
        </p:nvSpPr>
        <p:spPr>
          <a:xfrm>
            <a:off x="409194" y="1517141"/>
            <a:ext cx="214883" cy="105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6917" y="2286000"/>
            <a:ext cx="9084565" cy="699614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pc="-105" dirty="0">
                <a:solidFill>
                  <a:srgbClr val="569CD6"/>
                </a:solidFill>
                <a:latin typeface="Arial"/>
                <a:cs typeface="Arial"/>
              </a:rPr>
              <a:t>DOCTYPE</a:t>
            </a:r>
            <a:r>
              <a:rPr spc="105" dirty="0">
                <a:solidFill>
                  <a:srgbClr val="569CD6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9CDBFD"/>
                </a:solidFill>
                <a:latin typeface="Arial"/>
                <a:cs typeface="Arial"/>
              </a:rPr>
              <a:t>html</a:t>
            </a:r>
            <a:r>
              <a:rPr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75" dirty="0">
                <a:solidFill>
                  <a:srgbClr val="569CD6"/>
                </a:solidFill>
                <a:latin typeface="Arial"/>
                <a:cs typeface="Arial"/>
              </a:rPr>
              <a:t>html</a:t>
            </a:r>
            <a:r>
              <a:rPr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5" dirty="0">
                <a:solidFill>
                  <a:srgbClr val="569CD6"/>
                </a:solidFill>
                <a:latin typeface="Arial"/>
                <a:cs typeface="Arial"/>
              </a:rPr>
              <a:t>body</a:t>
            </a:r>
            <a:r>
              <a:rPr spc="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65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65" dirty="0">
                <a:solidFill>
                  <a:srgbClr val="D4D4D4"/>
                </a:solidFill>
                <a:latin typeface="Arial"/>
                <a:cs typeface="Arial"/>
              </a:rPr>
              <a:t>Target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65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15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140" dirty="0" err="1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spc="140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40" dirty="0">
                <a:solidFill>
                  <a:srgbClr val="CD9077"/>
                </a:solidFill>
                <a:latin typeface="Arial"/>
                <a:cs typeface="Arial"/>
              </a:rPr>
              <a:t>"</a:t>
            </a:r>
            <a:r>
              <a:rPr lang="en-IN" spc="140" dirty="0">
                <a:solidFill>
                  <a:srgbClr val="CD9077"/>
                </a:solidFill>
                <a:latin typeface="Arial"/>
                <a:cs typeface="Arial"/>
              </a:rPr>
              <a:t>https://www.google.co.in </a:t>
            </a:r>
            <a:r>
              <a:rPr spc="125" dirty="0">
                <a:solidFill>
                  <a:srgbClr val="9CDBFD"/>
                </a:solidFill>
                <a:latin typeface="Arial"/>
                <a:cs typeface="Arial"/>
              </a:rPr>
              <a:t>target</a:t>
            </a:r>
            <a:r>
              <a:rPr spc="125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25" dirty="0">
                <a:solidFill>
                  <a:srgbClr val="CD9077"/>
                </a:solidFill>
                <a:latin typeface="Arial"/>
                <a:cs typeface="Arial"/>
              </a:rPr>
              <a:t>"_blank"</a:t>
            </a:r>
            <a:r>
              <a:rPr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25" dirty="0">
                <a:solidFill>
                  <a:srgbClr val="D4D4D4"/>
                </a:solidFill>
                <a:latin typeface="Arial"/>
                <a:cs typeface="Arial"/>
              </a:rPr>
              <a:t>go </a:t>
            </a:r>
            <a:r>
              <a:rPr spc="204" dirty="0">
                <a:solidFill>
                  <a:srgbClr val="D4D4D4"/>
                </a:solidFill>
                <a:latin typeface="Arial"/>
                <a:cs typeface="Arial"/>
              </a:rPr>
              <a:t>to</a:t>
            </a:r>
            <a:r>
              <a:rPr spc="-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lang="en-US" spc="195" dirty="0">
                <a:solidFill>
                  <a:srgbClr val="D4D4D4"/>
                </a:solidFill>
                <a:latin typeface="Arial"/>
                <a:cs typeface="Arial"/>
              </a:rPr>
              <a:t>google</a:t>
            </a:r>
            <a:r>
              <a:rPr spc="195" dirty="0">
                <a:solidFill>
                  <a:srgbClr val="D4D4D4"/>
                </a:solidFill>
                <a:latin typeface="Arial"/>
                <a:cs typeface="Arial"/>
              </a:rPr>
              <a:t>!!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9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lang="en-US" spc="195" dirty="0" err="1">
                <a:solidFill>
                  <a:srgbClr val="808080"/>
                </a:solidFill>
                <a:latin typeface="Arial"/>
                <a:cs typeface="Arial"/>
              </a:rPr>
              <a:t>br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15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140" dirty="0" err="1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lang="en-IN" spc="140" dirty="0">
                <a:solidFill>
                  <a:srgbClr val="D4D4D4"/>
                </a:solidFill>
                <a:latin typeface="Arial"/>
                <a:cs typeface="Arial"/>
              </a:rPr>
              <a:t> =</a:t>
            </a:r>
            <a:r>
              <a:rPr lang="en-IN" spc="140" dirty="0">
                <a:solidFill>
                  <a:srgbClr val="CD9077"/>
                </a:solidFill>
                <a:latin typeface="Arial"/>
                <a:cs typeface="Arial"/>
              </a:rPr>
              <a:t>"https://www.google.co.in </a:t>
            </a:r>
            <a:r>
              <a:rPr spc="160" dirty="0">
                <a:solidFill>
                  <a:srgbClr val="9CDBFD"/>
                </a:solidFill>
                <a:latin typeface="Arial"/>
                <a:cs typeface="Arial"/>
              </a:rPr>
              <a:t>target</a:t>
            </a:r>
            <a:r>
              <a:rPr spc="160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60" dirty="0">
                <a:solidFill>
                  <a:srgbClr val="CD9077"/>
                </a:solidFill>
                <a:latin typeface="Arial"/>
                <a:cs typeface="Arial"/>
              </a:rPr>
              <a:t>"_self"</a:t>
            </a:r>
            <a:r>
              <a:rPr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60" dirty="0">
                <a:solidFill>
                  <a:srgbClr val="D4D4D4"/>
                </a:solidFill>
                <a:latin typeface="Arial"/>
                <a:cs typeface="Arial"/>
              </a:rPr>
              <a:t>go </a:t>
            </a:r>
            <a:r>
              <a:rPr spc="204" dirty="0">
                <a:solidFill>
                  <a:srgbClr val="D4D4D4"/>
                </a:solidFill>
                <a:latin typeface="Arial"/>
                <a:cs typeface="Arial"/>
              </a:rPr>
              <a:t>to</a:t>
            </a:r>
            <a:r>
              <a:rPr spc="-13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lang="en-US" spc="195" dirty="0">
                <a:solidFill>
                  <a:srgbClr val="D4D4D4"/>
                </a:solidFill>
                <a:latin typeface="Arial"/>
                <a:cs typeface="Arial"/>
              </a:rPr>
              <a:t>google</a:t>
            </a:r>
            <a:r>
              <a:rPr spc="195" dirty="0">
                <a:solidFill>
                  <a:srgbClr val="D4D4D4"/>
                </a:solidFill>
                <a:latin typeface="Arial"/>
                <a:cs typeface="Arial"/>
              </a:rPr>
              <a:t>!!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9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lang="en-US" spc="195" dirty="0" err="1">
                <a:solidFill>
                  <a:srgbClr val="808080"/>
                </a:solidFill>
                <a:latin typeface="Arial"/>
                <a:cs typeface="Arial"/>
              </a:rPr>
              <a:t>br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15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140" dirty="0" err="1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lang="en-IN" spc="140" dirty="0">
                <a:solidFill>
                  <a:srgbClr val="D4D4D4"/>
                </a:solidFill>
                <a:latin typeface="Arial"/>
                <a:cs typeface="Arial"/>
              </a:rPr>
              <a:t> =</a:t>
            </a:r>
            <a:r>
              <a:rPr lang="en-IN" spc="140" dirty="0">
                <a:solidFill>
                  <a:srgbClr val="CD9077"/>
                </a:solidFill>
                <a:latin typeface="Arial"/>
                <a:cs typeface="Arial"/>
              </a:rPr>
              <a:t>"https://www.google.co.in </a:t>
            </a:r>
            <a:r>
              <a:rPr spc="130" dirty="0">
                <a:solidFill>
                  <a:srgbClr val="9CDBFD"/>
                </a:solidFill>
                <a:latin typeface="Arial"/>
                <a:cs typeface="Arial"/>
              </a:rPr>
              <a:t>target</a:t>
            </a:r>
            <a:r>
              <a:rPr spc="130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30" dirty="0">
                <a:solidFill>
                  <a:srgbClr val="CD9077"/>
                </a:solidFill>
                <a:latin typeface="Arial"/>
                <a:cs typeface="Arial"/>
              </a:rPr>
              <a:t>"_parent"</a:t>
            </a:r>
            <a:r>
              <a:rPr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30" dirty="0">
                <a:solidFill>
                  <a:srgbClr val="D4D4D4"/>
                </a:solidFill>
                <a:latin typeface="Arial"/>
                <a:cs typeface="Arial"/>
              </a:rPr>
              <a:t>go </a:t>
            </a:r>
            <a:r>
              <a:rPr spc="204" dirty="0">
                <a:solidFill>
                  <a:srgbClr val="D4D4D4"/>
                </a:solidFill>
                <a:latin typeface="Arial"/>
                <a:cs typeface="Arial"/>
              </a:rPr>
              <a:t>to</a:t>
            </a:r>
            <a:r>
              <a:rPr lang="en-US" spc="204" dirty="0">
                <a:solidFill>
                  <a:srgbClr val="D4D4D4"/>
                </a:solidFill>
                <a:latin typeface="Arial"/>
                <a:cs typeface="Arial"/>
              </a:rPr>
              <a:t> google</a:t>
            </a:r>
            <a:r>
              <a:rPr spc="200" dirty="0">
                <a:solidFill>
                  <a:srgbClr val="D4D4D4"/>
                </a:solidFill>
                <a:latin typeface="Arial"/>
                <a:cs typeface="Arial"/>
              </a:rPr>
              <a:t>!!</a:t>
            </a:r>
            <a:r>
              <a:rPr spc="2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200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2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lang="en-US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lang="en-US" spc="200" dirty="0" err="1">
                <a:solidFill>
                  <a:srgbClr val="808080"/>
                </a:solidFill>
                <a:latin typeface="Arial"/>
                <a:cs typeface="Arial"/>
              </a:rPr>
              <a:t>br</a:t>
            </a:r>
            <a:r>
              <a:rPr lang="en-US" spc="2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15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140" dirty="0" err="1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lang="en-IN" spc="140" dirty="0">
                <a:solidFill>
                  <a:srgbClr val="D4D4D4"/>
                </a:solidFill>
                <a:latin typeface="Arial"/>
                <a:cs typeface="Arial"/>
              </a:rPr>
              <a:t> =</a:t>
            </a:r>
            <a:r>
              <a:rPr lang="en-IN" spc="140" dirty="0">
                <a:solidFill>
                  <a:srgbClr val="CD9077"/>
                </a:solidFill>
                <a:latin typeface="Arial"/>
                <a:cs typeface="Arial"/>
              </a:rPr>
              <a:t>"https://www.google.co.in</a:t>
            </a:r>
            <a:r>
              <a:rPr spc="140" dirty="0">
                <a:solidFill>
                  <a:srgbClr val="CD9077"/>
                </a:solidFill>
                <a:latin typeface="Arial"/>
                <a:cs typeface="Arial"/>
              </a:rPr>
              <a:t> </a:t>
            </a:r>
            <a:r>
              <a:rPr spc="130" dirty="0">
                <a:solidFill>
                  <a:srgbClr val="9CDBFD"/>
                </a:solidFill>
                <a:latin typeface="Arial"/>
                <a:cs typeface="Arial"/>
              </a:rPr>
              <a:t>target</a:t>
            </a:r>
            <a:r>
              <a:rPr spc="130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30" dirty="0">
                <a:solidFill>
                  <a:srgbClr val="CD9077"/>
                </a:solidFill>
                <a:latin typeface="Arial"/>
                <a:cs typeface="Arial"/>
              </a:rPr>
              <a:t>"_top"</a:t>
            </a:r>
            <a:r>
              <a:rPr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30" dirty="0">
                <a:solidFill>
                  <a:srgbClr val="D4D4D4"/>
                </a:solidFill>
                <a:latin typeface="Arial"/>
                <a:cs typeface="Arial"/>
              </a:rPr>
              <a:t>go </a:t>
            </a:r>
            <a:r>
              <a:rPr spc="204" dirty="0">
                <a:solidFill>
                  <a:srgbClr val="D4D4D4"/>
                </a:solidFill>
                <a:latin typeface="Arial"/>
                <a:cs typeface="Arial"/>
              </a:rPr>
              <a:t>to</a:t>
            </a:r>
            <a:r>
              <a:rPr lang="en-US" spc="204" dirty="0">
                <a:solidFill>
                  <a:srgbClr val="D4D4D4"/>
                </a:solidFill>
                <a:latin typeface="Arial"/>
                <a:cs typeface="Arial"/>
              </a:rPr>
              <a:t> google</a:t>
            </a:r>
            <a:r>
              <a:rPr spc="195" dirty="0">
                <a:solidFill>
                  <a:srgbClr val="D4D4D4"/>
                </a:solidFill>
                <a:latin typeface="Arial"/>
                <a:cs typeface="Arial"/>
              </a:rPr>
              <a:t>!!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9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lang="en-US" spc="195" dirty="0" err="1">
                <a:solidFill>
                  <a:srgbClr val="808080"/>
                </a:solidFill>
                <a:latin typeface="Arial"/>
                <a:cs typeface="Arial"/>
              </a:rPr>
              <a:t>br</a:t>
            </a:r>
            <a:r>
              <a:rPr lang="en-US" spc="1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65" dirty="0">
                <a:solidFill>
                  <a:srgbClr val="569CD6"/>
                </a:solidFill>
                <a:latin typeface="Arial"/>
                <a:cs typeface="Arial"/>
              </a:rPr>
              <a:t>body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25" dirty="0">
                <a:solidFill>
                  <a:srgbClr val="569CD6"/>
                </a:solidFill>
                <a:latin typeface="Arial"/>
                <a:cs typeface="Arial"/>
              </a:rPr>
              <a:t>html</a:t>
            </a:r>
            <a:r>
              <a:rPr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lang="en-US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IN" spc="125" dirty="0">
                <a:solidFill>
                  <a:srgbClr val="808080"/>
                </a:solidFill>
                <a:latin typeface="Arial"/>
                <a:cs typeface="Arial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607CE-88AB-407E-A73B-A27A00CD8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5" y="5784073"/>
            <a:ext cx="2829320" cy="13432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08A4-E6C9-44E9-821E-B7A5EC82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4" y="413811"/>
            <a:ext cx="8909685" cy="35803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Background Image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EF9A-74E5-4242-BD85-4699F15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906000" cy="71628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body {background-image: </a:t>
            </a:r>
            <a:r>
              <a:rPr lang="en-US" dirty="0" err="1"/>
              <a:t>url</a:t>
            </a:r>
            <a:r>
              <a:rPr lang="en-US" dirty="0"/>
              <a:t>('img_girl.jpg’);}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&lt;h2&gt;Background Image&lt;/h2&gt;</a:t>
            </a:r>
          </a:p>
          <a:p>
            <a:r>
              <a:rPr lang="en-US" dirty="0"/>
              <a:t>&lt;p&gt;By default, the background image will repeat itself if it is smaller than the element 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                                   Output: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294F0-3931-4B21-852C-37865EE56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269439"/>
            <a:ext cx="3401049" cy="24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CAF2-E5F5-4515-ACB5-A1785871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147685" cy="4243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HTML Table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80B9-43EC-4BD3-80E4-F2FE0244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9601200" cy="6934200"/>
          </a:xfrm>
        </p:spPr>
        <p:txBody>
          <a:bodyPr>
            <a:no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&lt;head&gt;</a:t>
            </a:r>
          </a:p>
          <a:p>
            <a:r>
              <a:rPr lang="en-IN" sz="1400" dirty="0"/>
              <a:t>&lt;style&gt;</a:t>
            </a:r>
          </a:p>
          <a:p>
            <a:r>
              <a:rPr lang="en-IN" sz="1400" dirty="0"/>
              <a:t>table {</a:t>
            </a:r>
          </a:p>
          <a:p>
            <a:r>
              <a:rPr lang="en-IN" sz="1400" dirty="0"/>
              <a:t>  font-family: arial, sans-serif;</a:t>
            </a:r>
          </a:p>
          <a:p>
            <a:r>
              <a:rPr lang="en-IN" sz="1400" dirty="0"/>
              <a:t>  border-collapse: collapse;</a:t>
            </a:r>
          </a:p>
          <a:p>
            <a:r>
              <a:rPr lang="en-IN" sz="1400" dirty="0"/>
              <a:t>  width: 100%;}</a:t>
            </a:r>
          </a:p>
          <a:p>
            <a:r>
              <a:rPr lang="en-IN" sz="1400" dirty="0"/>
              <a:t>td, </a:t>
            </a:r>
            <a:r>
              <a:rPr lang="en-IN" sz="1400" dirty="0" err="1"/>
              <a:t>th</a:t>
            </a:r>
            <a:r>
              <a:rPr lang="en-IN" sz="1400" dirty="0"/>
              <a:t> {border: 1px solid #33FF5A;</a:t>
            </a:r>
          </a:p>
          <a:p>
            <a:r>
              <a:rPr lang="en-IN" sz="1400" dirty="0"/>
              <a:t>  text-align: left;</a:t>
            </a:r>
          </a:p>
          <a:p>
            <a:r>
              <a:rPr lang="en-IN" sz="1400" dirty="0"/>
              <a:t>  padding: 8px;}</a:t>
            </a:r>
          </a:p>
          <a:p>
            <a:r>
              <a:rPr lang="en-IN" sz="1400" dirty="0" err="1"/>
              <a:t>tr:nth-child</a:t>
            </a:r>
            <a:r>
              <a:rPr lang="en-IN" sz="1400" dirty="0"/>
              <a:t>(even) { background-</a:t>
            </a:r>
            <a:r>
              <a:rPr lang="en-IN" sz="1400" dirty="0" err="1"/>
              <a:t>color</a:t>
            </a:r>
            <a:r>
              <a:rPr lang="en-IN" sz="1400" dirty="0"/>
              <a:t>: #33FF5A;}</a:t>
            </a:r>
          </a:p>
          <a:p>
            <a:r>
              <a:rPr lang="en-IN" sz="1400" dirty="0"/>
              <a:t>&lt;/style&gt;</a:t>
            </a:r>
          </a:p>
          <a:p>
            <a:r>
              <a:rPr lang="en-IN" sz="1400" dirty="0"/>
              <a:t>&lt;/head&gt;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&lt;h2&gt;HTML Table&lt;/h2&gt;</a:t>
            </a:r>
          </a:p>
          <a:p>
            <a:r>
              <a:rPr lang="en-IN" sz="1400" dirty="0"/>
              <a:t>&lt;table&gt;</a:t>
            </a:r>
          </a:p>
          <a:p>
            <a:r>
              <a:rPr lang="en-IN" sz="1400" dirty="0"/>
              <a:t>  &lt;tr&gt;</a:t>
            </a:r>
          </a:p>
          <a:p>
            <a:r>
              <a:rPr lang="en-IN" sz="1400" dirty="0"/>
              <a:t>    &lt;</a:t>
            </a:r>
            <a:r>
              <a:rPr lang="en-IN" sz="1400" dirty="0" err="1"/>
              <a:t>th</a:t>
            </a:r>
            <a:r>
              <a:rPr lang="en-IN" sz="1400" dirty="0"/>
              <a:t>&gt;Name&lt;/</a:t>
            </a:r>
            <a:r>
              <a:rPr lang="en-IN" sz="1400" dirty="0" err="1"/>
              <a:t>th</a:t>
            </a:r>
            <a:r>
              <a:rPr lang="en-IN" sz="1400" dirty="0"/>
              <a:t>&gt;</a:t>
            </a:r>
          </a:p>
          <a:p>
            <a:r>
              <a:rPr lang="en-IN" sz="1400" dirty="0"/>
              <a:t>    &lt;</a:t>
            </a:r>
            <a:r>
              <a:rPr lang="en-IN" sz="1400" dirty="0" err="1"/>
              <a:t>th</a:t>
            </a:r>
            <a:r>
              <a:rPr lang="en-IN" sz="1400" dirty="0"/>
              <a:t>&gt;Age&lt;/</a:t>
            </a:r>
            <a:r>
              <a:rPr lang="en-IN" sz="1400" dirty="0" err="1"/>
              <a:t>th</a:t>
            </a:r>
            <a:r>
              <a:rPr lang="en-IN" sz="1400" dirty="0"/>
              <a:t>&gt;</a:t>
            </a:r>
          </a:p>
          <a:p>
            <a:r>
              <a:rPr lang="en-IN" sz="1400" dirty="0"/>
              <a:t>    &lt;</a:t>
            </a:r>
            <a:r>
              <a:rPr lang="en-IN" sz="1400" dirty="0" err="1"/>
              <a:t>th</a:t>
            </a:r>
            <a:r>
              <a:rPr lang="en-IN" sz="1400" dirty="0"/>
              <a:t>&gt;Marks&lt;/</a:t>
            </a:r>
            <a:r>
              <a:rPr lang="en-IN" sz="1400" dirty="0" err="1"/>
              <a:t>th</a:t>
            </a:r>
            <a:r>
              <a:rPr lang="en-IN" sz="1400" dirty="0"/>
              <a:t>&gt;</a:t>
            </a:r>
          </a:p>
          <a:p>
            <a:r>
              <a:rPr lang="en-IN" sz="1400" dirty="0"/>
              <a:t>  &lt;/tr&gt;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7514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8214-A6BB-47A8-9474-98FDD701A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829800" cy="7620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 &lt;tr&gt;</a:t>
            </a:r>
          </a:p>
          <a:p>
            <a:r>
              <a:rPr lang="en-IN" dirty="0"/>
              <a:t>    &lt;td&gt;Mihir&lt;/td&gt;</a:t>
            </a:r>
          </a:p>
          <a:p>
            <a:r>
              <a:rPr lang="en-IN" dirty="0"/>
              <a:t>    &lt;td&gt;19&lt;/td&gt;</a:t>
            </a:r>
          </a:p>
          <a:p>
            <a:r>
              <a:rPr lang="en-IN" dirty="0"/>
              <a:t>    &lt;td&gt;98&lt;/td&gt;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&lt;td&gt;Arjun&lt;/td&gt;</a:t>
            </a:r>
          </a:p>
          <a:p>
            <a:r>
              <a:rPr lang="en-IN" dirty="0"/>
              <a:t>    &lt;td&gt;19&lt;/td&gt;</a:t>
            </a:r>
          </a:p>
          <a:p>
            <a:r>
              <a:rPr lang="en-IN" dirty="0"/>
              <a:t>    &lt;td&gt;97&lt;/td&gt;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</a:t>
            </a:r>
            <a:r>
              <a:rPr lang="en-IN" dirty="0" err="1"/>
              <a:t>Vedant</a:t>
            </a:r>
            <a:r>
              <a:rPr lang="en-IN" dirty="0"/>
              <a:t>&lt;/td&gt;</a:t>
            </a:r>
          </a:p>
          <a:p>
            <a:r>
              <a:rPr lang="en-IN" dirty="0"/>
              <a:t>    &lt;td&gt;20&lt;/td&gt;</a:t>
            </a:r>
          </a:p>
          <a:p>
            <a:r>
              <a:rPr lang="en-IN" dirty="0"/>
              <a:t>    &lt;td&gt;96&lt;/td&gt;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&lt;td&gt;Yash&lt;/td&gt;</a:t>
            </a:r>
          </a:p>
          <a:p>
            <a:r>
              <a:rPr lang="en-IN" dirty="0"/>
              <a:t>    &lt;td&gt;19&lt;/td&gt;</a:t>
            </a:r>
          </a:p>
          <a:p>
            <a:r>
              <a:rPr lang="en-IN" dirty="0"/>
              <a:t>    &lt;td&gt;93&lt;/td&gt;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94175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B5F1-45F4-4721-BCB0-F3DA9F7A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753600" cy="7467600"/>
          </a:xfrm>
        </p:spPr>
        <p:txBody>
          <a:bodyPr/>
          <a:lstStyle/>
          <a:p>
            <a:r>
              <a:rPr lang="en-IN" dirty="0"/>
              <a:t> &lt;td&gt;Kashyap&lt;/td&gt;</a:t>
            </a:r>
          </a:p>
          <a:p>
            <a:r>
              <a:rPr lang="en-IN" dirty="0"/>
              <a:t>    &lt;td&gt;18&lt;/td&gt;</a:t>
            </a:r>
          </a:p>
          <a:p>
            <a:r>
              <a:rPr lang="en-IN" dirty="0"/>
              <a:t>    &lt;td&gt;85&lt;/td&gt;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&lt;td&gt;Arpit&lt;/td&gt;</a:t>
            </a:r>
          </a:p>
          <a:p>
            <a:r>
              <a:rPr lang="en-IN" dirty="0"/>
              <a:t>    &lt;td&gt;19&lt;/td&gt;</a:t>
            </a:r>
          </a:p>
          <a:p>
            <a:r>
              <a:rPr lang="en-IN" dirty="0"/>
              <a:t>    &lt;td&gt;87&lt;/td&gt;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CF4DF-4C98-4670-A6CA-A8033739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64935"/>
            <a:ext cx="5382249" cy="21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C640-97F0-4BB2-A76C-16EF7FBE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528685" cy="5767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Table With Border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8884-4615-4ABD-8CF8-A7DBA98F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9829800" cy="7010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&lt;h2&gt;Table With Border&lt;/h2&gt;</a:t>
            </a:r>
          </a:p>
          <a:p>
            <a:endParaRPr lang="en-US" dirty="0"/>
          </a:p>
          <a:p>
            <a:r>
              <a:rPr lang="en-US" dirty="0"/>
              <a:t>&lt;p&gt;Use the CSS border property to add a border to the table.&lt;/p&gt;</a:t>
            </a:r>
          </a:p>
          <a:p>
            <a:endParaRPr lang="en-US" dirty="0"/>
          </a:p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&lt;td&gt;50&lt;/td&gt;</a:t>
            </a:r>
          </a:p>
          <a:p>
            <a:r>
              <a:rPr lang="en-US" dirty="0"/>
              <a:t>  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58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7BD9-BDEC-489C-B411-BDAA5F36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9906000" cy="7620000"/>
          </a:xfrm>
        </p:spPr>
        <p:txBody>
          <a:bodyPr/>
          <a:lstStyle/>
          <a:p>
            <a:r>
              <a:rPr lang="en-IN" dirty="0"/>
              <a:t> &lt;tr&gt;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82990-50B9-4183-B70B-008C74FD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46" y="5867400"/>
            <a:ext cx="6491907" cy="1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1E45-E1C8-4DDD-9A7B-968BA6D9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358032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Cellpadding with left align , border space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3F47-E96B-4F16-B31B-FCE5DB71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9753600" cy="7086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padding: 15px;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th</a:t>
            </a:r>
            <a:r>
              <a:rPr lang="en-US" dirty="0"/>
              <a:t> {</a:t>
            </a:r>
          </a:p>
          <a:p>
            <a:r>
              <a:rPr lang="en-US" dirty="0"/>
              <a:t>  text-align: left;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table {</a:t>
            </a:r>
          </a:p>
          <a:p>
            <a:r>
              <a:rPr lang="en-US" dirty="0"/>
              <a:t>  border-spacing: 15px;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8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B496-AD0A-4AE1-B318-143A6725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753600" cy="731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&lt;h2&gt;Cellpadding&lt;/h2&gt;</a:t>
            </a:r>
          </a:p>
          <a:p>
            <a:r>
              <a:rPr lang="en-US" dirty="0"/>
              <a:t>&lt;p&gt;Cell padding specifies the space between the cell content and its borders.&lt;/p&gt;</a:t>
            </a:r>
          </a:p>
          <a:p>
            <a:endParaRPr lang="en-US" dirty="0"/>
          </a:p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&lt;td&gt;Mihir&lt;/td&gt;</a:t>
            </a:r>
          </a:p>
          <a:p>
            <a:r>
              <a:rPr lang="en-US" dirty="0"/>
              <a:t>    &lt;td&gt;Chauhan&lt;/td&gt;</a:t>
            </a:r>
          </a:p>
          <a:p>
            <a:r>
              <a:rPr lang="en-US" dirty="0"/>
              <a:t>    &lt;td&gt;60&lt;/td&gt;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&lt;td&gt;Arjun&lt;/td&gt;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450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CBBB-40DE-45A7-9282-CA3116DB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829800" cy="7543800"/>
          </a:xfrm>
        </p:spPr>
        <p:txBody>
          <a:bodyPr/>
          <a:lstStyle/>
          <a:p>
            <a:r>
              <a:rPr lang="en-IN" dirty="0"/>
              <a:t> &lt;td&gt;Suthar&lt;/td&gt;</a:t>
            </a:r>
          </a:p>
          <a:p>
            <a:r>
              <a:rPr lang="en-IN" dirty="0"/>
              <a:t>    &lt;td&gt;70&lt;/td&gt;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&lt;td&gt;Adarsh&lt;/td&gt;</a:t>
            </a:r>
          </a:p>
          <a:p>
            <a:r>
              <a:rPr lang="en-IN" dirty="0"/>
              <a:t>    &lt;td&gt;Suthar&lt;/td&gt;</a:t>
            </a:r>
          </a:p>
          <a:p>
            <a:r>
              <a:rPr lang="en-IN" dirty="0"/>
              <a:t>    &lt;td&gt;30&lt;/td&gt;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r>
              <a:rPr lang="en-IN" dirty="0"/>
              <a:t>&lt;p&gt;&lt;strong&gt;Tip:&lt;/strong&gt; Try to change the padding to 5px.&lt;/p&gt;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8D2F-C8B7-452F-86E6-11C6E579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642343"/>
            <a:ext cx="5010775" cy="19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3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5315-BE05-46B8-91F9-1346569A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199"/>
            <a:ext cx="8915399" cy="3810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Cell that spans two columns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93D5-92E0-4597-AD55-378374BA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9601200" cy="6934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border: 1px solid black;</a:t>
            </a:r>
          </a:p>
          <a:p>
            <a:r>
              <a:rPr lang="en-IN" dirty="0"/>
              <a:t>  border-collapse: collapse;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padding: 5px;</a:t>
            </a:r>
          </a:p>
          <a:p>
            <a:r>
              <a:rPr lang="en-IN" dirty="0"/>
              <a:t>  text-align: left; 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&lt;h2&gt;Cell that spans two columns&lt;/h2&gt;</a:t>
            </a:r>
          </a:p>
          <a:p>
            <a:r>
              <a:rPr lang="en-IN" dirty="0"/>
              <a:t>&lt;p&gt;To make a cell span more than one column, use the </a:t>
            </a:r>
            <a:r>
              <a:rPr lang="en-IN" dirty="0" err="1"/>
              <a:t>colspan</a:t>
            </a:r>
            <a:r>
              <a:rPr lang="en-IN" dirty="0"/>
              <a:t> attribute.&lt;/p&gt;</a:t>
            </a:r>
          </a:p>
          <a:p>
            <a:endParaRPr lang="en-IN" dirty="0"/>
          </a:p>
          <a:p>
            <a:r>
              <a:rPr lang="en-IN" dirty="0"/>
              <a:t>&lt;table style="width:100%"&gt;</a:t>
            </a:r>
          </a:p>
        </p:txBody>
      </p:sp>
    </p:spTree>
    <p:extLst>
      <p:ext uri="{BB962C8B-B14F-4D97-AF65-F5344CB8AC3E}">
        <p14:creationId xmlns:p14="http://schemas.microsoft.com/office/powerpoint/2010/main" val="220153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049913"/>
            <a:ext cx="6400800" cy="4326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pc="-105" dirty="0">
                <a:solidFill>
                  <a:srgbClr val="569CD6"/>
                </a:solidFill>
                <a:latin typeface="Arial"/>
                <a:cs typeface="Arial"/>
              </a:rPr>
              <a:t>DOCTYPE</a:t>
            </a:r>
            <a:r>
              <a:rPr spc="105" dirty="0">
                <a:solidFill>
                  <a:srgbClr val="569CD6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9CDBFD"/>
                </a:solidFill>
                <a:latin typeface="Arial"/>
                <a:cs typeface="Arial"/>
              </a:rPr>
              <a:t>html</a:t>
            </a:r>
            <a:r>
              <a:rPr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75" dirty="0">
                <a:solidFill>
                  <a:srgbClr val="569CD6"/>
                </a:solidFill>
                <a:latin typeface="Arial"/>
                <a:cs typeface="Arial"/>
              </a:rPr>
              <a:t>html</a:t>
            </a:r>
            <a:r>
              <a:rPr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5" dirty="0">
                <a:solidFill>
                  <a:srgbClr val="569CD6"/>
                </a:solidFill>
                <a:latin typeface="Arial"/>
                <a:cs typeface="Arial"/>
              </a:rPr>
              <a:t>body</a:t>
            </a:r>
            <a:r>
              <a:rPr spc="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65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65" dirty="0">
                <a:solidFill>
                  <a:srgbClr val="D4D4D4"/>
                </a:solidFill>
                <a:latin typeface="Arial"/>
                <a:cs typeface="Arial"/>
              </a:rPr>
              <a:t>Absolute</a:t>
            </a:r>
            <a:r>
              <a:rPr spc="39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4D4D4"/>
                </a:solidFill>
                <a:latin typeface="Arial"/>
                <a:cs typeface="Arial"/>
              </a:rPr>
              <a:t>URLs</a:t>
            </a:r>
            <a:r>
              <a:rPr spc="-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-5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-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05" dirty="0">
                <a:solidFill>
                  <a:srgbClr val="569CD6"/>
                </a:solidFill>
                <a:latin typeface="Arial"/>
                <a:cs typeface="Arial"/>
              </a:rPr>
              <a:t> </a:t>
            </a:r>
            <a:r>
              <a:rPr spc="145" dirty="0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spc="145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45" dirty="0">
                <a:solidFill>
                  <a:srgbClr val="CD9077"/>
                </a:solidFill>
                <a:latin typeface="Arial"/>
                <a:cs typeface="Arial"/>
              </a:rPr>
              <a:t>"https://</a:t>
            </a:r>
            <a:r>
              <a:rPr spc="145" dirty="0">
                <a:solidFill>
                  <a:srgbClr val="CD9077"/>
                </a:solidFill>
                <a:latin typeface="Arial"/>
                <a:cs typeface="Arial"/>
                <a:hlinkClick r:id="rId2"/>
              </a:rPr>
              <a:t>www.instagram.org/</a:t>
            </a:r>
            <a:r>
              <a:rPr spc="145" dirty="0">
                <a:solidFill>
                  <a:srgbClr val="CD9077"/>
                </a:solidFill>
                <a:latin typeface="Arial"/>
                <a:cs typeface="Arial"/>
              </a:rPr>
              <a:t>"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45" dirty="0">
                <a:solidFill>
                  <a:srgbClr val="D4D4D4"/>
                </a:solidFill>
                <a:latin typeface="Arial"/>
                <a:cs typeface="Arial"/>
              </a:rPr>
              <a:t>insta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4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pc="145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50" dirty="0">
                <a:solidFill>
                  <a:srgbClr val="569CD6"/>
                </a:solidFill>
                <a:latin typeface="Arial"/>
                <a:cs typeface="Arial"/>
              </a:rPr>
              <a:t> </a:t>
            </a:r>
            <a:r>
              <a:rPr spc="110" dirty="0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spc="110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10" dirty="0">
                <a:solidFill>
                  <a:srgbClr val="CD9077"/>
                </a:solidFill>
                <a:latin typeface="Arial"/>
                <a:cs typeface="Arial"/>
              </a:rPr>
              <a:t>"https://</a:t>
            </a:r>
            <a:r>
              <a:rPr spc="110" dirty="0">
                <a:solidFill>
                  <a:srgbClr val="CD9077"/>
                </a:solidFill>
                <a:latin typeface="Arial"/>
                <a:cs typeface="Arial"/>
                <a:hlinkClick r:id="rId3"/>
              </a:rPr>
              <a:t>www.google.com/</a:t>
            </a:r>
            <a:r>
              <a:rPr spc="110" dirty="0">
                <a:solidFill>
                  <a:srgbClr val="CD9077"/>
                </a:solidFill>
                <a:latin typeface="Arial"/>
                <a:cs typeface="Arial"/>
              </a:rPr>
              <a:t>"</a:t>
            </a:r>
            <a:r>
              <a:rPr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10" dirty="0">
                <a:solidFill>
                  <a:srgbClr val="D4D4D4"/>
                </a:solidFill>
                <a:latin typeface="Arial"/>
                <a:cs typeface="Arial"/>
              </a:rPr>
              <a:t>Google</a:t>
            </a:r>
            <a:r>
              <a:rPr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10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pc="110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100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00" dirty="0">
                <a:solidFill>
                  <a:srgbClr val="D4D4D4"/>
                </a:solidFill>
                <a:latin typeface="Arial"/>
                <a:cs typeface="Arial"/>
              </a:rPr>
              <a:t>Relative</a:t>
            </a:r>
            <a:r>
              <a:rPr spc="39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4D4D4"/>
                </a:solidFill>
                <a:latin typeface="Arial"/>
                <a:cs typeface="Arial"/>
              </a:rPr>
              <a:t>URLs</a:t>
            </a:r>
            <a:r>
              <a:rPr spc="-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-5" dirty="0">
                <a:solidFill>
                  <a:srgbClr val="569CD6"/>
                </a:solidFill>
                <a:latin typeface="Arial"/>
                <a:cs typeface="Arial"/>
              </a:rPr>
              <a:t>h2</a:t>
            </a:r>
            <a:r>
              <a:rPr spc="-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65" dirty="0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spc="65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65" dirty="0">
                <a:solidFill>
                  <a:srgbClr val="CD9077"/>
                </a:solidFill>
                <a:latin typeface="Arial"/>
                <a:cs typeface="Arial"/>
              </a:rPr>
              <a:t>"html_images.asp"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65" dirty="0">
                <a:solidFill>
                  <a:srgbClr val="D4D4D4"/>
                </a:solidFill>
                <a:latin typeface="Arial"/>
                <a:cs typeface="Arial"/>
              </a:rPr>
              <a:t>HTML</a:t>
            </a:r>
            <a:r>
              <a:rPr spc="46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D4D4D4"/>
                </a:solidFill>
                <a:latin typeface="Arial"/>
                <a:cs typeface="Arial"/>
              </a:rPr>
              <a:t>Images</a:t>
            </a:r>
            <a:r>
              <a:rPr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5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pc="55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-2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pc="-20" dirty="0">
                <a:solidFill>
                  <a:srgbClr val="569CD6"/>
                </a:solidFill>
                <a:latin typeface="Arial"/>
                <a:cs typeface="Arial"/>
              </a:rPr>
              <a:t>a </a:t>
            </a:r>
            <a:r>
              <a:rPr spc="135" dirty="0">
                <a:solidFill>
                  <a:srgbClr val="9CDBFD"/>
                </a:solidFill>
                <a:latin typeface="Arial"/>
                <a:cs typeface="Arial"/>
              </a:rPr>
              <a:t>href</a:t>
            </a:r>
            <a:r>
              <a:rPr spc="135" dirty="0">
                <a:solidFill>
                  <a:srgbClr val="D4D4D4"/>
                </a:solidFill>
                <a:latin typeface="Arial"/>
                <a:cs typeface="Arial"/>
              </a:rPr>
              <a:t>=</a:t>
            </a:r>
            <a:r>
              <a:rPr spc="135" dirty="0">
                <a:solidFill>
                  <a:srgbClr val="CD9077"/>
                </a:solidFill>
                <a:latin typeface="Arial"/>
                <a:cs typeface="Arial"/>
              </a:rPr>
              <a:t>"/css/default.asp"</a:t>
            </a:r>
            <a:r>
              <a:rPr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pc="135" dirty="0">
                <a:solidFill>
                  <a:srgbClr val="D4D4D4"/>
                </a:solidFill>
                <a:latin typeface="Arial"/>
                <a:cs typeface="Arial"/>
              </a:rPr>
              <a:t>CSS</a:t>
            </a:r>
            <a:r>
              <a:rPr spc="455" dirty="0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spc="145" dirty="0">
                <a:solidFill>
                  <a:srgbClr val="D4D4D4"/>
                </a:solidFill>
                <a:latin typeface="Arial"/>
                <a:cs typeface="Arial"/>
              </a:rPr>
              <a:t>Tutorial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45" dirty="0">
                <a:solidFill>
                  <a:srgbClr val="569CD6"/>
                </a:solidFill>
                <a:latin typeface="Arial"/>
                <a:cs typeface="Arial"/>
              </a:rPr>
              <a:t>a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pc="145" dirty="0">
                <a:solidFill>
                  <a:srgbClr val="569CD6"/>
                </a:solidFill>
                <a:latin typeface="Arial"/>
                <a:cs typeface="Arial"/>
              </a:rPr>
              <a:t>p</a:t>
            </a:r>
            <a:r>
              <a:rPr spc="1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65" dirty="0">
                <a:solidFill>
                  <a:srgbClr val="569CD6"/>
                </a:solidFill>
                <a:latin typeface="Arial"/>
                <a:cs typeface="Arial"/>
              </a:rPr>
              <a:t>body</a:t>
            </a:r>
            <a:r>
              <a:rPr spc="6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pc="125" dirty="0">
                <a:solidFill>
                  <a:srgbClr val="569CD6"/>
                </a:solidFill>
                <a:latin typeface="Arial"/>
                <a:cs typeface="Arial"/>
              </a:rPr>
              <a:t>html</a:t>
            </a:r>
            <a:r>
              <a:rPr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lang="en-US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lang="en-US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IN" sz="1450" spc="125" dirty="0">
                <a:solidFill>
                  <a:srgbClr val="808080"/>
                </a:solidFill>
                <a:latin typeface="Arial"/>
                <a:cs typeface="Arial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lang="en-IN" sz="1450" spc="125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769" y="685800"/>
            <a:ext cx="7507803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u="sng" spc="-320" dirty="0"/>
              <a:t>Absolute </a:t>
            </a:r>
            <a:r>
              <a:rPr sz="4000" u="sng" spc="-475" dirty="0"/>
              <a:t>URLs </a:t>
            </a:r>
            <a:r>
              <a:rPr sz="4000" u="sng" spc="-395" dirty="0"/>
              <a:t>vs. </a:t>
            </a:r>
            <a:r>
              <a:rPr sz="4000" u="sng" spc="-365" dirty="0"/>
              <a:t>Relative</a:t>
            </a:r>
            <a:r>
              <a:rPr sz="4000" u="sng" spc="-360" dirty="0"/>
              <a:t> </a:t>
            </a:r>
            <a:r>
              <a:rPr sz="4000" u="sng" spc="-475" dirty="0"/>
              <a:t>URLs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999347"/>
            <a:ext cx="234696" cy="10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3265" y="2286000"/>
            <a:ext cx="2680335" cy="206946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8255">
              <a:lnSpc>
                <a:spcPct val="106200"/>
              </a:lnSpc>
              <a:spcBef>
                <a:spcPts val="30"/>
              </a:spcBef>
            </a:pPr>
            <a:r>
              <a:rPr sz="1450" spc="5" dirty="0">
                <a:solidFill>
                  <a:srgbClr val="FFFFFF"/>
                </a:solidFill>
                <a:latin typeface="Carlito"/>
                <a:cs typeface="Carlito"/>
              </a:rPr>
              <a:t>NOTE:: </a:t>
            </a:r>
            <a:r>
              <a:rPr sz="1450" spc="2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examples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above  are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5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20" dirty="0">
                <a:solidFill>
                  <a:srgbClr val="FFFFFF"/>
                </a:solidFill>
                <a:latin typeface="Verdana"/>
                <a:cs typeface="Verdana"/>
              </a:rPr>
              <a:t>absolute</a:t>
            </a:r>
            <a:endParaRPr sz="1450" dirty="0">
              <a:latin typeface="Verdana"/>
              <a:cs typeface="Verdana"/>
            </a:endParaRPr>
          </a:p>
          <a:p>
            <a:pPr marL="12700" marR="37465">
              <a:lnSpc>
                <a:spcPts val="1720"/>
              </a:lnSpc>
              <a:spcBef>
                <a:spcPts val="120"/>
              </a:spcBef>
            </a:pPr>
            <a:r>
              <a:rPr sz="1450" b="1" spc="25" dirty="0">
                <a:solidFill>
                  <a:srgbClr val="FFFFFF"/>
                </a:solidFill>
                <a:latin typeface="Verdana"/>
                <a:cs typeface="Verdana"/>
              </a:rPr>
              <a:t>URL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(a </a:t>
            </a:r>
            <a:r>
              <a:rPr sz="1450" spc="5" dirty="0">
                <a:solidFill>
                  <a:srgbClr val="FFFFFF"/>
                </a:solidFill>
                <a:latin typeface="Verdana"/>
                <a:cs typeface="Verdana"/>
              </a:rPr>
              <a:t>full </a:t>
            </a:r>
            <a:r>
              <a:rPr sz="1450" spc="2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address) </a:t>
            </a:r>
            <a:r>
              <a:rPr sz="145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50" spc="190" dirty="0">
                <a:solidFill>
                  <a:srgbClr val="FFFFFF"/>
                </a:solidFill>
                <a:latin typeface="Arial"/>
                <a:cs typeface="Arial"/>
              </a:rPr>
              <a:t>href</a:t>
            </a:r>
            <a:r>
              <a:rPr sz="14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attribute.</a:t>
            </a:r>
            <a:endParaRPr sz="1450" dirty="0">
              <a:latin typeface="Verdana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15"/>
              </a:spcBef>
            </a:pPr>
            <a:r>
              <a:rPr sz="1450" spc="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450" spc="5" dirty="0">
                <a:solidFill>
                  <a:srgbClr val="FFFFFF"/>
                </a:solidFill>
                <a:latin typeface="Verdana"/>
                <a:cs typeface="Verdana"/>
              </a:rPr>
              <a:t>link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(a </a:t>
            </a:r>
            <a:r>
              <a:rPr sz="1450" spc="5" dirty="0">
                <a:solidFill>
                  <a:srgbClr val="FFFFFF"/>
                </a:solidFill>
                <a:latin typeface="Verdana"/>
                <a:cs typeface="Verdana"/>
              </a:rPr>
              <a:t>link </a:t>
            </a:r>
            <a:r>
              <a:rPr sz="1450" spc="20" dirty="0">
                <a:solidFill>
                  <a:srgbClr val="FFFFFF"/>
                </a:solidFill>
                <a:latin typeface="Verdana"/>
                <a:cs typeface="Verdana"/>
              </a:rPr>
              <a:t>to a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page 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50" spc="25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website)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specified with </a:t>
            </a:r>
            <a:r>
              <a:rPr sz="1450" spc="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50" b="1" spc="15" dirty="0">
                <a:solidFill>
                  <a:srgbClr val="FFFFFF"/>
                </a:solidFill>
                <a:latin typeface="Verdana"/>
                <a:cs typeface="Verdana"/>
              </a:rPr>
              <a:t>relative  </a:t>
            </a:r>
            <a:r>
              <a:rPr sz="1450" b="1" spc="25" dirty="0">
                <a:solidFill>
                  <a:srgbClr val="FFFFFF"/>
                </a:solidFill>
                <a:latin typeface="Verdana"/>
                <a:cs typeface="Verdana"/>
              </a:rPr>
              <a:t>URL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(without </a:t>
            </a:r>
            <a:r>
              <a:rPr sz="1450" spc="15" dirty="0">
                <a:solidFill>
                  <a:srgbClr val="FFFFFF"/>
                </a:solidFill>
                <a:latin typeface="Verdana"/>
                <a:cs typeface="Verdana"/>
              </a:rPr>
              <a:t>the  "https://www" </a:t>
            </a:r>
            <a:r>
              <a:rPr sz="1450" spc="10" dirty="0">
                <a:solidFill>
                  <a:srgbClr val="FFFFFF"/>
                </a:solidFill>
                <a:latin typeface="Verdana"/>
                <a:cs typeface="Verdana"/>
              </a:rPr>
              <a:t>part):</a:t>
            </a:r>
            <a:endParaRPr sz="145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21CEC-CB24-4D3B-834D-4947098DB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5" y="5961741"/>
            <a:ext cx="2695856" cy="16226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38AE-D385-4EC3-9393-E6FADDB5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753600" cy="7543800"/>
          </a:xfrm>
        </p:spPr>
        <p:txBody>
          <a:bodyPr/>
          <a:lstStyle/>
          <a:p>
            <a:r>
              <a:rPr lang="en-US" dirty="0"/>
              <a:t>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&lt;td&gt;Bill Gates&lt;/td&gt;</a:t>
            </a:r>
          </a:p>
          <a:p>
            <a:r>
              <a:rPr lang="en-US" dirty="0"/>
              <a:t>    &lt;td&gt;55577854&lt;/td&gt;</a:t>
            </a:r>
          </a:p>
          <a:p>
            <a:r>
              <a:rPr lang="en-US" dirty="0"/>
              <a:t>    &lt;td&gt;55577855&lt;/td&gt;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A041-6DD5-45FD-BE7A-C5437AD3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226905"/>
            <a:ext cx="6972922" cy="1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94A-D356-49B0-BE95-E1FB3A1F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223885" cy="35803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Cell that spans two rows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F956-C070-4389-A5BD-6F0EBEA6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906000" cy="70866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border: 1px solid black;</a:t>
            </a:r>
          </a:p>
          <a:p>
            <a:r>
              <a:rPr lang="en-IN" dirty="0"/>
              <a:t>  border-collapse: collapse;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padding: 5px;</a:t>
            </a:r>
          </a:p>
          <a:p>
            <a:r>
              <a:rPr lang="en-IN" dirty="0"/>
              <a:t>  text-align: left; 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#t01 {</a:t>
            </a:r>
          </a:p>
          <a:p>
            <a:r>
              <a:rPr lang="en-IN" dirty="0"/>
              <a:t>  width: 100%;    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#33FFDF;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&lt;h2&gt;Cell that spans two rows&lt;/h2&gt;</a:t>
            </a:r>
          </a:p>
          <a:p>
            <a:r>
              <a:rPr lang="en-IN" dirty="0"/>
              <a:t>&lt;p&gt;To make a cell span more than one row, use the </a:t>
            </a:r>
            <a:r>
              <a:rPr lang="en-IN" dirty="0" err="1"/>
              <a:t>rowspan</a:t>
            </a:r>
            <a:r>
              <a:rPr lang="en-IN" dirty="0"/>
              <a:t> attribute.&lt;/p&gt;</a:t>
            </a:r>
          </a:p>
          <a:p>
            <a:endParaRPr lang="en-IN" dirty="0"/>
          </a:p>
          <a:p>
            <a:r>
              <a:rPr lang="en-IN" dirty="0"/>
              <a:t>&lt;table style="width:100%"&gt;</a:t>
            </a:r>
          </a:p>
          <a:p>
            <a:r>
              <a:rPr lang="en-IN" dirty="0"/>
              <a:t>&lt;table id="t01"&gt;</a:t>
            </a:r>
          </a:p>
          <a:p>
            <a:r>
              <a:rPr lang="en-IN" dirty="0"/>
              <a:t>  &lt;tr&gt;</a:t>
            </a:r>
          </a:p>
        </p:txBody>
      </p:sp>
    </p:spTree>
    <p:extLst>
      <p:ext uri="{BB962C8B-B14F-4D97-AF65-F5344CB8AC3E}">
        <p14:creationId xmlns:p14="http://schemas.microsoft.com/office/powerpoint/2010/main" val="2056015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2A9D-DA33-4350-95E5-0A52E45A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829800" cy="7467600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&lt;td&gt;Bill Gates&lt;/td&gt;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&lt;td&gt;55577854&lt;/td&gt;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&lt;td&gt;55577855&lt;/td&gt;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C002-D10E-4C1A-87FA-B2337866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19800"/>
            <a:ext cx="6772689" cy="15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3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0AB8-5F4C-46D7-A42B-D82349F6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223885" cy="424389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An Unordered and ordered HTML List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82EF-13DC-4AF7-874B-91517235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9677400" cy="7010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&lt;h2&gt;An Unordered HTML List&lt;/h2&gt;</a:t>
            </a:r>
          </a:p>
          <a:p>
            <a:r>
              <a:rPr lang="en-IN" dirty="0"/>
              <a:t>&lt;ul&gt;</a:t>
            </a:r>
          </a:p>
          <a:p>
            <a:r>
              <a:rPr lang="en-IN" dirty="0"/>
              <a:t>  &lt;li&gt;Maggie&lt;/li&gt;</a:t>
            </a:r>
          </a:p>
          <a:p>
            <a:r>
              <a:rPr lang="en-IN" dirty="0"/>
              <a:t>  &lt;li&gt;Chocolate&lt;/li&gt;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&lt;/ul&gt;  </a:t>
            </a:r>
          </a:p>
          <a:p>
            <a:r>
              <a:rPr lang="en-IN" dirty="0"/>
              <a:t>&lt;h2&gt;An Ordered HTML List&lt;/h2&gt;</a:t>
            </a:r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&lt;li&gt;Biscuit&lt;/li&gt;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 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D8C3-995D-49C9-B7C5-AEC778C0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181600"/>
            <a:ext cx="3038687" cy="24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4FA2-0B81-4CDA-94DE-90FDD9DF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8053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 Description List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00E2-313F-4826-92BD-7F86FA37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1"/>
            <a:ext cx="9372600" cy="6324599"/>
          </a:xfrm>
        </p:spPr>
        <p:txBody>
          <a:bodyPr>
            <a:normAutofit/>
          </a:bodyPr>
          <a:lstStyle/>
          <a:p>
            <a:r>
              <a:rPr lang="en-IN" sz="1800" dirty="0"/>
              <a:t>&lt;!DOCTYPE html&gt;</a:t>
            </a:r>
          </a:p>
          <a:p>
            <a:r>
              <a:rPr lang="en-IN" sz="1800" dirty="0"/>
              <a:t>&lt;html&gt;</a:t>
            </a:r>
          </a:p>
          <a:p>
            <a:r>
              <a:rPr lang="en-IN" sz="1800" dirty="0"/>
              <a:t>&lt;body&gt;</a:t>
            </a:r>
          </a:p>
          <a:p>
            <a:r>
              <a:rPr lang="en-IN" sz="1800" dirty="0"/>
              <a:t>&lt;h2&gt;A Description List&lt;/h2&gt;</a:t>
            </a:r>
          </a:p>
          <a:p>
            <a:r>
              <a:rPr lang="en-IN" sz="1800" dirty="0"/>
              <a:t>&lt;dl&gt;</a:t>
            </a:r>
          </a:p>
          <a:p>
            <a:r>
              <a:rPr lang="en-IN" sz="1800" dirty="0"/>
              <a:t>  &lt;dt&gt;Water&lt;/dt&gt;</a:t>
            </a:r>
          </a:p>
          <a:p>
            <a:r>
              <a:rPr lang="en-IN" sz="1800" dirty="0"/>
              <a:t>  &lt;dd&gt;- hot water drink&lt;/dd&gt;</a:t>
            </a:r>
          </a:p>
          <a:p>
            <a:r>
              <a:rPr lang="en-IN" sz="1800" dirty="0"/>
              <a:t>  &lt;dt&gt;Milk&lt;/dt&gt;</a:t>
            </a:r>
          </a:p>
          <a:p>
            <a:r>
              <a:rPr lang="en-IN" sz="1800" dirty="0"/>
              <a:t>  &lt;dd&gt;- cold water drink&lt;/dd&gt;</a:t>
            </a:r>
          </a:p>
          <a:p>
            <a:r>
              <a:rPr lang="en-IN" sz="1800" dirty="0"/>
              <a:t>&lt;/dl&gt;</a:t>
            </a:r>
          </a:p>
          <a:p>
            <a:r>
              <a:rPr lang="en-IN" sz="1800" dirty="0"/>
              <a:t>&lt;/body&gt;</a:t>
            </a:r>
          </a:p>
          <a:p>
            <a:r>
              <a:rPr lang="en-IN" sz="1800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7C4E8-209D-4D34-8A66-E2C1CA4EB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4" y="5886356"/>
            <a:ext cx="217200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AE99-8801-435D-BF2B-038656DE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7291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Unordered List 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2720-311B-4DA0-886A-2ABB4696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9220200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&lt;h2&gt;Unordered List &lt;/h2&gt;</a:t>
            </a:r>
          </a:p>
          <a:p>
            <a:r>
              <a:rPr lang="en-IN" dirty="0"/>
              <a:t>&lt;ul style="</a:t>
            </a:r>
            <a:r>
              <a:rPr lang="en-IN" dirty="0" err="1"/>
              <a:t>list-style-type:disc</a:t>
            </a:r>
            <a:r>
              <a:rPr lang="en-IN" dirty="0"/>
              <a:t>;"&gt;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&lt;/ul&gt;  </a:t>
            </a:r>
          </a:p>
          <a:p>
            <a:r>
              <a:rPr lang="en-IN" dirty="0"/>
              <a:t>&lt;ul style="</a:t>
            </a:r>
            <a:r>
              <a:rPr lang="en-IN" dirty="0" err="1"/>
              <a:t>list-style-type:circle</a:t>
            </a:r>
            <a:r>
              <a:rPr lang="en-IN" dirty="0"/>
              <a:t>"&gt;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&lt;/ul&gt;  </a:t>
            </a:r>
          </a:p>
          <a:p>
            <a:r>
              <a:rPr lang="en-IN" dirty="0"/>
              <a:t>&lt;ul style="</a:t>
            </a:r>
            <a:r>
              <a:rPr lang="en-IN" dirty="0" err="1"/>
              <a:t>list-style-type:square</a:t>
            </a:r>
            <a:r>
              <a:rPr lang="en-IN" dirty="0"/>
              <a:t>;"&gt;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&lt;/ul&gt;  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96B4A-8668-44F2-A0C4-682F5A26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38795"/>
            <a:ext cx="179095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2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1928-FA87-43DB-92FE-EF408B9C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300085" cy="652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Ordered List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D8F8-505B-43C4-A617-A111BFC8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1999"/>
            <a:ext cx="9525000" cy="670560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&lt;!DOCTYPE html&gt;</a:t>
            </a:r>
          </a:p>
          <a:p>
            <a:r>
              <a:rPr lang="it-IT" dirty="0"/>
              <a:t>&lt;html&gt;</a:t>
            </a:r>
          </a:p>
          <a:p>
            <a:r>
              <a:rPr lang="it-IT" dirty="0"/>
              <a:t>&lt;body&gt;</a:t>
            </a:r>
          </a:p>
          <a:p>
            <a:r>
              <a:rPr lang="it-IT" dirty="0"/>
              <a:t>&lt;h2&gt;Ordered List &lt;/h2&gt;</a:t>
            </a:r>
          </a:p>
          <a:p>
            <a:r>
              <a:rPr lang="it-IT" dirty="0"/>
              <a:t>&lt;ol type="1"&gt;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 </a:t>
            </a:r>
          </a:p>
          <a:p>
            <a:r>
              <a:rPr lang="it-IT" dirty="0"/>
              <a:t>&lt;ol type="A"&gt;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 </a:t>
            </a:r>
          </a:p>
          <a:p>
            <a:r>
              <a:rPr lang="it-IT" dirty="0"/>
              <a:t>&lt;ol type="a"&gt;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59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A452-F738-4E85-BC69-E9D6F079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9753600" cy="7467600"/>
          </a:xfrm>
        </p:spPr>
        <p:txBody>
          <a:bodyPr/>
          <a:lstStyle/>
          <a:p>
            <a:r>
              <a:rPr lang="it-IT" dirty="0"/>
              <a:t>&lt;ol type="I"&gt;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 </a:t>
            </a:r>
          </a:p>
          <a:p>
            <a:r>
              <a:rPr lang="it-IT" dirty="0"/>
              <a:t>&lt;ol type="i"&gt;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 </a:t>
            </a:r>
          </a:p>
          <a:p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58C0-16E7-4DD9-A944-225A2BF9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45" y="3124200"/>
            <a:ext cx="146705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35F-9BE5-4396-A873-319089E6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57679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Control List Counting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BA20-A5BF-4E34-9E64-A212B000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1"/>
            <a:ext cx="9601200" cy="6705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&lt;h2&gt;The start attribute&lt;/h2&gt;</a:t>
            </a:r>
          </a:p>
          <a:p>
            <a:r>
              <a:rPr lang="en-IN" dirty="0"/>
              <a:t>&lt;p&gt;By default, an ordered list will start counting from 1. Use the start attribute to start counting from a specified number:&lt;/p&gt;</a:t>
            </a:r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 start="10"&gt;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 type="</a:t>
            </a:r>
            <a:r>
              <a:rPr lang="en-IN" dirty="0" err="1"/>
              <a:t>i</a:t>
            </a:r>
            <a:r>
              <a:rPr lang="en-IN" dirty="0"/>
              <a:t>" start="50"&gt;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5640-8867-4550-956B-664DDB2F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49549"/>
            <a:ext cx="6706884" cy="18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E5B-C75C-4154-8C56-0830B5C3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442885" cy="50059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Nested HTML Lists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ACF2-06A2-4935-A884-4369F806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1"/>
            <a:ext cx="9525000" cy="6705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&lt;h2&gt;A Nested List&lt;/h2&gt;</a:t>
            </a:r>
          </a:p>
          <a:p>
            <a:r>
              <a:rPr lang="en-IN" dirty="0"/>
              <a:t>&lt;p&gt;Lists can be nested (list inside list):&lt;/p&gt;</a:t>
            </a:r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&lt;li&gt;Coffee&lt;/li&gt;</a:t>
            </a:r>
          </a:p>
          <a:p>
            <a:r>
              <a:rPr lang="en-IN" dirty="0"/>
              <a:t>  &lt;li&gt;Tea</a:t>
            </a:r>
          </a:p>
          <a:p>
            <a:r>
              <a:rPr lang="en-IN" dirty="0"/>
              <a:t>    &lt;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    &lt;li&gt;Black tea&lt;/li&gt;</a:t>
            </a:r>
          </a:p>
          <a:p>
            <a:r>
              <a:rPr lang="en-IN" dirty="0"/>
              <a:t>      &lt;li&gt;Green tea&lt;/li&gt;</a:t>
            </a:r>
          </a:p>
          <a:p>
            <a:r>
              <a:rPr lang="en-IN" dirty="0"/>
              <a:t>    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&lt;/li&gt;</a:t>
            </a:r>
          </a:p>
          <a:p>
            <a:r>
              <a:rPr lang="en-IN" dirty="0"/>
              <a:t>  &lt;li&gt;Milk&lt;/li&gt;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CA641-262E-4A8E-ACB5-258CE5C4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05592"/>
            <a:ext cx="247684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CE61-3852-408D-8EF1-C4A78BF4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0302"/>
            <a:ext cx="8528685" cy="652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Image as a Link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</a:b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6357-6D78-4E73-875F-78A2ABFE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399"/>
            <a:ext cx="9062085" cy="6063189"/>
          </a:xfrm>
        </p:spPr>
        <p:txBody>
          <a:bodyPr/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&lt;h2&gt;Image as a Link&lt;/h2&gt;</a:t>
            </a:r>
          </a:p>
          <a:p>
            <a:r>
              <a:rPr lang="en-IN" dirty="0"/>
              <a:t>&lt;p&gt;The image below is a link. Try to click on it.&lt;/p&gt;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="default.asp"&gt;&lt;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="smiley.gif" alt="HTML tutorial" style="width:42px;height:42px;"&gt;&lt;/a&gt;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15219-3DE7-40EE-87E2-BCE3B8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45805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0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D1B0-726E-45EC-9152-AAC6906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86592"/>
            <a:ext cx="7576185" cy="135393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42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DA73-612F-4D43-9997-4A3C7742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3811"/>
            <a:ext cx="8229600" cy="57678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Button as a Links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BA98-D18A-40C6-ABC6-8DF31744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2999"/>
            <a:ext cx="8985885" cy="6215589"/>
          </a:xfrm>
        </p:spPr>
        <p:txBody>
          <a:bodyPr>
            <a:norm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&lt;h2&gt;Button as a Links&lt;/h2&gt;</a:t>
            </a:r>
          </a:p>
          <a:p>
            <a:r>
              <a:rPr lang="en-IN" dirty="0"/>
              <a:t>&lt;p&gt;Click the button to go to the HTML tutorial.&lt;/p&gt;</a:t>
            </a:r>
          </a:p>
          <a:p>
            <a:r>
              <a:rPr lang="en-IN" dirty="0"/>
              <a:t>&lt;button onclick="</a:t>
            </a:r>
            <a:r>
              <a:rPr lang="en-IN" dirty="0" err="1"/>
              <a:t>document.location</a:t>
            </a:r>
            <a:r>
              <a:rPr lang="en-IN" dirty="0"/>
              <a:t>='default.asp'"&gt;HTML Tutorial&lt;/button&gt;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F703-A771-4524-BBFD-4EB0DE792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15000"/>
            <a:ext cx="321989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A261-4F45-4B53-A5B2-30F6B40A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071485" cy="652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Link Titles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BBC8-4137-49F4-9D7E-0C79FB97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9062085" cy="67056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-US"&gt;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&lt;h2&gt;Link Titles&lt;/h2&gt;</a:t>
            </a:r>
          </a:p>
          <a:p>
            <a:r>
              <a:rPr lang="en-US" dirty="0"/>
              <a:t>&lt;p&gt;The title attribute specifies extra information about an element. The information is most often shown as a tooltip text when the mouse moves over the element.&lt;/p&gt;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="https://www.w3schools.com/html/" title="Go to W3Schools HTML section"&gt;Visit our HTML Tutorial&lt;/a&gt;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5779-083D-4FAE-A811-D9244B05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69056"/>
            <a:ext cx="7573007" cy="14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8391-B269-4694-B0B6-E32AC8D4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528685" cy="11863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Link Button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E37D-D85D-421C-9D31-DBA1942B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a:link, a:visited {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#A52A2A;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padding: 15px 25px;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text-decoration: none;</a:t>
            </a:r>
          </a:p>
          <a:p>
            <a:r>
              <a:rPr lang="en-IN" dirty="0"/>
              <a:t>  display: inline-block;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5CC0-BCF6-4FC2-BCF8-708C1D2A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0"/>
            <a:ext cx="9138285" cy="7924800"/>
          </a:xfrm>
        </p:spPr>
        <p:txBody>
          <a:bodyPr/>
          <a:lstStyle/>
          <a:p>
            <a:r>
              <a:rPr lang="en-IN" dirty="0"/>
              <a:t>a:hover, a:active {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&lt;h2&gt;Link Button&lt;/h2&gt;</a:t>
            </a:r>
          </a:p>
          <a:p>
            <a:r>
              <a:rPr lang="en-IN" dirty="0"/>
              <a:t>&lt;p&gt;A link styled as a button:&lt;/p&gt;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="default.asp" target="_blank"&gt;This is a link&lt;/a&gt;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7230D-A899-4C83-B0E1-E642B2B9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43600"/>
            <a:ext cx="198147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21F8-5129-46F8-B03D-525BF0F1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071485" cy="5767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HTML Image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98F8-E0A0-444F-B70A-DCD84A79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1"/>
            <a:ext cx="9138285" cy="6553199"/>
          </a:xfrm>
        </p:spPr>
        <p:txBody>
          <a:bodyPr/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&lt;h2&gt;HTML Image&lt;/h2&gt;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="img_chania.jpg" alt="Flowers in Chania" width="460" height="345"&gt;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1BD24-0C15-44C3-98A4-42CE8EBF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5400"/>
            <a:ext cx="2910314" cy="2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73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449</TotalTime>
  <Words>3761</Words>
  <Application>Microsoft Office PowerPoint</Application>
  <PresentationFormat>Custom</PresentationFormat>
  <Paragraphs>604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Carlito</vt:lpstr>
      <vt:lpstr>Corbel</vt:lpstr>
      <vt:lpstr>Segoe UI</vt:lpstr>
      <vt:lpstr>Times New Roman</vt:lpstr>
      <vt:lpstr>Verdana</vt:lpstr>
      <vt:lpstr>Depth</vt:lpstr>
      <vt:lpstr>ICTW(A)</vt:lpstr>
      <vt:lpstr>HTML links</vt:lpstr>
      <vt:lpstr>Absolute URLs vs. Relative URLs</vt:lpstr>
      <vt:lpstr>Image as a Link </vt:lpstr>
      <vt:lpstr>Button as a Links </vt:lpstr>
      <vt:lpstr>Link Titles </vt:lpstr>
      <vt:lpstr>Link Button </vt:lpstr>
      <vt:lpstr>PowerPoint Presentation</vt:lpstr>
      <vt:lpstr>HTML Image </vt:lpstr>
      <vt:lpstr>The src attribute</vt:lpstr>
      <vt:lpstr>The alt attribute</vt:lpstr>
      <vt:lpstr>Image Size - Width and Height </vt:lpstr>
      <vt:lpstr>Width and Height, or Style? </vt:lpstr>
      <vt:lpstr>PowerPoint Presentation</vt:lpstr>
      <vt:lpstr>Images on Another Server </vt:lpstr>
      <vt:lpstr>Animated Images </vt:lpstr>
      <vt:lpstr>Image as a Link </vt:lpstr>
      <vt:lpstr>Floating Images </vt:lpstr>
      <vt:lpstr>Image Maps </vt:lpstr>
      <vt:lpstr>Background Image </vt:lpstr>
      <vt:lpstr>HTML Table </vt:lpstr>
      <vt:lpstr>PowerPoint Presentation</vt:lpstr>
      <vt:lpstr>PowerPoint Presentation</vt:lpstr>
      <vt:lpstr>Table With Border </vt:lpstr>
      <vt:lpstr>PowerPoint Presentation</vt:lpstr>
      <vt:lpstr>Cellpadding with left align , border space </vt:lpstr>
      <vt:lpstr>PowerPoint Presentation</vt:lpstr>
      <vt:lpstr>PowerPoint Presentation</vt:lpstr>
      <vt:lpstr>Cell that spans two columns </vt:lpstr>
      <vt:lpstr>PowerPoint Presentation</vt:lpstr>
      <vt:lpstr>Cell that spans two rows </vt:lpstr>
      <vt:lpstr>PowerPoint Presentation</vt:lpstr>
      <vt:lpstr>An Unordered and ordered HTML List </vt:lpstr>
      <vt:lpstr>A Description List </vt:lpstr>
      <vt:lpstr>Unordered List  </vt:lpstr>
      <vt:lpstr>Ordered List </vt:lpstr>
      <vt:lpstr>PowerPoint Presentation</vt:lpstr>
      <vt:lpstr>Control List Counting </vt:lpstr>
      <vt:lpstr>Nested HTML Lists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ictw b lab1</dc:title>
  <dc:creator>KVN</dc:creator>
  <cp:lastModifiedBy>KRUPALI SUTHAR</cp:lastModifiedBy>
  <cp:revision>36</cp:revision>
  <cp:lastPrinted>2021-03-20T08:07:56Z</cp:lastPrinted>
  <dcterms:created xsi:type="dcterms:W3CDTF">2021-03-20T05:58:08Z</dcterms:created>
  <dcterms:modified xsi:type="dcterms:W3CDTF">2021-03-23T17:00:49Z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2021-03-20T00:00:00Z</vt:filetime>
  </property>
</Properties>
</file>