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2" r:id="rId19"/>
    <p:sldId id="275" r:id="rId20"/>
    <p:sldId id="271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EF758-F32F-4481-8765-7598761815BA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6808A-8461-45A4-BCD4-642D14C3FD7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6808A-8461-45A4-BCD4-642D14C3FD7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6D23A594-E508-404D-B5E6-163DC18BBC69}" type="datetimeFigureOut">
              <a:rPr lang="en-US" smtClean="0"/>
              <a:pPr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2C6ACC14-6413-4A6C-9530-D69995B630C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Admin\Documents\train%20management%20system%20dashboard.pbix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run-prakash-ubHAr-ivbs8-unsplas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1066800"/>
            <a:ext cx="5791200" cy="10772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  <a:latin typeface="Arial Black" pitchFamily="34" charset="0"/>
              </a:rPr>
              <a:t>TRAIN MANAGEMENT SYSTEM </a:t>
            </a:r>
            <a:endParaRPr lang="en-US" sz="32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4800600"/>
            <a:ext cx="3352800" cy="1143000"/>
          </a:xfrm>
          <a:prstGeom prst="rect">
            <a:avLst/>
          </a:prstGeom>
          <a:solidFill>
            <a:srgbClr val="99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SUBMITTED BY</a:t>
            </a:r>
          </a:p>
          <a:p>
            <a:pPr algn="ctr"/>
            <a:endParaRPr lang="en-US" dirty="0"/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lgerian" pitchFamily="82" charset="0"/>
              </a:rPr>
              <a:t>ADARSH DWIVEDI</a:t>
            </a:r>
            <a:endParaRPr lang="en-US" sz="2800" b="1" dirty="0">
              <a:solidFill>
                <a:schemeClr val="bg1"/>
              </a:solidFill>
              <a:latin typeface="Algerian" pitchFamily="8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5029200"/>
            <a:ext cx="2590800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SQL &amp; POWERBI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PROJECT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entagon 3"/>
          <p:cNvSpPr/>
          <p:nvPr/>
        </p:nvSpPr>
        <p:spPr>
          <a:xfrm>
            <a:off x="304800" y="457200"/>
            <a:ext cx="6096000" cy="762000"/>
          </a:xfrm>
          <a:prstGeom prst="homePlat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Calculating average fare per train</a:t>
            </a:r>
            <a:endParaRPr lang="en-US" sz="3200" i="1" dirty="0"/>
          </a:p>
        </p:txBody>
      </p:sp>
      <p:sp>
        <p:nvSpPr>
          <p:cNvPr id="5" name="Horizontal Scroll 4"/>
          <p:cNvSpPr/>
          <p:nvPr/>
        </p:nvSpPr>
        <p:spPr>
          <a:xfrm>
            <a:off x="914400" y="1524000"/>
            <a:ext cx="6705600" cy="16764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train_id</a:t>
            </a:r>
            <a:r>
              <a:rPr lang="en-US" sz="2000" dirty="0" smtClean="0"/>
              <a:t> , </a:t>
            </a:r>
            <a:r>
              <a:rPr lang="en-US" sz="2000" dirty="0" err="1" smtClean="0"/>
              <a:t>train_name</a:t>
            </a:r>
            <a:r>
              <a:rPr lang="en-US" sz="2000" dirty="0" smtClean="0"/>
              <a:t>, </a:t>
            </a:r>
            <a:r>
              <a:rPr lang="en-US" sz="2000" dirty="0" err="1" smtClean="0"/>
              <a:t>avg</a:t>
            </a:r>
            <a:r>
              <a:rPr lang="en-US" sz="2000" dirty="0" smtClean="0"/>
              <a:t>(fair) as </a:t>
            </a:r>
            <a:r>
              <a:rPr lang="en-US" sz="2000" dirty="0" err="1" smtClean="0"/>
              <a:t>avg_train_fare</a:t>
            </a:r>
            <a:r>
              <a:rPr lang="en-US" sz="2000" dirty="0" smtClean="0"/>
              <a:t> from bookings b inner join reservation r on </a:t>
            </a:r>
            <a:r>
              <a:rPr lang="en-US" sz="2000" dirty="0" err="1" smtClean="0"/>
              <a:t>b.t_id</a:t>
            </a:r>
            <a:r>
              <a:rPr lang="en-US" sz="2000" dirty="0" smtClean="0"/>
              <a:t> = </a:t>
            </a:r>
            <a:r>
              <a:rPr lang="en-US" sz="2000" dirty="0" err="1" smtClean="0"/>
              <a:t>r.train_id</a:t>
            </a:r>
            <a:r>
              <a:rPr lang="en-US" sz="2000" dirty="0" smtClean="0"/>
              <a:t> group by 1,2 ;</a:t>
            </a:r>
            <a:endParaRPr lang="en-US" sz="2000" dirty="0"/>
          </a:p>
        </p:txBody>
      </p:sp>
      <p:pic>
        <p:nvPicPr>
          <p:cNvPr id="6" name="Picture 5" descr="RR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81400"/>
            <a:ext cx="769620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457200" y="381000"/>
            <a:ext cx="8077200" cy="1600200"/>
          </a:xfrm>
          <a:prstGeom prst="homePlat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Finding those trains which has maximum number of confirmed bookings</a:t>
            </a:r>
            <a:endParaRPr lang="en-US" sz="3200" i="1" dirty="0"/>
          </a:p>
        </p:txBody>
      </p:sp>
      <p:sp>
        <p:nvSpPr>
          <p:cNvPr id="3" name="Horizontal Scroll 2"/>
          <p:cNvSpPr/>
          <p:nvPr/>
        </p:nvSpPr>
        <p:spPr>
          <a:xfrm>
            <a:off x="762000" y="2438400"/>
            <a:ext cx="6705600" cy="16764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train_name</a:t>
            </a:r>
            <a:r>
              <a:rPr lang="en-US" sz="2000" dirty="0" smtClean="0"/>
              <a:t> , count(*) as </a:t>
            </a:r>
            <a:r>
              <a:rPr lang="en-US" sz="2000" dirty="0" err="1" smtClean="0"/>
              <a:t>counta</a:t>
            </a:r>
            <a:r>
              <a:rPr lang="en-US" sz="2000" dirty="0" smtClean="0"/>
              <a:t> from reservation r inner join bookings bon </a:t>
            </a:r>
            <a:r>
              <a:rPr lang="en-US" sz="2000" dirty="0" err="1" smtClean="0"/>
              <a:t>r.train_id</a:t>
            </a:r>
            <a:r>
              <a:rPr lang="en-US" sz="2000" dirty="0" smtClean="0"/>
              <a:t> = </a:t>
            </a:r>
            <a:r>
              <a:rPr lang="en-US" sz="2000" dirty="0" err="1" smtClean="0"/>
              <a:t>b.t_id</a:t>
            </a:r>
            <a:r>
              <a:rPr lang="en-US" sz="2000" dirty="0" smtClean="0"/>
              <a:t> where </a:t>
            </a:r>
            <a:r>
              <a:rPr lang="en-US" sz="2000" dirty="0" err="1" smtClean="0"/>
              <a:t>booking_state</a:t>
            </a:r>
            <a:r>
              <a:rPr lang="en-US" sz="2000" dirty="0" smtClean="0"/>
              <a:t> = "confirmed" group by 1 order by </a:t>
            </a:r>
            <a:r>
              <a:rPr lang="en-US" sz="2000" dirty="0" err="1" smtClean="0"/>
              <a:t>counta</a:t>
            </a:r>
            <a:r>
              <a:rPr lang="en-US" sz="2000" dirty="0" smtClean="0"/>
              <a:t> </a:t>
            </a:r>
            <a:r>
              <a:rPr lang="en-US" sz="2000" dirty="0" err="1" smtClean="0"/>
              <a:t>desc</a:t>
            </a:r>
            <a:r>
              <a:rPr lang="en-US" sz="2000" dirty="0" smtClean="0"/>
              <a:t> limit 1;</a:t>
            </a:r>
            <a:endParaRPr lang="en-US" sz="2000" dirty="0"/>
          </a:p>
        </p:txBody>
      </p:sp>
      <p:pic>
        <p:nvPicPr>
          <p:cNvPr id="4" name="Picture 3" descr="rr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495800"/>
            <a:ext cx="7467600" cy="1981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457200" y="381000"/>
            <a:ext cx="8077200" cy="1600200"/>
          </a:xfrm>
          <a:prstGeom prst="homePlat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Finding those customers who made multiple bookings</a:t>
            </a:r>
            <a:endParaRPr lang="en-US" sz="3200" i="1" dirty="0"/>
          </a:p>
        </p:txBody>
      </p:sp>
      <p:sp>
        <p:nvSpPr>
          <p:cNvPr id="3" name="Horizontal Scroll 2"/>
          <p:cNvSpPr/>
          <p:nvPr/>
        </p:nvSpPr>
        <p:spPr>
          <a:xfrm>
            <a:off x="762000" y="2438400"/>
            <a:ext cx="6705600" cy="16764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concat</a:t>
            </a:r>
            <a:r>
              <a:rPr lang="en-US" sz="2000" dirty="0" smtClean="0"/>
              <a:t>(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," " ,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) as </a:t>
            </a:r>
            <a:r>
              <a:rPr lang="en-US" sz="2000" dirty="0" err="1" smtClean="0"/>
              <a:t>cust_name</a:t>
            </a:r>
            <a:r>
              <a:rPr lang="en-US" sz="2000" dirty="0" smtClean="0"/>
              <a:t> , count(*) as </a:t>
            </a:r>
            <a:r>
              <a:rPr lang="en-US" sz="2000" dirty="0" err="1" smtClean="0"/>
              <a:t>total_booking</a:t>
            </a:r>
            <a:r>
              <a:rPr lang="en-US" sz="2000" dirty="0" smtClean="0"/>
              <a:t> from customers c inner join bookings b on </a:t>
            </a:r>
            <a:r>
              <a:rPr lang="en-US" sz="2000" dirty="0" err="1" smtClean="0"/>
              <a:t>c.customer_id</a:t>
            </a:r>
            <a:r>
              <a:rPr lang="en-US" sz="2000" dirty="0" smtClean="0"/>
              <a:t> = </a:t>
            </a:r>
            <a:r>
              <a:rPr lang="en-US" sz="2000" dirty="0" err="1" smtClean="0"/>
              <a:t>b.cust_idwhere</a:t>
            </a:r>
            <a:r>
              <a:rPr lang="en-US" sz="2000" dirty="0" smtClean="0"/>
              <a:t> </a:t>
            </a:r>
            <a:r>
              <a:rPr lang="en-US" sz="2000" dirty="0" err="1" smtClean="0"/>
              <a:t>booking_id</a:t>
            </a:r>
            <a:r>
              <a:rPr lang="en-US" sz="2000" dirty="0" smtClean="0"/>
              <a:t> &gt;1 group by 1 ;</a:t>
            </a:r>
            <a:endParaRPr lang="en-US" sz="2000" dirty="0"/>
          </a:p>
        </p:txBody>
      </p:sp>
      <p:pic>
        <p:nvPicPr>
          <p:cNvPr id="4" name="Picture 3" descr="rr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67200"/>
            <a:ext cx="75438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457200" y="381000"/>
            <a:ext cx="8077200" cy="1600200"/>
          </a:xfrm>
          <a:prstGeom prst="homePlat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Ranking trains on the total km’s travelled</a:t>
            </a:r>
            <a:endParaRPr lang="en-US" sz="3200" i="1" dirty="0"/>
          </a:p>
        </p:txBody>
      </p:sp>
      <p:sp>
        <p:nvSpPr>
          <p:cNvPr id="3" name="Horizontal Scroll 2"/>
          <p:cNvSpPr/>
          <p:nvPr/>
        </p:nvSpPr>
        <p:spPr>
          <a:xfrm>
            <a:off x="762000" y="2438400"/>
            <a:ext cx="6705600" cy="16764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   </a:t>
            </a:r>
            <a:r>
              <a:rPr lang="en-US" sz="2000" dirty="0" err="1" smtClean="0"/>
              <a:t>train_name</a:t>
            </a:r>
            <a:r>
              <a:rPr lang="en-US" sz="2000" dirty="0" smtClean="0"/>
              <a:t>,    SUM(km) AS </a:t>
            </a:r>
            <a:r>
              <a:rPr lang="en-US" sz="2000" dirty="0" err="1" smtClean="0"/>
              <a:t>total_km</a:t>
            </a:r>
            <a:r>
              <a:rPr lang="en-US" sz="2000" dirty="0" smtClean="0"/>
              <a:t>,    RANK() OVER (ORDER BY SUM(km) DESC) AS </a:t>
            </a:r>
            <a:r>
              <a:rPr lang="en-US" sz="2000" dirty="0" err="1" smtClean="0"/>
              <a:t>km_rankFROM</a:t>
            </a:r>
            <a:r>
              <a:rPr lang="en-US" sz="2000" dirty="0" smtClean="0"/>
              <a:t> reservation </a:t>
            </a:r>
            <a:r>
              <a:rPr lang="en-US" sz="2000" dirty="0" err="1" smtClean="0"/>
              <a:t>rJOIN</a:t>
            </a:r>
            <a:r>
              <a:rPr lang="en-US" sz="2000" dirty="0" smtClean="0"/>
              <a:t> bookings b ON </a:t>
            </a:r>
            <a:r>
              <a:rPr lang="en-US" sz="2000" dirty="0" err="1" smtClean="0"/>
              <a:t>r.train_id</a:t>
            </a:r>
            <a:r>
              <a:rPr lang="en-US" sz="2000" dirty="0" smtClean="0"/>
              <a:t> = </a:t>
            </a:r>
            <a:r>
              <a:rPr lang="en-US" sz="2000" dirty="0" err="1" smtClean="0"/>
              <a:t>b.t_idGROUP</a:t>
            </a:r>
            <a:r>
              <a:rPr lang="en-US" sz="2000" dirty="0" smtClean="0"/>
              <a:t> BY </a:t>
            </a:r>
            <a:r>
              <a:rPr lang="en-US" sz="2000" dirty="0" err="1" smtClean="0"/>
              <a:t>train_nameORDER</a:t>
            </a:r>
            <a:r>
              <a:rPr lang="en-US" sz="2000" dirty="0" smtClean="0"/>
              <a:t> BY </a:t>
            </a:r>
            <a:r>
              <a:rPr lang="en-US" sz="2000" dirty="0" err="1" smtClean="0"/>
              <a:t>total_km</a:t>
            </a:r>
            <a:r>
              <a:rPr lang="en-US" sz="2000" dirty="0" smtClean="0"/>
              <a:t> DESC;</a:t>
            </a:r>
            <a:endParaRPr lang="en-US" sz="2000" dirty="0"/>
          </a:p>
        </p:txBody>
      </p:sp>
      <p:pic>
        <p:nvPicPr>
          <p:cNvPr id="5" name="Picture 4" descr="rr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43400"/>
            <a:ext cx="7086600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457200" y="381000"/>
            <a:ext cx="8077200" cy="1600200"/>
          </a:xfrm>
          <a:prstGeom prst="homePlat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Finding those customers who have booked more than  15 coaches .</a:t>
            </a:r>
            <a:endParaRPr lang="en-US" sz="3200" i="1" dirty="0"/>
          </a:p>
        </p:txBody>
      </p:sp>
      <p:sp>
        <p:nvSpPr>
          <p:cNvPr id="3" name="Horizontal Scroll 2"/>
          <p:cNvSpPr/>
          <p:nvPr/>
        </p:nvSpPr>
        <p:spPr>
          <a:xfrm>
            <a:off x="762000" y="2438400"/>
            <a:ext cx="6705600" cy="25146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concat</a:t>
            </a:r>
            <a:r>
              <a:rPr lang="en-US" sz="2000" dirty="0" smtClean="0"/>
              <a:t>(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," ", 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) as </a:t>
            </a:r>
            <a:r>
              <a:rPr lang="en-US" sz="2000" dirty="0" err="1" smtClean="0"/>
              <a:t>cust_nameFROM</a:t>
            </a:r>
            <a:r>
              <a:rPr lang="en-US" sz="2000" dirty="0" smtClean="0"/>
              <a:t> </a:t>
            </a:r>
            <a:r>
              <a:rPr lang="en-US" sz="2000" dirty="0" err="1" smtClean="0"/>
              <a:t>customersWHERE</a:t>
            </a:r>
            <a:r>
              <a:rPr lang="en-US" sz="2000" dirty="0" smtClean="0"/>
              <a:t> </a:t>
            </a:r>
            <a:r>
              <a:rPr lang="en-US" sz="2000" dirty="0" err="1" smtClean="0"/>
              <a:t>customer_id</a:t>
            </a:r>
            <a:r>
              <a:rPr lang="en-US" sz="2000" dirty="0" smtClean="0"/>
              <a:t> IN (    SELECT </a:t>
            </a:r>
            <a:r>
              <a:rPr lang="en-US" sz="2000" dirty="0" err="1" smtClean="0"/>
              <a:t>cust_id</a:t>
            </a:r>
            <a:r>
              <a:rPr lang="en-US" sz="2000" dirty="0" smtClean="0"/>
              <a:t>    FROM bookings    WHERE </a:t>
            </a:r>
            <a:r>
              <a:rPr lang="en-US" sz="2000" dirty="0" err="1" smtClean="0"/>
              <a:t>t_id</a:t>
            </a:r>
            <a:r>
              <a:rPr lang="en-US" sz="2000" dirty="0" smtClean="0"/>
              <a:t> IN (        SELECT </a:t>
            </a:r>
            <a:r>
              <a:rPr lang="en-US" sz="2000" dirty="0" err="1" smtClean="0"/>
              <a:t>train_id</a:t>
            </a:r>
            <a:r>
              <a:rPr lang="en-US" sz="2000" dirty="0" smtClean="0"/>
              <a:t>        FROM reservation        WHERE coaches &gt; 15    ));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4953000"/>
            <a:ext cx="31242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457200" y="381000"/>
            <a:ext cx="8077200" cy="1600200"/>
          </a:xfrm>
          <a:prstGeom prst="homePlat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Finding those customers whose booking fare is greater than the average fare .</a:t>
            </a:r>
            <a:endParaRPr lang="en-US" sz="3200" i="1" dirty="0"/>
          </a:p>
        </p:txBody>
      </p:sp>
      <p:sp>
        <p:nvSpPr>
          <p:cNvPr id="3" name="Horizontal Scroll 2"/>
          <p:cNvSpPr/>
          <p:nvPr/>
        </p:nvSpPr>
        <p:spPr>
          <a:xfrm>
            <a:off x="762000" y="2438400"/>
            <a:ext cx="6705600" cy="25146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 </a:t>
            </a:r>
            <a:r>
              <a:rPr lang="en-US" sz="2000" dirty="0" err="1" smtClean="0"/>
              <a:t>concat</a:t>
            </a:r>
            <a:r>
              <a:rPr lang="en-US" sz="2000" dirty="0" smtClean="0"/>
              <a:t>(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," ",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) as </a:t>
            </a:r>
            <a:r>
              <a:rPr lang="en-US" sz="2000" dirty="0" err="1" smtClean="0"/>
              <a:t>cust_name</a:t>
            </a:r>
            <a:r>
              <a:rPr lang="en-US" sz="2000" dirty="0" smtClean="0"/>
              <a:t> from customers </a:t>
            </a:r>
            <a:r>
              <a:rPr lang="en-US" sz="2000" dirty="0" err="1" smtClean="0"/>
              <a:t>cwhere</a:t>
            </a:r>
            <a:r>
              <a:rPr lang="en-US" sz="2000" dirty="0" smtClean="0"/>
              <a:t> </a:t>
            </a:r>
            <a:r>
              <a:rPr lang="en-US" sz="2000" dirty="0" err="1" smtClean="0"/>
              <a:t>c.customer_id</a:t>
            </a:r>
            <a:r>
              <a:rPr lang="en-US" sz="2000" dirty="0" smtClean="0"/>
              <a:t> in (select </a:t>
            </a:r>
            <a:r>
              <a:rPr lang="en-US" sz="2000" dirty="0" err="1" smtClean="0"/>
              <a:t>b.cust_id</a:t>
            </a:r>
            <a:r>
              <a:rPr lang="en-US" sz="2000" dirty="0" smtClean="0"/>
              <a:t> from bookings b where </a:t>
            </a:r>
            <a:r>
              <a:rPr lang="en-US" sz="2000" dirty="0" err="1" smtClean="0"/>
              <a:t>b.fair</a:t>
            </a:r>
            <a:r>
              <a:rPr lang="en-US" sz="2000" dirty="0" smtClean="0"/>
              <a:t> &gt;(select </a:t>
            </a:r>
            <a:r>
              <a:rPr lang="en-US" sz="2000" dirty="0" err="1" smtClean="0"/>
              <a:t>avg</a:t>
            </a:r>
            <a:r>
              <a:rPr lang="en-US" sz="2000" dirty="0" smtClean="0"/>
              <a:t>(fair) from bookings));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4800600"/>
            <a:ext cx="5638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457200" y="381000"/>
            <a:ext cx="8077200" cy="1371600"/>
          </a:xfrm>
          <a:prstGeom prst="homePlat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Listing those customers who have booked meal along with their booking date .</a:t>
            </a:r>
            <a:endParaRPr lang="en-US" sz="3200" i="1" dirty="0"/>
          </a:p>
        </p:txBody>
      </p:sp>
      <p:sp>
        <p:nvSpPr>
          <p:cNvPr id="3" name="Horizontal Scroll 2"/>
          <p:cNvSpPr/>
          <p:nvPr/>
        </p:nvSpPr>
        <p:spPr>
          <a:xfrm>
            <a:off x="838200" y="1828800"/>
            <a:ext cx="6705600" cy="25146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customer_id</a:t>
            </a:r>
            <a:r>
              <a:rPr lang="en-US" sz="2000" dirty="0" smtClean="0"/>
              <a:t>, </a:t>
            </a:r>
            <a:r>
              <a:rPr lang="en-US" sz="2000" dirty="0" err="1" smtClean="0"/>
              <a:t>concat</a:t>
            </a:r>
            <a:r>
              <a:rPr lang="en-US" sz="2000" dirty="0" smtClean="0"/>
              <a:t>(</a:t>
            </a:r>
            <a:r>
              <a:rPr lang="en-US" sz="2000" dirty="0" err="1" smtClean="0"/>
              <a:t>first_name</a:t>
            </a:r>
            <a:r>
              <a:rPr lang="en-US" sz="2000" dirty="0" smtClean="0"/>
              <a:t>," ",</a:t>
            </a:r>
            <a:r>
              <a:rPr lang="en-US" sz="2000" dirty="0" err="1" smtClean="0"/>
              <a:t>last_name</a:t>
            </a:r>
            <a:r>
              <a:rPr lang="en-US" sz="2000" dirty="0" smtClean="0"/>
              <a:t>) as </a:t>
            </a:r>
            <a:r>
              <a:rPr lang="en-US" sz="2000" dirty="0" err="1" smtClean="0"/>
              <a:t>cust_name</a:t>
            </a:r>
            <a:r>
              <a:rPr lang="en-US" sz="2000" dirty="0" smtClean="0"/>
              <a:t> ,</a:t>
            </a:r>
            <a:r>
              <a:rPr lang="en-US" sz="2000" dirty="0" err="1" smtClean="0"/>
              <a:t>booking_datefrom</a:t>
            </a:r>
            <a:r>
              <a:rPr lang="en-US" sz="2000" dirty="0" smtClean="0"/>
              <a:t> customers c inner join bookings bon </a:t>
            </a:r>
            <a:r>
              <a:rPr lang="en-US" sz="2000" dirty="0" err="1" smtClean="0"/>
              <a:t>c.customer_id</a:t>
            </a:r>
            <a:r>
              <a:rPr lang="en-US" sz="2000" dirty="0" smtClean="0"/>
              <a:t> = </a:t>
            </a:r>
            <a:r>
              <a:rPr lang="en-US" sz="2000" dirty="0" err="1" smtClean="0"/>
              <a:t>b.cust_id</a:t>
            </a:r>
            <a:r>
              <a:rPr lang="en-US" sz="2000" dirty="0" smtClean="0"/>
              <a:t> where </a:t>
            </a:r>
            <a:r>
              <a:rPr lang="en-US" sz="2000" dirty="0" err="1" smtClean="0"/>
              <a:t>meal_booked</a:t>
            </a:r>
            <a:r>
              <a:rPr lang="en-US" sz="2000" dirty="0" smtClean="0"/>
              <a:t> is True;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267200"/>
            <a:ext cx="6781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457200" y="381000"/>
            <a:ext cx="8077200" cy="1371600"/>
          </a:xfrm>
          <a:prstGeom prst="homePlat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Find the count of each payment methods.</a:t>
            </a:r>
            <a:endParaRPr lang="en-US" sz="3200" i="1" dirty="0"/>
          </a:p>
        </p:txBody>
      </p:sp>
      <p:sp>
        <p:nvSpPr>
          <p:cNvPr id="3" name="Horizontal Scroll 2"/>
          <p:cNvSpPr/>
          <p:nvPr/>
        </p:nvSpPr>
        <p:spPr>
          <a:xfrm>
            <a:off x="838200" y="1828800"/>
            <a:ext cx="6705600" cy="21336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payment_methods</a:t>
            </a:r>
            <a:r>
              <a:rPr lang="en-US" sz="2000" dirty="0" smtClean="0"/>
              <a:t> ,count(</a:t>
            </a:r>
            <a:r>
              <a:rPr lang="en-US" sz="2000" dirty="0" err="1" smtClean="0"/>
              <a:t>payment_methods</a:t>
            </a:r>
            <a:r>
              <a:rPr lang="en-US" sz="2000" dirty="0" smtClean="0"/>
              <a:t>) as </a:t>
            </a:r>
            <a:r>
              <a:rPr lang="en-US" sz="2000" dirty="0" err="1" smtClean="0"/>
              <a:t>CountOFmethods</a:t>
            </a:r>
            <a:r>
              <a:rPr lang="en-US" sz="2000" dirty="0" smtClean="0"/>
              <a:t> from bookings b  inner join </a:t>
            </a:r>
            <a:r>
              <a:rPr lang="en-US" sz="2000" dirty="0" err="1" smtClean="0"/>
              <a:t>cust_info</a:t>
            </a:r>
            <a:r>
              <a:rPr lang="en-US" sz="2000" dirty="0" smtClean="0"/>
              <a:t> </a:t>
            </a:r>
            <a:r>
              <a:rPr lang="en-US" sz="2000" dirty="0" err="1" smtClean="0"/>
              <a:t>cion</a:t>
            </a:r>
            <a:r>
              <a:rPr lang="en-US" sz="2000" dirty="0" smtClean="0"/>
              <a:t> </a:t>
            </a:r>
            <a:r>
              <a:rPr lang="en-US" sz="2000" dirty="0" err="1" smtClean="0"/>
              <a:t>b.booking_id</a:t>
            </a:r>
            <a:r>
              <a:rPr lang="en-US" sz="2000" dirty="0" smtClean="0"/>
              <a:t> = </a:t>
            </a:r>
            <a:r>
              <a:rPr lang="en-US" sz="2000" dirty="0" err="1" smtClean="0"/>
              <a:t>ci.b_id</a:t>
            </a:r>
            <a:r>
              <a:rPr lang="en-US" sz="2000" dirty="0" smtClean="0"/>
              <a:t> group by 1;</a:t>
            </a:r>
            <a:endParaRPr 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962400"/>
            <a:ext cx="54102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457200" y="381000"/>
            <a:ext cx="8077200" cy="1371600"/>
          </a:xfrm>
          <a:prstGeom prst="homePlate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 smtClean="0"/>
              <a:t>Find the count of booking status.</a:t>
            </a:r>
            <a:endParaRPr lang="en-US" sz="3200" i="1" dirty="0"/>
          </a:p>
        </p:txBody>
      </p:sp>
      <p:sp>
        <p:nvSpPr>
          <p:cNvPr id="4" name="Horizontal Scroll 3"/>
          <p:cNvSpPr/>
          <p:nvPr/>
        </p:nvSpPr>
        <p:spPr>
          <a:xfrm>
            <a:off x="838200" y="1828800"/>
            <a:ext cx="6705600" cy="18288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select </a:t>
            </a:r>
            <a:r>
              <a:rPr lang="en-US" sz="2000" dirty="0" err="1" smtClean="0"/>
              <a:t>booking_state</a:t>
            </a:r>
            <a:r>
              <a:rPr lang="en-US" sz="2000" dirty="0" smtClean="0"/>
              <a:t> , count(</a:t>
            </a:r>
            <a:r>
              <a:rPr lang="en-US" sz="2000" dirty="0" err="1" smtClean="0"/>
              <a:t>booking_state</a:t>
            </a:r>
            <a:r>
              <a:rPr lang="en-US" sz="2000" dirty="0" smtClean="0"/>
              <a:t>) as </a:t>
            </a:r>
            <a:r>
              <a:rPr lang="en-US" sz="2000" dirty="0" err="1" smtClean="0"/>
              <a:t>countOFbookings</a:t>
            </a:r>
            <a:r>
              <a:rPr lang="en-US" sz="2000" dirty="0" smtClean="0"/>
              <a:t> from bookings group by 1;</a:t>
            </a:r>
            <a:endParaRPr lang="en-US" sz="2000" dirty="0"/>
          </a:p>
        </p:txBody>
      </p:sp>
      <p:pic>
        <p:nvPicPr>
          <p:cNvPr id="7" name="Picture 6" descr="rr15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267200"/>
            <a:ext cx="4724400" cy="2286000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4114800"/>
            <a:ext cx="3276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xplosion 2 1"/>
          <p:cNvSpPr/>
          <p:nvPr/>
        </p:nvSpPr>
        <p:spPr>
          <a:xfrm>
            <a:off x="762000" y="1066800"/>
            <a:ext cx="7772400" cy="4343400"/>
          </a:xfrm>
          <a:prstGeom prst="irregularSeal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chemeClr val="tx2">
                    <a:lumMod val="50000"/>
                  </a:schemeClr>
                </a:solidFill>
              </a:rPr>
              <a:t>POWERBI DASHBOARD</a:t>
            </a:r>
            <a:endParaRPr lang="en-US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220445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Minus 5">
            <a:hlinkClick r:id="rId3" action="ppaction://hlinkfile" highlightClick="1"/>
          </p:cNvPr>
          <p:cNvSpPr/>
          <p:nvPr/>
        </p:nvSpPr>
        <p:spPr>
          <a:xfrm>
            <a:off x="5791200" y="5257800"/>
            <a:ext cx="3352800" cy="1905000"/>
          </a:xfrm>
          <a:prstGeom prst="mathMinu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hlinkClick r:id="rId3" action="ppaction://hlinkfile">
                  <a:snd r:embed="rId4" name="type.wav" builtIn="1"/>
                </a:hlinkClick>
              </a:rPr>
              <a:t>Link  to  the  dashboard</a:t>
            </a:r>
            <a:endParaRPr lang="en-US" b="1" i="1" dirty="0"/>
          </a:p>
        </p:txBody>
      </p:sp>
      <p:pic>
        <p:nvPicPr>
          <p:cNvPr id="10" name="Picture 9" descr="rr4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28600"/>
            <a:ext cx="2600325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bg2">
                <a:tint val="88000"/>
                <a:satMod val="40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vanshu-verma-HeAz1n6mVWE-unspl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95400"/>
            <a:ext cx="4724400" cy="55626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4876800" y="1295400"/>
            <a:ext cx="4114800" cy="556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1351646"/>
            <a:ext cx="3657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Font typeface="Wingdings" pitchFamily="2" charset="2"/>
              <a:buChar char="v"/>
            </a:pPr>
            <a:r>
              <a:rPr lang="en-US" b="1" dirty="0" smtClean="0">
                <a:solidFill>
                  <a:prstClr val="white"/>
                </a:solidFill>
              </a:rPr>
              <a:t>Addressing Complexity:</a:t>
            </a:r>
          </a:p>
          <a:p>
            <a:pPr lvl="0" algn="ctr">
              <a:buFont typeface="Wingdings" pitchFamily="2" charset="2"/>
              <a:buChar char="v"/>
            </a:pPr>
            <a:endParaRPr lang="en-US" b="1" dirty="0" smtClean="0">
              <a:solidFill>
                <a:prstClr val="white"/>
              </a:solidFill>
            </a:endParaRPr>
          </a:p>
          <a:p>
            <a:pPr lvl="0" algn="ctr"/>
            <a:r>
              <a:rPr lang="en-US" dirty="0" smtClean="0"/>
              <a:t>"The Indian Railways deals with tons of data. This project uses a computer database to organize it all.”</a:t>
            </a: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endParaRPr lang="en-US" dirty="0" smtClean="0">
              <a:solidFill>
                <a:prstClr val="white"/>
              </a:solidFill>
            </a:endParaRPr>
          </a:p>
          <a:p>
            <a:pPr lvl="0" algn="ctr">
              <a:buFont typeface="Wingdings" pitchFamily="2" charset="2"/>
              <a:buChar char="v"/>
            </a:pPr>
            <a:r>
              <a:rPr lang="en-US" b="1" dirty="0" smtClean="0"/>
              <a:t>Centralized Solution:</a:t>
            </a:r>
            <a:r>
              <a:rPr lang="en-US" dirty="0" smtClean="0"/>
              <a:t> </a:t>
            </a:r>
          </a:p>
          <a:p>
            <a:pPr lvl="0" algn="ctr"/>
            <a:endParaRPr lang="en-US" dirty="0" smtClean="0"/>
          </a:p>
          <a:p>
            <a:pPr lvl="0" algn="ctr"/>
            <a:r>
              <a:rPr lang="en-US" dirty="0" smtClean="0"/>
              <a:t>"Instead of having information scattered everywhere, this system stores it all in one central database.“</a:t>
            </a: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>
              <a:buFont typeface="Wingdings" pitchFamily="2" charset="2"/>
              <a:buChar char="v"/>
            </a:pPr>
            <a:r>
              <a:rPr lang="en-US" b="1" dirty="0" smtClean="0"/>
              <a:t>Enhanced Efficiency:</a:t>
            </a: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lvl="0" algn="ctr"/>
            <a:r>
              <a:rPr lang="en-US" dirty="0" smtClean="0"/>
              <a:t>"This system helps manage things like ticket bookings and train schedules, so the railway works better for everyone."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524000" y="304800"/>
            <a:ext cx="5562600" cy="609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overview</a:t>
            </a:r>
            <a:endParaRPr 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ASH R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28600"/>
            <a:ext cx="8543925" cy="632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3000" y="304800"/>
            <a:ext cx="68580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lgerian" pitchFamily="82" charset="0"/>
              </a:rPr>
              <a:t>Story   Telling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14400"/>
            <a:ext cx="9144000" cy="59436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Efficient </a:t>
            </a:r>
            <a:r>
              <a:rPr lang="en-US" dirty="0" smtClean="0"/>
              <a:t>information flow is as crucial as the smooth movement of trains in railway management. This project, the Train Management System, is a significant step towards that goal. By using SQL and </a:t>
            </a:r>
            <a:r>
              <a:rPr lang="en-US" dirty="0" err="1" smtClean="0"/>
              <a:t>PowerBI</a:t>
            </a:r>
            <a:r>
              <a:rPr lang="en-US" dirty="0" smtClean="0"/>
              <a:t>, we've transformed raw data into actionable insights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We </a:t>
            </a:r>
            <a:r>
              <a:rPr lang="en-US" dirty="0" smtClean="0"/>
              <a:t>began by constructing a </a:t>
            </a:r>
            <a:r>
              <a:rPr lang="en-US" dirty="0" smtClean="0"/>
              <a:t> </a:t>
            </a:r>
            <a:r>
              <a:rPr lang="en-US" dirty="0" smtClean="0"/>
              <a:t>database with SQL, carefully organizing information about customers, bookings, and station details. This structured foundation allowed us to move beyond simple record-keeping, enabling us to trace the connections between passengers and their </a:t>
            </a:r>
            <a:r>
              <a:rPr lang="en-US" dirty="0" smtClean="0"/>
              <a:t>journeys . Then</a:t>
            </a:r>
            <a:r>
              <a:rPr lang="en-US" dirty="0" smtClean="0"/>
              <a:t>, we used </a:t>
            </a:r>
            <a:r>
              <a:rPr lang="en-US" dirty="0" err="1" smtClean="0"/>
              <a:t>PowerBI</a:t>
            </a:r>
            <a:r>
              <a:rPr lang="en-US" dirty="0" smtClean="0"/>
              <a:t> to bring this data into life</a:t>
            </a:r>
          </a:p>
          <a:p>
            <a:pPr algn="ctr"/>
            <a:endParaRPr lang="en-US" dirty="0" smtClean="0"/>
          </a:p>
          <a:p>
            <a:pPr algn="ctr">
              <a:buFont typeface="Wingdings" pitchFamily="2" charset="2"/>
              <a:buChar char="q"/>
            </a:pPr>
            <a:r>
              <a:rPr lang="en-US" b="1" dirty="0" smtClean="0"/>
              <a:t>Seeing </a:t>
            </a:r>
            <a:r>
              <a:rPr lang="en-US" b="1" dirty="0" smtClean="0"/>
              <a:t>the most popular routes at a glance to optimize schedules and </a:t>
            </a:r>
            <a:r>
              <a:rPr lang="en-US" b="1" dirty="0" smtClean="0"/>
              <a:t>resource</a:t>
            </a:r>
          </a:p>
          <a:p>
            <a:pPr algn="ctr"/>
            <a:r>
              <a:rPr lang="en-US" b="1" dirty="0" smtClean="0"/>
              <a:t>allocation.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  Quickly </a:t>
            </a:r>
            <a:r>
              <a:rPr lang="en-US" b="1" dirty="0" smtClean="0"/>
              <a:t>accessing </a:t>
            </a:r>
            <a:r>
              <a:rPr lang="en-US" b="1" dirty="0" smtClean="0"/>
              <a:t>view </a:t>
            </a:r>
            <a:r>
              <a:rPr lang="en-US" b="1" dirty="0" smtClean="0"/>
              <a:t>of a passenger's journey to resolve queries with speed and accuracy</a:t>
            </a:r>
            <a:r>
              <a:rPr lang="en-US" b="1" dirty="0" smtClean="0"/>
              <a:t>.</a:t>
            </a:r>
          </a:p>
          <a:p>
            <a:pPr lvl="1">
              <a:buFont typeface="Wingdings" pitchFamily="2" charset="2"/>
              <a:buChar char="q"/>
            </a:pPr>
            <a:r>
              <a:rPr lang="en-US" b="1" dirty="0" smtClean="0"/>
              <a:t>   Identifying </a:t>
            </a:r>
            <a:r>
              <a:rPr lang="en-US" b="1" dirty="0" smtClean="0"/>
              <a:t>trends in booking patterns to inform decisions about expansion and service improvements</a:t>
            </a:r>
            <a:r>
              <a:rPr lang="en-US" b="1" dirty="0" smtClean="0"/>
              <a:t>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 smtClean="0"/>
              <a:t>project demonstrates the transformative power of data when combined with the right tools. By connecting SQL to </a:t>
            </a:r>
            <a:r>
              <a:rPr lang="en-US" dirty="0" err="1" smtClean="0"/>
              <a:t>PowerBI</a:t>
            </a:r>
            <a:r>
              <a:rPr lang="en-US" dirty="0" smtClean="0"/>
              <a:t>, </a:t>
            </a:r>
            <a:r>
              <a:rPr lang="en-US" dirty="0" smtClean="0"/>
              <a:t>we've built a platform for continuous improvement and innovation in railway operations. </a:t>
            </a:r>
            <a:endParaRPr lang="en-US" b="1" dirty="0" smtClean="0"/>
          </a:p>
          <a:p>
            <a:pPr algn="ctr">
              <a:buFont typeface="Wingdings" pitchFamily="2" charset="2"/>
              <a:buChar char="q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295400" y="228600"/>
            <a:ext cx="6858000" cy="838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lgerian" pitchFamily="82" charset="0"/>
              </a:rPr>
              <a:t>Recommendations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9144000" cy="5715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 smtClean="0"/>
              <a:t>The </a:t>
            </a:r>
            <a:r>
              <a:rPr lang="en-US" sz="2000" dirty="0" smtClean="0"/>
              <a:t>groundwork has been laid for future enhancements, such as</a:t>
            </a:r>
            <a:r>
              <a:rPr lang="en-US" sz="2000" dirty="0" smtClean="0"/>
              <a:t>:</a:t>
            </a:r>
          </a:p>
          <a:p>
            <a:pPr>
              <a:buFont typeface="Wingdings" pitchFamily="2" charset="2"/>
              <a:buChar char="q"/>
            </a:pPr>
            <a:endParaRPr lang="en-US" b="1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    </a:t>
            </a:r>
            <a:r>
              <a:rPr lang="en-US" sz="2000" b="1" dirty="0" smtClean="0"/>
              <a:t>AI-Powered Disruption Management and Alternative Routing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     </a:t>
            </a:r>
            <a:r>
              <a:rPr lang="en-US" sz="2000" b="1" dirty="0" smtClean="0"/>
              <a:t>Personalized </a:t>
            </a:r>
            <a:r>
              <a:rPr lang="en-US" sz="2000" b="1" dirty="0" smtClean="0"/>
              <a:t>Travel Packages and Bundles</a:t>
            </a:r>
            <a:r>
              <a:rPr lang="en-US" sz="2000" b="1" dirty="0" smtClean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   Predictive analytics for proactive maintenance.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   Expand </a:t>
            </a:r>
            <a:r>
              <a:rPr lang="en-US" sz="2000" b="1" dirty="0" smtClean="0"/>
              <a:t>Data </a:t>
            </a:r>
            <a:r>
              <a:rPr lang="en-US" sz="2000" b="1" dirty="0" smtClean="0"/>
              <a:t>Sources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   Enhance </a:t>
            </a:r>
            <a:r>
              <a:rPr lang="en-US" sz="2000" b="1" dirty="0" smtClean="0"/>
              <a:t>User </a:t>
            </a:r>
            <a:r>
              <a:rPr lang="en-US" sz="2000" b="1" dirty="0" smtClean="0"/>
              <a:t>Interface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   Strengthen </a:t>
            </a:r>
            <a:r>
              <a:rPr lang="en-US" sz="2000" b="1" dirty="0" smtClean="0"/>
              <a:t>Security </a:t>
            </a:r>
            <a:r>
              <a:rPr lang="en-US" sz="2000" b="1" dirty="0" smtClean="0"/>
              <a:t>Measures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   Personalized Recommendations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   Automated </a:t>
            </a:r>
            <a:r>
              <a:rPr lang="en-US" sz="2000" b="1" dirty="0" smtClean="0"/>
              <a:t>Customer </a:t>
            </a:r>
            <a:r>
              <a:rPr lang="en-US" sz="2000" b="1" dirty="0" smtClean="0"/>
              <a:t>Support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/>
              <a:t>     Dynamic </a:t>
            </a:r>
            <a:r>
              <a:rPr lang="en-US" sz="2000" b="1" dirty="0" smtClean="0"/>
              <a:t>Pricing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43000" y="152400"/>
            <a:ext cx="6858000" cy="990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latin typeface="Algerian" pitchFamily="82" charset="0"/>
              </a:rPr>
              <a:t>conclusion</a:t>
            </a:r>
            <a:endParaRPr lang="en-US" sz="4000" b="1" dirty="0">
              <a:latin typeface="Algerian" pitchFamily="82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447800"/>
            <a:ext cx="9144000" cy="5410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    </a:t>
            </a:r>
            <a:r>
              <a:rPr lang="en-US" sz="2000" dirty="0" smtClean="0">
                <a:latin typeface="Bookman Old Style" pitchFamily="18" charset="0"/>
              </a:rPr>
              <a:t>This </a:t>
            </a:r>
            <a:r>
              <a:rPr lang="en-US" sz="2000" dirty="0" smtClean="0">
                <a:latin typeface="Bookman Old Style" pitchFamily="18" charset="0"/>
              </a:rPr>
              <a:t>Train Management System represents a significant advancement in railway operations, transforming raw data into actionable insights through the combined power of SQL and </a:t>
            </a:r>
            <a:r>
              <a:rPr lang="en-US" sz="2000" dirty="0" err="1" smtClean="0">
                <a:latin typeface="Bookman Old Style" pitchFamily="18" charset="0"/>
              </a:rPr>
              <a:t>PowerBI</a:t>
            </a:r>
            <a:r>
              <a:rPr lang="en-US" sz="2000" dirty="0" smtClean="0">
                <a:latin typeface="Bookman Old Style" pitchFamily="18" charset="0"/>
              </a:rPr>
              <a:t> 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endParaRPr lang="en-US" sz="2000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Bookman Old Style" pitchFamily="18" charset="0"/>
              </a:rPr>
              <a:t>This structured approach establishes a reliable framework for analyzing the complex relationships between passengers, journeys, and </a:t>
            </a:r>
            <a:r>
              <a:rPr lang="en-US" sz="2000" dirty="0" smtClean="0">
                <a:latin typeface="Bookman Old Style" pitchFamily="18" charset="0"/>
              </a:rPr>
              <a:t>destinations.  Furthermore</a:t>
            </a:r>
            <a:r>
              <a:rPr lang="en-US" sz="2000" dirty="0" smtClean="0">
                <a:latin typeface="Bookman Old Style" pitchFamily="18" charset="0"/>
              </a:rPr>
              <a:t>, the system is designed for future growth and innovation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Bookman Old Style" pitchFamily="18" charset="0"/>
              </a:rPr>
              <a:t>By integrating cutting-edge technologies like AI-powered disruption management and personalized travel packages, the system can continue to evolve and meet the ever-changing demands of the transportation industry</a:t>
            </a:r>
            <a:r>
              <a:rPr lang="en-US" sz="2000" dirty="0" smtClean="0">
                <a:latin typeface="Bookman Old Style" pitchFamily="18" charset="0"/>
              </a:rPr>
              <a:t>.</a:t>
            </a:r>
          </a:p>
          <a:p>
            <a:pPr>
              <a:buFont typeface="Wingdings" pitchFamily="2" charset="2"/>
              <a:buChar char="q"/>
            </a:pPr>
            <a:endParaRPr lang="en-US" sz="2000" dirty="0" smtClean="0">
              <a:latin typeface="Bookman Old Style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smtClean="0">
                <a:latin typeface="Bookman Old Style" pitchFamily="18" charset="0"/>
              </a:rPr>
              <a:t>This </a:t>
            </a:r>
            <a:r>
              <a:rPr lang="en-US" sz="2000" dirty="0" smtClean="0">
                <a:latin typeface="Bookman Old Style" pitchFamily="18" charset="0"/>
              </a:rPr>
              <a:t>Train Management System is more than just a technological solution; it is a platform for continuous improvement and innovation in railway operations</a:t>
            </a:r>
            <a:endParaRPr lang="en-US" sz="2000" dirty="0"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ded Corner 3"/>
          <p:cNvSpPr/>
          <p:nvPr/>
        </p:nvSpPr>
        <p:spPr>
          <a:xfrm>
            <a:off x="2057400" y="1219200"/>
            <a:ext cx="5029200" cy="4343400"/>
          </a:xfrm>
          <a:prstGeom prst="folded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smtClean="0">
                <a:latin typeface="Algerian" pitchFamily="82" charset="0"/>
              </a:rPr>
              <a:t>THANK   YOU</a:t>
            </a:r>
            <a:endParaRPr lang="en-US" sz="4800" dirty="0"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81200" y="304800"/>
            <a:ext cx="5257800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OBJECTIVE</a:t>
            </a:r>
            <a:endParaRPr lang="en-US" sz="3200" b="1" dirty="0"/>
          </a:p>
        </p:txBody>
      </p:sp>
      <p:pic>
        <p:nvPicPr>
          <p:cNvPr id="3" name="Picture 2" descr="devanshu-verma-HeAz1n6mVWE-unsplash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3429000" cy="51054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3657600" y="1752600"/>
            <a:ext cx="5257800" cy="4953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"The primary objective of this project is to develop a </a:t>
            </a:r>
            <a:r>
              <a:rPr lang="en-US" sz="2000" dirty="0" err="1" smtClean="0"/>
              <a:t>MySQL</a:t>
            </a:r>
            <a:r>
              <a:rPr lang="en-US" sz="2000" dirty="0" smtClean="0"/>
              <a:t>-based Indian Railway Management System, aiming to create a centralized database for efficient storage and retrieval of operational data.</a:t>
            </a:r>
          </a:p>
          <a:p>
            <a:pPr algn="ctr"/>
            <a:r>
              <a:rPr lang="en-US" sz="2000" dirty="0" smtClean="0"/>
              <a:t> This system will streamline passenger reservation and train scheduling processes, ultimately improving operational efficiency and enhancing the user experience."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rved Up Ribbon 1"/>
          <p:cNvSpPr/>
          <p:nvPr/>
        </p:nvSpPr>
        <p:spPr>
          <a:xfrm>
            <a:off x="457200" y="533400"/>
            <a:ext cx="8229600" cy="914400"/>
          </a:xfrm>
          <a:prstGeom prst="ellipseRibbon2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Horizontal Scroll 2"/>
          <p:cNvSpPr/>
          <p:nvPr/>
        </p:nvSpPr>
        <p:spPr>
          <a:xfrm>
            <a:off x="1219200" y="2057400"/>
            <a:ext cx="6705600" cy="2667000"/>
          </a:xfrm>
          <a:prstGeom prst="horizontalScroll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 Rounded MT Bold" pitchFamily="34" charset="0"/>
              </a:rPr>
              <a:t>DATABASE SCHEMA</a:t>
            </a:r>
            <a:endParaRPr lang="en-US" sz="3600" b="1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HEMA R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153399" cy="586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8200" y="457200"/>
            <a:ext cx="70866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 Black" pitchFamily="34" charset="0"/>
              </a:rPr>
              <a:t>VIEWING TABLES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L-Shape 2"/>
          <p:cNvSpPr/>
          <p:nvPr/>
        </p:nvSpPr>
        <p:spPr>
          <a:xfrm>
            <a:off x="609600" y="2133600"/>
            <a:ext cx="5943600" cy="1066800"/>
          </a:xfrm>
          <a:prstGeom prst="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* FROM RESERVATION  ;</a:t>
            </a:r>
            <a:endParaRPr lang="en-US" sz="2800" dirty="0"/>
          </a:p>
        </p:txBody>
      </p:sp>
      <p:pic>
        <p:nvPicPr>
          <p:cNvPr id="4" name="Picture 3" descr="RR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352800"/>
            <a:ext cx="8686800" cy="3124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8200" y="457200"/>
            <a:ext cx="70866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 Black" pitchFamily="34" charset="0"/>
              </a:rPr>
              <a:t>VIEWING TABLES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L-Shape 2"/>
          <p:cNvSpPr/>
          <p:nvPr/>
        </p:nvSpPr>
        <p:spPr>
          <a:xfrm>
            <a:off x="609600" y="2133600"/>
            <a:ext cx="5943600" cy="1066800"/>
          </a:xfrm>
          <a:prstGeom prst="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* FROM BOOKINGS ;</a:t>
            </a:r>
            <a:endParaRPr lang="en-US" sz="2800" dirty="0"/>
          </a:p>
        </p:txBody>
      </p:sp>
      <p:pic>
        <p:nvPicPr>
          <p:cNvPr id="4" name="Picture 3" descr="RR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52800"/>
            <a:ext cx="83820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8200" y="457200"/>
            <a:ext cx="70866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 Black" pitchFamily="34" charset="0"/>
              </a:rPr>
              <a:t>VIEWING TABLES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L-Shape 2"/>
          <p:cNvSpPr/>
          <p:nvPr/>
        </p:nvSpPr>
        <p:spPr>
          <a:xfrm>
            <a:off x="609600" y="2133600"/>
            <a:ext cx="5943600" cy="1066800"/>
          </a:xfrm>
          <a:prstGeom prst="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* FROM  CUSTOMERS ;</a:t>
            </a:r>
            <a:endParaRPr lang="en-US" sz="2800" dirty="0"/>
          </a:p>
        </p:txBody>
      </p:sp>
      <p:pic>
        <p:nvPicPr>
          <p:cNvPr id="4" name="Picture 3" descr="RR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352800"/>
            <a:ext cx="86106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838200" y="457200"/>
            <a:ext cx="7086600" cy="685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latin typeface="Arial Black" pitchFamily="34" charset="0"/>
              </a:rPr>
              <a:t>VIEWING TABLES</a:t>
            </a:r>
            <a:endParaRPr lang="en-US" sz="3600" b="1" dirty="0">
              <a:latin typeface="Arial Black" pitchFamily="34" charset="0"/>
            </a:endParaRPr>
          </a:p>
        </p:txBody>
      </p:sp>
      <p:sp>
        <p:nvSpPr>
          <p:cNvPr id="3" name="L-Shape 2"/>
          <p:cNvSpPr/>
          <p:nvPr/>
        </p:nvSpPr>
        <p:spPr>
          <a:xfrm>
            <a:off x="609600" y="2133600"/>
            <a:ext cx="5943600" cy="1066800"/>
          </a:xfrm>
          <a:prstGeom prst="corne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SELECT * FROM  CUST_INFO  ;</a:t>
            </a:r>
            <a:endParaRPr lang="en-US" sz="2800" dirty="0"/>
          </a:p>
        </p:txBody>
      </p:sp>
      <p:pic>
        <p:nvPicPr>
          <p:cNvPr id="4" name="Picture 3" descr="RR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76600"/>
            <a:ext cx="8458200" cy="3352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492</TotalTime>
  <Words>850</Words>
  <Application>Microsoft Office PowerPoint</Application>
  <PresentationFormat>On-screen Show (4:3)</PresentationFormat>
  <Paragraphs>86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Metro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7</cp:revision>
  <dcterms:created xsi:type="dcterms:W3CDTF">2025-04-09T08:31:08Z</dcterms:created>
  <dcterms:modified xsi:type="dcterms:W3CDTF">2025-04-15T08:45:05Z</dcterms:modified>
</cp:coreProperties>
</file>