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3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8.jpeg" ContentType="image/jpeg"/>
  <Override PartName="/ppt/media/image36.png" ContentType="image/png"/>
  <Override PartName="/ppt/media/image64.png" ContentType="image/png"/>
  <Override PartName="/ppt/media/image9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61.png" ContentType="image/png"/>
  <Override PartName="/ppt/media/image6.png" ContentType="image/png"/>
  <Override PartName="/ppt/media/image3.png" ContentType="image/png"/>
  <Override PartName="/ppt/media/image60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1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611800" y="3429000"/>
            <a:ext cx="5517720" cy="2268360"/>
          </a:xfrm>
          <a:prstGeom prst="rect">
            <a:avLst/>
          </a:prstGeom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Click to edit Master </a:t>
            </a: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title style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/>
          <a:p>
            <a:pPr algn="r">
              <a:lnSpc>
                <a:spcPct val="100000"/>
              </a:lnSpc>
            </a:pPr>
            <a:fld id="{ABF8C3D7-0940-49D9-A1F3-016376EEEB4D}" type="datetime">
              <a:rPr b="0" lang="en-IN" sz="800" spc="-1" strike="noStrike">
                <a:solidFill>
                  <a:srgbClr val="ffffff"/>
                </a:solidFill>
                <a:latin typeface="Arial"/>
              </a:rPr>
              <a:t>31/12/18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/>
          <a:p>
            <a:pPr algn="ctr"/>
            <a:endParaRPr b="0" lang="en-IN" sz="14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IN" sz="800" spc="-1" strike="noStrike">
                <a:solidFill>
                  <a:srgbClr val="ffffff"/>
                </a:solidFill>
                <a:latin typeface="Arial"/>
              </a:rPr>
              <a:t>              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fld id="{414291A8-DB16-4ECD-84F8-ADD0654794A9}" type="slidenum">
              <a:rPr b="0" lang="en-IN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a9acee"/>
                </a:solidFill>
                <a:latin typeface="Wingdings 3"/>
              </a:rPr>
              <a:t>z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49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/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anchor="ctr"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589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7096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4" marL="21733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/>
          <a:p>
            <a:pPr algn="r">
              <a:lnSpc>
                <a:spcPct val="100000"/>
              </a:lnSpc>
            </a:pPr>
            <a:fld id="{4F03C290-B304-4ECB-95EB-06D5A74C56D3}" type="datetime">
              <a:rPr b="0" lang="en-IN" sz="800" spc="-1" strike="noStrike">
                <a:solidFill>
                  <a:srgbClr val="ffffff"/>
                </a:solidFill>
                <a:latin typeface="Arial"/>
              </a:rPr>
              <a:t>31/12/18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/>
          <a:p>
            <a:pPr algn="ctr"/>
            <a:endParaRPr b="0" lang="en-IN" sz="14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IN" sz="800" spc="-1" strike="noStrike">
                <a:solidFill>
                  <a:srgbClr val="ffffff"/>
                </a:solidFill>
                <a:latin typeface="Arial"/>
              </a:rPr>
              <a:t>              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fld id="{FAAF0FE2-D790-442C-A4FB-1A7CAED44536}" type="slidenum">
              <a:rPr b="0" lang="en-IN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2194920" y="64116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a9acee"/>
                </a:solidFill>
                <a:latin typeface="Wingdings 3"/>
              </a:rPr>
              <a:t>z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896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51" descr=""/>
          <p:cNvPicPr/>
          <p:nvPr/>
        </p:nvPicPr>
        <p:blipFill>
          <a:blip r:embed="rId1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98" name="Picture 4" descr=""/>
          <p:cNvPicPr/>
          <p:nvPr/>
        </p:nvPicPr>
        <p:blipFill>
          <a:blip r:embed="rId2"/>
          <a:srcRect l="0" t="12188" r="0" b="16829"/>
          <a:stretch/>
        </p:blipFill>
        <p:spPr>
          <a:xfrm>
            <a:off x="19800" y="52920"/>
            <a:ext cx="1219140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Picture 55" descr=""/>
          <p:cNvPicPr/>
          <p:nvPr/>
        </p:nvPicPr>
        <p:blipFill>
          <a:blip r:embed="rId3"/>
          <a:stretch/>
        </p:blipFill>
        <p:spPr>
          <a:xfrm>
            <a:off x="961920" y="0"/>
            <a:ext cx="11228400" cy="685764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1874160" y="3265560"/>
            <a:ext cx="41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a9acee"/>
                </a:solidFill>
                <a:latin typeface="Wingdings 3"/>
              </a:rPr>
              <a:t>z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1245960" y="1744920"/>
            <a:ext cx="9214200" cy="3041280"/>
          </a:xfrm>
          <a:prstGeom prst="rect">
            <a:avLst/>
          </a:prstGeom>
          <a:noFill/>
          <a:ln>
            <a:noFill/>
          </a:ln>
        </p:spPr>
        <p:txBody>
          <a:bodyPr tIns="0" anchor="b">
            <a:normAutofit/>
          </a:bodyPr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1" lang="en-IN" sz="5400" spc="-1" strike="noStrike">
                <a:solidFill>
                  <a:srgbClr val="ffffff"/>
                </a:solidFill>
                <a:latin typeface="Bahnschrift SemiBold Condensed"/>
              </a:rPr>
              <a:t>City &amp; Cuisine-Based Restaurant Recommender Using Yelp Dataset</a:t>
            </a:r>
            <a:endParaRPr b="0" lang="en-IN" sz="5400" spc="-1" strike="noStrike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75" name="TextShape 3"/>
          <p:cNvSpPr txBox="1"/>
          <p:nvPr/>
        </p:nvSpPr>
        <p:spPr>
          <a:xfrm>
            <a:off x="1118160" y="126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Bahnschrift SemiBold Condensed"/>
              </a:rPr>
              <a:t>Categories selected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5"/>
          <p:cNvSpPr txBox="1"/>
          <p:nvPr/>
        </p:nvSpPr>
        <p:spPr>
          <a:xfrm>
            <a:off x="1770120" y="1458720"/>
            <a:ext cx="8993160" cy="519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3800" spc="-1" strike="noStrike">
                <a:solidFill>
                  <a:srgbClr val="c00000"/>
                </a:solidFill>
                <a:latin typeface="Bahnschrift SemiBold Condensed"/>
              </a:rPr>
              <a:t>Over all food categories:  </a:t>
            </a:r>
            <a:endParaRPr b="0" lang="en-US" sz="38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‘</a:t>
            </a: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Food’, ' Restaurants’, 'Pizza', 'Mexican', 'American (Traditional)', 'American (New)', 'Italian', ''Indian', ' Pakistani', 'Thai', ' Japanese', 'French’,’ Canadian (New ), ' Middle Eastern', 'German', 'Vietnamese', 'Chinese', 'Hungarian'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3500" spc="-1" strike="noStrike">
                <a:solidFill>
                  <a:srgbClr val="c00000"/>
                </a:solidFill>
                <a:latin typeface="Bahnschrift SemiBold Condensed"/>
              </a:rPr>
              <a:t>Cuisines: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    </a:t>
            </a: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Indian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    </a:t>
            </a: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Chinese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    </a:t>
            </a: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Thai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    </a:t>
            </a: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Italian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    </a:t>
            </a: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Japanese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f2d29"/>
                </a:solidFill>
                <a:latin typeface="Arial"/>
              </a:rPr>
              <a:t> 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81" name="TextShape 3"/>
          <p:cNvSpPr txBox="1"/>
          <p:nvPr/>
        </p:nvSpPr>
        <p:spPr>
          <a:xfrm>
            <a:off x="1258560" y="-7308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1f2d29"/>
                </a:solidFill>
                <a:latin typeface="Bahnschrift SemiBold Condensed"/>
              </a:rPr>
              <a:t>Exploratory analysis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964080" y="1234080"/>
            <a:ext cx="8769960" cy="10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IN" sz="2400" spc="-1" strike="noStrike">
                <a:solidFill>
                  <a:srgbClr val="1f2d29"/>
                </a:solidFill>
                <a:latin typeface="Bahnschrift SemiBold Condensed"/>
              </a:rPr>
              <a:t>Majority of the food categories selected was restaurant 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84" name="Picture 3" descr=""/>
          <p:cNvPicPr/>
          <p:nvPr/>
        </p:nvPicPr>
        <p:blipFill>
          <a:blip r:embed="rId2"/>
          <a:stretch/>
        </p:blipFill>
        <p:spPr>
          <a:xfrm>
            <a:off x="3872880" y="1815840"/>
            <a:ext cx="5812920" cy="50526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7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88" name="TextShape 3"/>
          <p:cNvSpPr txBox="1"/>
          <p:nvPr/>
        </p:nvSpPr>
        <p:spPr>
          <a:xfrm>
            <a:off x="921600" y="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Bahnschrift SemiBold Condensed"/>
              </a:rPr>
              <a:t>Data Reduction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TextShape 5"/>
          <p:cNvSpPr txBox="1"/>
          <p:nvPr/>
        </p:nvSpPr>
        <p:spPr>
          <a:xfrm>
            <a:off x="1470960" y="1523880"/>
            <a:ext cx="8453160" cy="456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1f2d29"/>
                </a:solidFill>
                <a:latin typeface="Bahnschrift SemiBold Condensed"/>
              </a:rPr>
              <a:t>After exploratory analysis , we trimmed our dataset: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1f2d29"/>
                </a:solidFill>
                <a:latin typeface="Bahnschrift SemiBold Condensed"/>
              </a:rPr>
              <a:t>We selected instances with: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f2d29"/>
                </a:solidFill>
                <a:latin typeface="Bahnschrift SemiBold Condensed"/>
              </a:rPr>
              <a:t>Food related businesses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f2d29"/>
                </a:solidFill>
                <a:latin typeface="Bahnschrift SemiBold Condensed"/>
              </a:rPr>
              <a:t>State as  ‘ Ontario’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4"/>
          <p:cNvSpPr txBox="1"/>
          <p:nvPr/>
        </p:nvSpPr>
        <p:spPr>
          <a:xfrm>
            <a:off x="958320" y="6372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Bahnschrift SemiBold Condensed"/>
              </a:rPr>
              <a:t>Methodology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6" name="Picture 3" descr=""/>
          <p:cNvPicPr/>
          <p:nvPr/>
        </p:nvPicPr>
        <p:blipFill>
          <a:blip r:embed="rId2"/>
          <a:stretch/>
        </p:blipFill>
        <p:spPr>
          <a:xfrm>
            <a:off x="3115440" y="788040"/>
            <a:ext cx="8769240" cy="59518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9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00" name="TextShape 3"/>
          <p:cNvSpPr txBox="1"/>
          <p:nvPr/>
        </p:nvSpPr>
        <p:spPr>
          <a:xfrm>
            <a:off x="1173960" y="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Bahnschrift SemiBold Condensed"/>
              </a:rPr>
              <a:t>Pre processing 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TextShape 5"/>
          <p:cNvSpPr txBox="1"/>
          <p:nvPr/>
        </p:nvSpPr>
        <p:spPr>
          <a:xfrm>
            <a:off x="1905480" y="1594440"/>
            <a:ext cx="8815320" cy="447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1" lang="en-US" sz="3000" spc="-1" strike="noStrike">
                <a:solidFill>
                  <a:srgbClr val="c00000"/>
                </a:solidFill>
                <a:latin typeface="Bahnschrift SemiBold Condensed"/>
              </a:rPr>
              <a:t>Dropped  :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    </a:t>
            </a: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28 columns from business file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    </a:t>
            </a: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4 columns from review file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Adding new columns:  senti-polarity and text clear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c00000"/>
                </a:solidFill>
                <a:latin typeface="Bahnschrift SemiBold Condensed"/>
              </a:rPr>
              <a:t>Data integration: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Combining the two dataset : business and the review the total no of columns after integration is 36 columns and  </a:t>
            </a:r>
            <a:r>
              <a:rPr b="0" lang="en-US" sz="1600" spc="-1" strike="noStrike">
                <a:solidFill>
                  <a:srgbClr val="000000"/>
                </a:solidFill>
                <a:latin typeface="Bahnschrift SemiBold Condensed"/>
              </a:rPr>
              <a:t>482384 </a:t>
            </a:r>
            <a:r>
              <a:rPr b="0" lang="en-US" sz="1800" spc="-1" strike="noStrike">
                <a:solidFill>
                  <a:srgbClr val="000000"/>
                </a:solidFill>
                <a:latin typeface="Bahnschrift SemiBold Condensed"/>
              </a:rPr>
              <a:t>rows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Shape 4"/>
          <p:cNvSpPr txBox="1"/>
          <p:nvPr/>
        </p:nvSpPr>
        <p:spPr>
          <a:xfrm>
            <a:off x="1118160" y="16668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Bahnschrift SemiBold Condensed"/>
              </a:rPr>
              <a:t>Predictive tasks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1621800" y="887760"/>
            <a:ext cx="9562680" cy="535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c00000"/>
                </a:solidFill>
                <a:latin typeface="Bahnschrift SemiBold Condensed"/>
              </a:rPr>
              <a:t>There are two major tasks in our project: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Predict rating from review text: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c00000"/>
                </a:solidFill>
                <a:latin typeface="Bahnschrift SemiBold Condensed"/>
              </a:rPr>
              <a:t>	</a:t>
            </a:r>
            <a:r>
              <a:rPr b="0" lang="en-US" sz="2800" spc="-1" strike="noStrike">
                <a:solidFill>
                  <a:srgbClr val="c00000"/>
                </a:solidFill>
                <a:latin typeface="Bahnschrift SemiBold Condensed"/>
              </a:rPr>
              <a:t>	</a:t>
            </a:r>
            <a:r>
              <a:rPr b="0" lang="en-US" sz="2800" spc="-1" strike="noStrike">
                <a:solidFill>
                  <a:srgbClr val="c00000"/>
                </a:solidFill>
                <a:latin typeface="Bahnschrift SemiBold Condensed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-</a:t>
            </a:r>
            <a:r>
              <a:rPr b="0" lang="en-US" sz="2800" spc="-1" strike="noStrike">
                <a:solidFill>
                  <a:srgbClr val="1f2d29"/>
                </a:solidFill>
                <a:latin typeface="Bahnschrift SemiBold Condensed"/>
              </a:rPr>
              <a:t> Linear support vector machine classifier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Find the sentiment polarity and recommend the top best restaurants for each cuisine type.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  – </a:t>
            </a: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Sentiment polarity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Bahnschrift SemiBold Condensed"/>
              </a:rPr>
              <a:t>- Mean of star ratings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12" name="TextShape 3"/>
          <p:cNvSpPr txBox="1"/>
          <p:nvPr/>
        </p:nvSpPr>
        <p:spPr>
          <a:xfrm>
            <a:off x="964080" y="-38664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Linear support vector machine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Shape 5"/>
          <p:cNvSpPr txBox="1"/>
          <p:nvPr/>
        </p:nvSpPr>
        <p:spPr>
          <a:xfrm>
            <a:off x="1429200" y="839520"/>
            <a:ext cx="10601280" cy="604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3300" spc="-1" strike="noStrike">
                <a:solidFill>
                  <a:srgbClr val="1f2d29"/>
                </a:solidFill>
                <a:latin typeface="Bahnschrift SemiBold Condensed"/>
              </a:rPr>
              <a:t>’ </a:t>
            </a:r>
            <a:r>
              <a:rPr b="0" lang="en-US" sz="3300" spc="-1" strike="noStrike">
                <a:solidFill>
                  <a:srgbClr val="c00000"/>
                </a:solidFill>
                <a:latin typeface="Bahnschrift SemiBold Condensed"/>
              </a:rPr>
              <a:t>Linear support vector machine classifier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text pre-processing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removed punctuations, stop words and tokenized the reviews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2d29"/>
                </a:solidFill>
                <a:latin typeface="Bahnschrift SemiBold Condensed"/>
              </a:rPr>
              <a:t>converted each review into a vector using tf-idf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3000" spc="-1" strike="noStrike">
                <a:solidFill>
                  <a:srgbClr val="c00000"/>
                </a:solidFill>
                <a:latin typeface="Bahnschrift SemiBold Condensed"/>
              </a:rPr>
              <a:t>Training the model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1f2d29"/>
                </a:solidFill>
                <a:latin typeface="Bahnschrift SemiBold Condensed"/>
              </a:rPr>
              <a:t>split the dataset into training and test set by 80:20 ratio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1f2d29"/>
                </a:solidFill>
                <a:latin typeface="Bahnschrift SemiBold Condensed"/>
              </a:rPr>
              <a:t>build a multiclass svm classifier and fit it to our training set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3000" spc="-1" strike="noStrike">
                <a:solidFill>
                  <a:srgbClr val="c00000"/>
                </a:solidFill>
                <a:latin typeface="Bahnschrift SemiBold Condensed"/>
              </a:rPr>
              <a:t>Test and evaluating the model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1f2d29"/>
                </a:solidFill>
                <a:latin typeface="Bahnschrift SemiBold Condensed"/>
              </a:rPr>
              <a:t>tested the model for 5 classes(1,2,3,4,5 rating)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1f2d29"/>
                </a:solidFill>
                <a:latin typeface="Bahnschrift SemiBold Condensed"/>
              </a:rPr>
              <a:t>using 5 classes(1,2,3,4,5)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TextShape 4"/>
          <p:cNvSpPr txBox="1"/>
          <p:nvPr/>
        </p:nvSpPr>
        <p:spPr>
          <a:xfrm>
            <a:off x="1484280" y="639720"/>
            <a:ext cx="8439840" cy="544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1f2d29"/>
                </a:solidFill>
                <a:latin typeface="Arial"/>
              </a:rPr>
              <a:t>’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0" name="Picture 8" descr=""/>
          <p:cNvPicPr/>
          <p:nvPr/>
        </p:nvPicPr>
        <p:blipFill>
          <a:blip r:embed="rId2"/>
          <a:stretch/>
        </p:blipFill>
        <p:spPr>
          <a:xfrm>
            <a:off x="1949400" y="1577520"/>
            <a:ext cx="9056880" cy="382896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1786320" y="600480"/>
            <a:ext cx="61801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Bahnschrift SemiBold Condensed"/>
              </a:rPr>
              <a:t>Using five classes(1,2,3,4,5)</a:t>
            </a:r>
            <a:endParaRPr b="0" lang="en-IN" sz="4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25" name="TextShape 3"/>
          <p:cNvSpPr txBox="1"/>
          <p:nvPr/>
        </p:nvSpPr>
        <p:spPr>
          <a:xfrm>
            <a:off x="964080" y="-572040"/>
            <a:ext cx="9469800" cy="1557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Task2: Recommending Restaurants To Users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TextShape 5"/>
          <p:cNvSpPr txBox="1"/>
          <p:nvPr/>
        </p:nvSpPr>
        <p:spPr>
          <a:xfrm>
            <a:off x="2872800" y="1656000"/>
            <a:ext cx="9027360" cy="4929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1f2d29"/>
                </a:solidFill>
                <a:latin typeface="Arial"/>
              </a:rPr>
              <a:t>’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f2d29"/>
                </a:solidFill>
                <a:latin typeface="Bahnschrift SemiBold Condensed"/>
              </a:rPr>
              <a:t>Calculate sentiment polarity for each review text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f2d29"/>
                </a:solidFill>
                <a:latin typeface="Bahnschrift SemiBold Condensed"/>
              </a:rPr>
              <a:t>Find mean sentiment polarity for each business_id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f2d29"/>
                </a:solidFill>
                <a:latin typeface="Bahnschrift SemiBold Condensed"/>
              </a:rPr>
              <a:t>Find mean stars for each business_id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f2d29"/>
                </a:solidFill>
                <a:latin typeface="Bahnschrift SemiBold Condensed"/>
              </a:rPr>
              <a:t>Considering the business with mean stars greater than 3.5 and sentiment polarity greater than 0 as good restaurants.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0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31" name="TextShape 3"/>
          <p:cNvSpPr txBox="1"/>
          <p:nvPr/>
        </p:nvSpPr>
        <p:spPr>
          <a:xfrm>
            <a:off x="964080" y="-513720"/>
            <a:ext cx="106344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1f2d29"/>
                </a:solidFill>
                <a:latin typeface="Bahnschrift SemiBold Condensed"/>
              </a:rPr>
              <a:t>Plotting graphs of stars vs sentiment polarity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1f2d29"/>
                </a:solidFill>
                <a:latin typeface="Arial"/>
              </a:rPr>
              <a:t>’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4" name="Picture 4" descr=""/>
          <p:cNvPicPr/>
          <p:nvPr/>
        </p:nvPicPr>
        <p:blipFill>
          <a:blip r:embed="rId2"/>
          <a:stretch/>
        </p:blipFill>
        <p:spPr>
          <a:xfrm>
            <a:off x="1369080" y="1827360"/>
            <a:ext cx="5200200" cy="2305800"/>
          </a:xfrm>
          <a:prstGeom prst="rect">
            <a:avLst/>
          </a:prstGeom>
          <a:ln>
            <a:noFill/>
          </a:ln>
        </p:spPr>
      </p:pic>
      <p:pic>
        <p:nvPicPr>
          <p:cNvPr id="235" name="Picture 5" descr=""/>
          <p:cNvPicPr/>
          <p:nvPr/>
        </p:nvPicPr>
        <p:blipFill>
          <a:blip r:embed="rId3"/>
          <a:stretch/>
        </p:blipFill>
        <p:spPr>
          <a:xfrm>
            <a:off x="6775560" y="1892160"/>
            <a:ext cx="4487400" cy="2175840"/>
          </a:xfrm>
          <a:prstGeom prst="rect">
            <a:avLst/>
          </a:prstGeom>
          <a:ln>
            <a:noFill/>
          </a:ln>
        </p:spPr>
      </p:pic>
      <p:pic>
        <p:nvPicPr>
          <p:cNvPr id="236" name="Picture 6" descr=""/>
          <p:cNvPicPr/>
          <p:nvPr/>
        </p:nvPicPr>
        <p:blipFill>
          <a:blip r:embed="rId4"/>
          <a:stretch/>
        </p:blipFill>
        <p:spPr>
          <a:xfrm>
            <a:off x="1121400" y="4253040"/>
            <a:ext cx="4587480" cy="2186280"/>
          </a:xfrm>
          <a:prstGeom prst="rect">
            <a:avLst/>
          </a:prstGeom>
          <a:ln>
            <a:noFill/>
          </a:ln>
        </p:spPr>
      </p:pic>
      <p:pic>
        <p:nvPicPr>
          <p:cNvPr id="237" name="Picture 8" descr=""/>
          <p:cNvPicPr/>
          <p:nvPr/>
        </p:nvPicPr>
        <p:blipFill>
          <a:blip r:embed="rId5"/>
          <a:stretch/>
        </p:blipFill>
        <p:spPr>
          <a:xfrm>
            <a:off x="5866920" y="4259520"/>
            <a:ext cx="6516720" cy="2186280"/>
          </a:xfrm>
          <a:prstGeom prst="rect">
            <a:avLst/>
          </a:prstGeom>
          <a:ln>
            <a:noFill/>
          </a:ln>
        </p:spPr>
      </p:pic>
      <p:sp>
        <p:nvSpPr>
          <p:cNvPr id="238" name="CustomShape 6"/>
          <p:cNvSpPr/>
          <p:nvPr/>
        </p:nvSpPr>
        <p:spPr>
          <a:xfrm>
            <a:off x="1369080" y="781560"/>
            <a:ext cx="936468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Bahnschrift SemiBold Condensed"/>
              </a:rPr>
              <a:t>From graph we see that all the stars greater than 3.5 are above 0 of senti-polarity.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1118160" y="669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br/>
            <a:br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5"/>
          <p:cNvSpPr txBox="1"/>
          <p:nvPr/>
        </p:nvSpPr>
        <p:spPr>
          <a:xfrm>
            <a:off x="7341840" y="4262040"/>
            <a:ext cx="4728600" cy="230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f2d29"/>
                </a:solidFill>
                <a:latin typeface="Bahnschrift SemiBold Condensed"/>
              </a:rPr>
              <a:t>Team Members: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Abhijeet Prakash</a:t>
            </a: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	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Abhishek Sawant</a:t>
            </a: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	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Adarsh Raj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f2d29"/>
                </a:solidFill>
                <a:latin typeface="Bahnschrift SemiBold Condensed"/>
              </a:rPr>
              <a:t>Apeksha Ninnekar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Google Shape;56;p13" descr=""/>
          <p:cNvPicPr/>
          <p:nvPr/>
        </p:nvPicPr>
        <p:blipFill>
          <a:blip r:embed="rId2"/>
          <a:stretch/>
        </p:blipFill>
        <p:spPr>
          <a:xfrm>
            <a:off x="964080" y="51480"/>
            <a:ext cx="5922720" cy="741960"/>
          </a:xfrm>
          <a:prstGeom prst="rect">
            <a:avLst/>
          </a:prstGeom>
          <a:ln>
            <a:noFill/>
          </a:ln>
        </p:spPr>
      </p:pic>
      <p:sp>
        <p:nvSpPr>
          <p:cNvPr id="111" name="CustomShape 6"/>
          <p:cNvSpPr/>
          <p:nvPr/>
        </p:nvSpPr>
        <p:spPr>
          <a:xfrm>
            <a:off x="2334960" y="1665720"/>
            <a:ext cx="70768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Bahnschrift SemiBold"/>
                <a:ea typeface="Times New Roman"/>
              </a:rPr>
              <a:t>Data Mining and Analysis(18ECSC301)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Bahnschrift SemiBold"/>
                <a:ea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Bahnschrift SemiBold"/>
                <a:ea typeface="Times New Roman"/>
              </a:rPr>
              <a:t>Course Project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Bahnschrift SemiBold"/>
                <a:ea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Bahnschrift SemiBold"/>
                <a:ea typeface="Times New Roman"/>
              </a:rPr>
              <a:t>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Bahnschrift SemiBold"/>
                <a:ea typeface="Times New Roman"/>
              </a:rPr>
              <a:t>Yelp Data Challenge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Bahnschrift SemiBold"/>
                <a:ea typeface="Times New Roman"/>
              </a:rPr>
              <a:t>Round 12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626760" y="4356720"/>
            <a:ext cx="5416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1f2d29"/>
                </a:solidFill>
                <a:latin typeface="Bahnschrift SemiBold Condensed"/>
              </a:rPr>
              <a:t> </a:t>
            </a:r>
            <a:r>
              <a:rPr b="1" lang="en-IN" sz="2800" spc="-1" strike="noStrike">
                <a:solidFill>
                  <a:srgbClr val="1f2d29"/>
                </a:solidFill>
                <a:latin typeface="Bahnschrift SemiBold Condensed"/>
              </a:rPr>
              <a:t>Team Leader: </a:t>
            </a:r>
            <a:r>
              <a:rPr b="0" lang="en-IN" sz="2800" spc="-1" strike="noStrike">
                <a:solidFill>
                  <a:srgbClr val="1f2d29"/>
                </a:solidFill>
                <a:latin typeface="Bahnschrift SemiBold Condensed"/>
              </a:rPr>
              <a:t>	</a:t>
            </a:r>
            <a:r>
              <a:rPr b="0" lang="en-IN" sz="2800" spc="-1" strike="noStrike">
                <a:solidFill>
                  <a:srgbClr val="1f2d29"/>
                </a:solidFill>
                <a:latin typeface="Bahnschrift SemiBold Condensed"/>
              </a:rPr>
              <a:t>	</a:t>
            </a:r>
            <a:r>
              <a:rPr b="0" lang="en-IN" sz="2400" spc="-1" strike="noStrike">
                <a:solidFill>
                  <a:srgbClr val="1f2d29"/>
                </a:solidFill>
                <a:latin typeface="Bahnschrift SemiBold Condensed"/>
              </a:rPr>
              <a:t>Adarsh Raj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3335040" y="794160"/>
            <a:ext cx="6921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Bahnschrift SemiBold Condensed"/>
              </a:rPr>
              <a:t>School of Computer Science And Engineering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1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42" name="TextShape 3"/>
          <p:cNvSpPr txBox="1"/>
          <p:nvPr/>
        </p:nvSpPr>
        <p:spPr>
          <a:xfrm>
            <a:off x="964080" y="-8244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Displaying restaurants on map 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5" name="Picture 3" descr=""/>
          <p:cNvPicPr/>
          <p:nvPr/>
        </p:nvPicPr>
        <p:blipFill>
          <a:blip r:embed="rId2"/>
          <a:stretch/>
        </p:blipFill>
        <p:spPr>
          <a:xfrm>
            <a:off x="1306080" y="1225440"/>
            <a:ext cx="10527840" cy="50623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TextShape 4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1" name="Picture 3" descr=""/>
          <p:cNvPicPr/>
          <p:nvPr/>
        </p:nvPicPr>
        <p:blipFill>
          <a:blip r:embed="rId2"/>
          <a:srcRect l="24301" t="33868" r="19847" b="26516"/>
          <a:stretch/>
        </p:blipFill>
        <p:spPr>
          <a:xfrm>
            <a:off x="964080" y="1676520"/>
            <a:ext cx="11333520" cy="4518720"/>
          </a:xfrm>
          <a:prstGeom prst="rect">
            <a:avLst/>
          </a:prstGeom>
          <a:ln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964080" y="320400"/>
            <a:ext cx="81100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Bahnschrift SemiBold Condensed"/>
              </a:rPr>
              <a:t>Mapping the restaurants on world map</a:t>
            </a:r>
            <a:endParaRPr b="0" lang="en-IN" sz="4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56" name="TextShape 3"/>
          <p:cNvSpPr txBox="1"/>
          <p:nvPr/>
        </p:nvSpPr>
        <p:spPr>
          <a:xfrm>
            <a:off x="1140120" y="201960"/>
            <a:ext cx="9659880" cy="1141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br/>
            <a:br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607320" y="1774440"/>
            <a:ext cx="8892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Bahnschrift SemiBold Condensed"/>
              </a:rPr>
              <a:t>based on the stars and the highest senti polarity value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-368280" y="1281240"/>
            <a:ext cx="751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Bahnschrift SemiBold Condensed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Bahnschrift SemiBold Condensed"/>
              </a:rPr>
              <a:t>Finding the top best restaurants on YELP: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1138320" y="201960"/>
            <a:ext cx="78728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Bahnschrift SemiBold Condensed"/>
              </a:rPr>
              <a:t>Finding the best restaurants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261" name="Picture 2" descr=""/>
          <p:cNvPicPr/>
          <p:nvPr/>
        </p:nvPicPr>
        <p:blipFill>
          <a:blip r:embed="rId2"/>
          <a:srcRect l="23314" t="47771" r="21684" b="26649"/>
          <a:stretch/>
        </p:blipFill>
        <p:spPr>
          <a:xfrm>
            <a:off x="964080" y="2777040"/>
            <a:ext cx="11094840" cy="28994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4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TextShape 4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1f2d29"/>
                </a:solidFill>
                <a:latin typeface="Arial"/>
              </a:rPr>
              <a:t>’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7" name="Picture 1" descr=""/>
          <p:cNvPicPr/>
          <p:nvPr/>
        </p:nvPicPr>
        <p:blipFill>
          <a:blip r:embed="rId2"/>
          <a:srcRect l="20442" t="20531" r="21402" b="13479"/>
          <a:stretch/>
        </p:blipFill>
        <p:spPr>
          <a:xfrm>
            <a:off x="1596600" y="406080"/>
            <a:ext cx="8901000" cy="56782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0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964080" y="-89640"/>
            <a:ext cx="8335440" cy="1514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Indian cuisine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1482840" y="1776600"/>
            <a:ext cx="83354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Bahnschrift SemiBold Condensed"/>
              </a:rPr>
              <a:t>Finding top restaurants for Indian cuisine.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74" name="Picture 10" descr=""/>
          <p:cNvPicPr/>
          <p:nvPr/>
        </p:nvPicPr>
        <p:blipFill>
          <a:blip r:embed="rId2"/>
          <a:srcRect l="0" t="0" r="0" b="26670"/>
          <a:stretch/>
        </p:blipFill>
        <p:spPr>
          <a:xfrm>
            <a:off x="964080" y="2520720"/>
            <a:ext cx="11227320" cy="680400"/>
          </a:xfrm>
          <a:prstGeom prst="rect">
            <a:avLst/>
          </a:prstGeom>
          <a:ln>
            <a:noFill/>
          </a:ln>
        </p:spPr>
      </p:pic>
      <p:pic>
        <p:nvPicPr>
          <p:cNvPr id="275" name="Picture 8" descr=""/>
          <p:cNvPicPr/>
          <p:nvPr/>
        </p:nvPicPr>
        <p:blipFill>
          <a:blip r:embed="rId3"/>
          <a:srcRect l="23098" t="44104" r="13912" b="40591"/>
          <a:stretch/>
        </p:blipFill>
        <p:spPr>
          <a:xfrm>
            <a:off x="964080" y="3802320"/>
            <a:ext cx="11831400" cy="161460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2611800" y="10224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1f2d29"/>
                </a:solidFill>
                <a:latin typeface="Arial"/>
              </a:rPr>
              <a:t>’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2" name="Picture 3" descr=""/>
          <p:cNvPicPr/>
          <p:nvPr/>
        </p:nvPicPr>
        <p:blipFill>
          <a:blip r:embed="rId2"/>
          <a:srcRect l="0" t="21233" r="0" b="0"/>
          <a:stretch/>
        </p:blipFill>
        <p:spPr>
          <a:xfrm>
            <a:off x="1140840" y="556560"/>
            <a:ext cx="10872000" cy="552780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5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TextShape 4"/>
          <p:cNvSpPr txBox="1"/>
          <p:nvPr/>
        </p:nvSpPr>
        <p:spPr>
          <a:xfrm>
            <a:off x="1410840" y="99720"/>
            <a:ext cx="7454520" cy="78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Bahnschrift SemiBold Condensed"/>
              </a:rPr>
              <a:t>WORDCLOUD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8" name="Picture 2" descr=""/>
          <p:cNvPicPr/>
          <p:nvPr/>
        </p:nvPicPr>
        <p:blipFill>
          <a:blip r:embed="rId2"/>
          <a:stretch/>
        </p:blipFill>
        <p:spPr>
          <a:xfrm>
            <a:off x="1267920" y="896400"/>
            <a:ext cx="10618200" cy="57387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1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92" name="TextShape 3"/>
          <p:cNvSpPr txBox="1"/>
          <p:nvPr/>
        </p:nvSpPr>
        <p:spPr>
          <a:xfrm>
            <a:off x="1050840" y="-16128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Chinese cuisine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TextShape 5"/>
          <p:cNvSpPr txBox="1"/>
          <p:nvPr/>
        </p:nvSpPr>
        <p:spPr>
          <a:xfrm>
            <a:off x="1585800" y="1020600"/>
            <a:ext cx="8473680" cy="824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f2d29"/>
                </a:solidFill>
                <a:latin typeface="Bahnschrift SemiBold Condensed"/>
              </a:rPr>
              <a:t>Finding the top best restaurants for Chinese cuisine.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5" name="Picture 8" descr=""/>
          <p:cNvPicPr/>
          <p:nvPr/>
        </p:nvPicPr>
        <p:blipFill>
          <a:blip r:embed="rId2"/>
          <a:srcRect l="22517" t="33509" r="20137" b="11742"/>
          <a:stretch/>
        </p:blipFill>
        <p:spPr>
          <a:xfrm>
            <a:off x="2124000" y="1845000"/>
            <a:ext cx="9339120" cy="501264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8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99" name="TextShape 3"/>
          <p:cNvSpPr txBox="1"/>
          <p:nvPr/>
        </p:nvSpPr>
        <p:spPr>
          <a:xfrm>
            <a:off x="964080" y="7092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GUI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Picture 8" descr=""/>
          <p:cNvPicPr/>
          <p:nvPr/>
        </p:nvPicPr>
        <p:blipFill>
          <a:blip r:embed="rId2"/>
          <a:srcRect l="7908" t="8095" r="1303" b="0"/>
          <a:stretch/>
        </p:blipFill>
        <p:spPr>
          <a:xfrm>
            <a:off x="2012040" y="1153080"/>
            <a:ext cx="10020600" cy="570312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21600" y="-1368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GUI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" name="Picture 5" descr=""/>
          <p:cNvPicPr/>
          <p:nvPr/>
        </p:nvPicPr>
        <p:blipFill>
          <a:blip r:embed="rId2"/>
          <a:srcRect l="6195" t="8676" r="1522" b="5487"/>
          <a:stretch/>
        </p:blipFill>
        <p:spPr>
          <a:xfrm>
            <a:off x="1272240" y="1294200"/>
            <a:ext cx="10535040" cy="5509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17" name="TextShape 3"/>
          <p:cNvSpPr txBox="1"/>
          <p:nvPr/>
        </p:nvSpPr>
        <p:spPr>
          <a:xfrm>
            <a:off x="1118160" y="669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br/>
            <a:br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 flipV="1" rot="10800000">
            <a:off x="9390960" y="815400"/>
            <a:ext cx="8274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Bahnschrift SemiBold Condensed"/>
                <a:ea typeface="Times New Roman"/>
              </a:rPr>
              <a:t>INTRODUCTION TO CHALLENGE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20" name="Picture 8" descr=""/>
          <p:cNvPicPr/>
          <p:nvPr/>
        </p:nvPicPr>
        <p:blipFill>
          <a:blip r:embed="rId2"/>
          <a:stretch/>
        </p:blipFill>
        <p:spPr>
          <a:xfrm>
            <a:off x="4900680" y="2972160"/>
            <a:ext cx="7468200" cy="420084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21" name="CustomShape 6"/>
          <p:cNvSpPr/>
          <p:nvPr/>
        </p:nvSpPr>
        <p:spPr>
          <a:xfrm>
            <a:off x="1323000" y="2455200"/>
            <a:ext cx="935388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222222"/>
                </a:solidFill>
                <a:latin typeface="Bahnschrift SemiBold Condensed"/>
              </a:rPr>
              <a:t>Yelp users can submit a review of their products or services using a one to five star rating system.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222222"/>
                </a:solidFill>
                <a:latin typeface="Bahnschrift SemiBold Condensed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Bahnschrift SemiBold Condensed"/>
              </a:rPr>
              <a:t>Yelp has over 135 million restaurant and business reviews worldwide.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2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323000" y="1175760"/>
            <a:ext cx="893232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222222"/>
                </a:solidFill>
                <a:latin typeface="Bahnschrift SemiBold Condensed"/>
              </a:rPr>
              <a:t>Yelp's website, Yelp.com, is a crowd-sourced local business review and social networking site active in major metropolitan areas.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3116880" y="169956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0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Shape 4"/>
          <p:cNvSpPr txBox="1"/>
          <p:nvPr/>
        </p:nvSpPr>
        <p:spPr>
          <a:xfrm>
            <a:off x="2611800" y="80820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13" name="Picture 2" descr=""/>
          <p:cNvPicPr/>
          <p:nvPr/>
        </p:nvPicPr>
        <p:blipFill>
          <a:blip r:embed="rId2"/>
          <a:srcRect l="6737" t="3647" r="1087" b="5098"/>
          <a:stretch/>
        </p:blipFill>
        <p:spPr>
          <a:xfrm>
            <a:off x="946080" y="603000"/>
            <a:ext cx="11237400" cy="62546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TextShape 4"/>
          <p:cNvSpPr txBox="1"/>
          <p:nvPr/>
        </p:nvSpPr>
        <p:spPr>
          <a:xfrm>
            <a:off x="1770120" y="235188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c00000"/>
                </a:solidFill>
                <a:latin typeface="Bahnschrift SemiBold Condensed"/>
              </a:rPr>
              <a:t>Thank</a:t>
            </a: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6600" spc="-1" strike="noStrike">
                <a:solidFill>
                  <a:srgbClr val="c00000"/>
                </a:solidFill>
                <a:latin typeface="Bahnschrift SemiBold Condensed"/>
              </a:rPr>
              <a:t>you</a:t>
            </a:r>
            <a:endParaRPr b="0" lang="en-US" sz="6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1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22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TextShape 4"/>
          <p:cNvSpPr txBox="1"/>
          <p:nvPr/>
        </p:nvSpPr>
        <p:spPr>
          <a:xfrm>
            <a:off x="2611800" y="80820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6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27" name="TextShape 3"/>
          <p:cNvSpPr txBox="1"/>
          <p:nvPr/>
        </p:nvSpPr>
        <p:spPr>
          <a:xfrm>
            <a:off x="2611800" y="10224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33" name="TextShape 3"/>
          <p:cNvSpPr txBox="1"/>
          <p:nvPr/>
        </p:nvSpPr>
        <p:spPr>
          <a:xfrm>
            <a:off x="2611800" y="10224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1118160" y="669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br/>
            <a:br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2249280" y="4050720"/>
            <a:ext cx="8942760" cy="24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Bahnschrift SemiBold Condensed"/>
              </a:rPr>
              <a:t>“</a:t>
            </a:r>
            <a:r>
              <a:rPr b="0" lang="en-IN" sz="2800" spc="-1" strike="noStrike">
                <a:solidFill>
                  <a:srgbClr val="000000"/>
                </a:solidFill>
                <a:latin typeface="Bahnschrift SemiBold Condensed"/>
              </a:rPr>
              <a:t>To search for and recommend best restaurants in a city  for different kinds of cuisines based on reviews given by customers .”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245240" y="3648600"/>
            <a:ext cx="54745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Bahnschrift SemiBold Condensed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1656360" y="715680"/>
            <a:ext cx="981432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latin typeface="Bahnschrift SemiBold Condensed"/>
              </a:rPr>
              <a:t>Yelp has 135 millions restaurants worldwide.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latin typeface="Bahnschrift SemiBold Condensed"/>
              </a:rPr>
              <a:t>Whether you’re looking for a continental food, a great coffee shop nearby, a new salon, or the best handyman in town, Yelp is your city guide to finding the perfect places to eat, shop, drink, relax, visit and play.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1406880" y="168840"/>
            <a:ext cx="40791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Bahnschrift SemiBold Condensed"/>
              </a:rPr>
              <a:t>Description</a:t>
            </a:r>
            <a:r>
              <a:rPr b="1" lang="en-IN" sz="3200" spc="-1" strike="noStrike">
                <a:solidFill>
                  <a:srgbClr val="000000"/>
                </a:solidFill>
                <a:latin typeface="Bahnschrift SemiBold Condensed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964080" y="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1f2d29"/>
                </a:solidFill>
                <a:latin typeface="Bahnschrift SemiBold Condensed"/>
              </a:rPr>
              <a:t>Project</a:t>
            </a:r>
            <a:r>
              <a:rPr b="0" lang="en-US" sz="6000" spc="-1" strike="noStrike">
                <a:solidFill>
                  <a:srgbClr val="1f2d29"/>
                </a:solidFill>
                <a:latin typeface="Bahnschrift SemiLight SemiConde"/>
              </a:rPr>
              <a:t> </a:t>
            </a:r>
            <a:r>
              <a:rPr b="0" lang="en-US" sz="6000" spc="-1" strike="noStrike">
                <a:solidFill>
                  <a:srgbClr val="1f2d29"/>
                </a:solidFill>
                <a:latin typeface="Bahnschrift SemiBold Condensed"/>
              </a:rPr>
              <a:t>vision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5"/>
          <p:cNvSpPr txBox="1"/>
          <p:nvPr/>
        </p:nvSpPr>
        <p:spPr>
          <a:xfrm>
            <a:off x="1770120" y="1714680"/>
            <a:ext cx="9216360" cy="436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f2d29"/>
                </a:solidFill>
                <a:latin typeface="Bahnschrift SemiBold Condensed"/>
              </a:rPr>
              <a:t>Yelp contains review data of various restaurants in a city and helps users in choosing a restaurant.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f2d29"/>
                </a:solidFill>
                <a:latin typeface="Bahnschrift SemiBold Condensed"/>
              </a:rPr>
              <a:t>In this project we have used review text for recommending restaurants to the users for different cuisines.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f2d29"/>
                </a:solidFill>
                <a:latin typeface="Bahnschrift SemiBold Condensed"/>
              </a:rPr>
              <a:t>We have investigated features of yelp data for rating prediction and recommendation tasks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964080" y="201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Dataset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5"/>
          <p:cNvSpPr txBox="1"/>
          <p:nvPr/>
        </p:nvSpPr>
        <p:spPr>
          <a:xfrm>
            <a:off x="1225440" y="1348560"/>
            <a:ext cx="6525360" cy="339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Bahnschrift SemiBold Condensed"/>
              </a:rPr>
              <a:t>The size of the Data is 6.84 Gb including the sub files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Bahnschrift SemiBold Condensed"/>
              </a:rPr>
              <a:t>Business Dataset(139 Mb)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Bahnschrift SemiBold Condensed"/>
              </a:rPr>
              <a:t>Check-In Dataset (50.3 Mb)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Bahnschrift SemiBold Condensed"/>
              </a:rPr>
              <a:t>Photo Dataset (34.9 Mb)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Bahnschrift SemiBold Condensed"/>
              </a:rPr>
              <a:t>Review Dataset (4.39 Gb) 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Bahnschrift SemiBold Condensed"/>
              </a:rPr>
              <a:t>Tips Dataset (203 Mb)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Bahnschrift SemiBold Condensed"/>
              </a:rPr>
              <a:t>Users Dataset (2.03 Gb)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997640" y="4742640"/>
            <a:ext cx="63723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Bahnschrift SemiBold Condensed"/>
              </a:rPr>
              <a:t>Data sets used :       </a:t>
            </a:r>
            <a:endParaRPr b="0" lang="en-IN" sz="24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Bahnschrift SemiBold Condensed"/>
              </a:rPr>
              <a:t>Business</a:t>
            </a:r>
            <a:endParaRPr b="0" lang="en-IN" sz="20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Bahnschrift SemiBold Condensed"/>
              </a:rPr>
              <a:t>review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2"/>
          <a:srcRect l="0" t="16568" r="0" b="0"/>
          <a:stretch/>
        </p:blipFill>
        <p:spPr>
          <a:xfrm>
            <a:off x="7470720" y="1563120"/>
            <a:ext cx="4359960" cy="2701800"/>
          </a:xfrm>
          <a:prstGeom prst="rect">
            <a:avLst/>
          </a:prstGeom>
          <a:ln>
            <a:noFill/>
          </a:ln>
        </p:spPr>
      </p:pic>
      <p:sp>
        <p:nvSpPr>
          <p:cNvPr id="147" name="CustomShape 7"/>
          <p:cNvSpPr/>
          <p:nvPr/>
        </p:nvSpPr>
        <p:spPr>
          <a:xfrm>
            <a:off x="7952040" y="1289160"/>
            <a:ext cx="3029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Bahnschrift SemiBold Condensed"/>
              </a:rPr>
              <a:t>Attributes of Business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3"/>
          <a:stretch/>
        </p:blipFill>
        <p:spPr>
          <a:xfrm>
            <a:off x="7288560" y="4464000"/>
            <a:ext cx="4477320" cy="22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52" name="TextShape 3"/>
          <p:cNvSpPr txBox="1"/>
          <p:nvPr/>
        </p:nvSpPr>
        <p:spPr>
          <a:xfrm>
            <a:off x="964080" y="-147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Exploratory analysis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4" descr=""/>
          <p:cNvPicPr/>
          <p:nvPr/>
        </p:nvPicPr>
        <p:blipFill>
          <a:blip r:embed="rId2"/>
          <a:stretch/>
        </p:blipFill>
        <p:spPr>
          <a:xfrm>
            <a:off x="2812680" y="1698840"/>
            <a:ext cx="7216920" cy="4028040"/>
          </a:xfrm>
          <a:prstGeom prst="rect">
            <a:avLst/>
          </a:prstGeom>
          <a:ln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1397880" y="1175760"/>
            <a:ext cx="9023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Bahnschrift SemiBold Condensed"/>
              </a:rPr>
              <a:t>Graph to check no of food businesses in each state 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1770120" y="5682240"/>
            <a:ext cx="9357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Bahnschrift SemiBold Condensed"/>
              </a:rPr>
              <a:t>Conclusion:        Number of businesses for food categories was highest in Ontario state i.e. 17907 businesses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60" name="TextShape 3"/>
          <p:cNvSpPr txBox="1"/>
          <p:nvPr/>
        </p:nvSpPr>
        <p:spPr>
          <a:xfrm>
            <a:off x="964080" y="-147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Exploratory analysis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1397880" y="1175760"/>
            <a:ext cx="90234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Bahnschrift SemiBold Condensed"/>
              </a:rPr>
              <a:t>Top 10 cities with highest review ratings in Ontario state.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3" name="Picture 8" descr=""/>
          <p:cNvPicPr/>
          <p:nvPr/>
        </p:nvPicPr>
        <p:blipFill>
          <a:blip r:embed="rId2"/>
          <a:srcRect l="21963" t="28460" r="41699" b="17077"/>
          <a:stretch/>
        </p:blipFill>
        <p:spPr>
          <a:xfrm>
            <a:off x="1769040" y="1821600"/>
            <a:ext cx="8651520" cy="4866120"/>
          </a:xfrm>
          <a:prstGeom prst="rect">
            <a:avLst/>
          </a:prstGeom>
          <a:ln>
            <a:solidFill>
              <a:srgbClr val="3940d8"/>
            </a:solidFill>
          </a:ln>
          <a:effectLst>
            <a:innerShdw blurRad="127000">
              <a:srgbClr val="000000">
                <a:alpha val="90000"/>
              </a:srgbClr>
            </a:innerShdw>
          </a:effectLst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67" name="TextShape 3"/>
          <p:cNvSpPr txBox="1"/>
          <p:nvPr/>
        </p:nvSpPr>
        <p:spPr>
          <a:xfrm>
            <a:off x="1118160" y="-20844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1f2d29"/>
                </a:solidFill>
                <a:latin typeface="Bahnschrift SemiBold Condensed"/>
              </a:rPr>
              <a:t>Exploratory analysis 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Picture 3" descr=""/>
          <p:cNvPicPr/>
          <p:nvPr/>
        </p:nvPicPr>
        <p:blipFill>
          <a:blip r:embed="rId2"/>
          <a:stretch/>
        </p:blipFill>
        <p:spPr>
          <a:xfrm>
            <a:off x="4199040" y="2568600"/>
            <a:ext cx="5406480" cy="3651120"/>
          </a:xfrm>
          <a:prstGeom prst="rect">
            <a:avLst/>
          </a:prstGeom>
          <a:ln>
            <a:noFill/>
          </a:ln>
        </p:spPr>
      </p:pic>
      <p:sp>
        <p:nvSpPr>
          <p:cNvPr id="170" name="CustomShape 5"/>
          <p:cNvSpPr/>
          <p:nvPr/>
        </p:nvSpPr>
        <p:spPr>
          <a:xfrm>
            <a:off x="3767400" y="1603080"/>
            <a:ext cx="51944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Bahnschrift SemiBold Condensed"/>
              </a:rPr>
              <a:t>Majority of the stars for food business are 5-stars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7357320" y="1099440"/>
            <a:ext cx="3604320" cy="6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Application>LibreOffice/6.0.6.2$Linux_X86_64 LibreOffice_project/00m0$Build-2</Application>
  <Words>715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2018-11-30T12:53:41Z</dcterms:created>
  <dc:creator>Apeksha Ninnekar</dc:creator>
  <dc:description/>
  <dc:language>en-IN</dc:language>
  <cp:lastModifiedBy/>
  <dcterms:modified xsi:type="dcterms:W3CDTF">2018-12-31T19:04:21Z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