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ublic Sans Bold" charset="1" panose="00000000000000000000"/>
      <p:regular r:id="rId16"/>
    </p:embeddedFont>
    <p:embeddedFont>
      <p:font typeface="Brick Sans" charset="1" panose="00000000000000000000"/>
      <p:regular r:id="rId17"/>
    </p:embeddedFon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  <p:embeddedFont>
      <p:font typeface="League Spartan" charset="1" panose="00000800000000000000"/>
      <p:regular r:id="rId20"/>
    </p:embeddedFont>
    <p:embeddedFont>
      <p:font typeface="Inter" charset="1" panose="020B0502030000000004"/>
      <p:regular r:id="rId21"/>
    </p:embeddedFont>
    <p:embeddedFont>
      <p:font typeface="DM Sans Bold" charset="1" panose="00000000000000000000"/>
      <p:regular r:id="rId22"/>
    </p:embeddedFont>
    <p:embeddedFont>
      <p:font typeface="DM Sans" charset="1" panose="00000000000000000000"/>
      <p:regular r:id="rId23"/>
    </p:embeddedFont>
    <p:embeddedFont>
      <p:font typeface="Public Sans" charset="1" panose="00000000000000000000"/>
      <p:regular r:id="rId24"/>
    </p:embeddedFont>
    <p:embeddedFont>
      <p:font typeface="Montserrat Medium" charset="1" panose="00000600000000000000"/>
      <p:regular r:id="rId25"/>
    </p:embeddedFont>
    <p:embeddedFont>
      <p:font typeface="Cocomat Pro Heavy" charset="1" panose="00000A00000000000000"/>
      <p:regular r:id="rId26"/>
    </p:embeddedFont>
    <p:embeddedFont>
      <p:font typeface="Poppins Ultra-Bold" charset="1" panose="000009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53.svg" Type="http://schemas.openxmlformats.org/officeDocument/2006/relationships/image"/><Relationship Id="rId4" Target="../media/image54.png" Type="http://schemas.openxmlformats.org/officeDocument/2006/relationships/image"/><Relationship Id="rId5" Target="../media/image5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png" Type="http://schemas.openxmlformats.org/officeDocument/2006/relationships/image"/><Relationship Id="rId8" Target="../media/image37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11" Target="../media/image49.png" Type="http://schemas.openxmlformats.org/officeDocument/2006/relationships/image"/><Relationship Id="rId12" Target="../media/image50.png" Type="http://schemas.openxmlformats.org/officeDocument/2006/relationships/image"/><Relationship Id="rId13" Target="../media/image51.pn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43.svg" Type="http://schemas.openxmlformats.org/officeDocument/2006/relationships/image"/><Relationship Id="rId6" Target="../media/image44.png" Type="http://schemas.openxmlformats.org/officeDocument/2006/relationships/image"/><Relationship Id="rId7" Target="../media/image45.png" Type="http://schemas.openxmlformats.org/officeDocument/2006/relationships/image"/><Relationship Id="rId8" Target="../media/image46.png" Type="http://schemas.openxmlformats.org/officeDocument/2006/relationships/image"/><Relationship Id="rId9" Target="../media/image4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22894" y="104960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3077">
            <a:off x="1979827" y="-203162"/>
            <a:ext cx="1769402" cy="2463725"/>
          </a:xfrm>
          <a:custGeom>
            <a:avLst/>
            <a:gdLst/>
            <a:ahLst/>
            <a:cxnLst/>
            <a:rect r="r" b="b" t="t" l="l"/>
            <a:pathLst>
              <a:path h="2463725" w="1769402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42242" y="24933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55077">
            <a:off x="14265134" y="-162966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29847" y="603503"/>
            <a:ext cx="12092272" cy="4190887"/>
            <a:chOff x="0" y="0"/>
            <a:chExt cx="1100680" cy="3814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0680" cy="381469"/>
            </a:xfrm>
            <a:custGeom>
              <a:avLst/>
              <a:gdLst/>
              <a:ahLst/>
              <a:cxnLst/>
              <a:rect r="r" b="b" t="t" l="l"/>
              <a:pathLst>
                <a:path h="381469" w="1100680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141180" y="6872450"/>
            <a:ext cx="5018594" cy="5403600"/>
          </a:xfrm>
          <a:custGeom>
            <a:avLst/>
            <a:gdLst/>
            <a:ahLst/>
            <a:cxnLst/>
            <a:rect r="r" b="b" t="t" l="l"/>
            <a:pathLst>
              <a:path h="5403600" w="5018594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160860" y="7043930"/>
            <a:ext cx="3814457" cy="5060639"/>
          </a:xfrm>
          <a:custGeom>
            <a:avLst/>
            <a:gdLst/>
            <a:ahLst/>
            <a:cxnLst/>
            <a:rect r="r" b="b" t="t" l="l"/>
            <a:pathLst>
              <a:path h="5060639" w="3814457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99741" y="8057975"/>
            <a:ext cx="4031635" cy="5229715"/>
          </a:xfrm>
          <a:custGeom>
            <a:avLst/>
            <a:gdLst/>
            <a:ahLst/>
            <a:cxnLst/>
            <a:rect r="r" b="b" t="t" l="l"/>
            <a:pathLst>
              <a:path h="5229715" w="403163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57881">
            <a:off x="-400893" y="2974914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48570">
            <a:off x="15858283" y="2774300"/>
            <a:ext cx="2885297" cy="4111175"/>
          </a:xfrm>
          <a:custGeom>
            <a:avLst/>
            <a:gdLst/>
            <a:ahLst/>
            <a:cxnLst/>
            <a:rect r="r" b="b" t="t" l="l"/>
            <a:pathLst>
              <a:path h="4111175" w="2885297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036418" y="6419844"/>
            <a:ext cx="3123355" cy="5205592"/>
          </a:xfrm>
          <a:custGeom>
            <a:avLst/>
            <a:gdLst/>
            <a:ahLst/>
            <a:cxnLst/>
            <a:rect r="r" b="b" t="t" l="l"/>
            <a:pathLst>
              <a:path h="5205592" w="3123355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500207">
            <a:off x="3412617" y="353163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5721748" y="258861"/>
            <a:ext cx="7040819" cy="939006"/>
            <a:chOff x="0" y="0"/>
            <a:chExt cx="2860316" cy="3814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true" flipV="false" rot="-5500207">
            <a:off x="13302578" y="3654686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078906" y="395624"/>
            <a:ext cx="6235667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MINOR PROJECT-1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93988" y="1452943"/>
            <a:ext cx="10557551" cy="220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HOSPITAL MANAGEMENT SYSTEM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392484" y="5076825"/>
            <a:ext cx="12092272" cy="463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UNIVERSITY ROLLNO:- (22020107038)</a:t>
            </a:r>
          </a:p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COURSE:- BVOC SOFTWARE DEVELOPMENT</a:t>
            </a:r>
          </a:p>
          <a:p>
            <a:pPr algn="ctr">
              <a:lnSpc>
                <a:spcPts val="4620"/>
              </a:lnSpc>
            </a:pP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SUBMITTED TO : </a:t>
            </a:r>
            <a:r>
              <a:rPr lang="en-US" sz="3300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VIPIN RATHI SIR</a:t>
            </a:r>
            <a:r>
              <a:rPr lang="en-US" sz="3300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 ,</a:t>
            </a: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DEPARTMENT HEAD,</a:t>
            </a: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COMPUTER SCIENCE DEPARTMENT ,</a:t>
            </a:r>
            <a:r>
              <a:rPr lang="en-US" sz="3300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RAMANUJAN COLLEGE</a:t>
            </a:r>
            <a:r>
              <a:rPr lang="en-US" sz="3300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,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b="true" sz="3300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UNIVERSITY OF DELHI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965349"/>
            <a:ext cx="18288000" cy="1321651"/>
            <a:chOff x="0" y="0"/>
            <a:chExt cx="4816593" cy="348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8089"/>
            </a:xfrm>
            <a:custGeom>
              <a:avLst/>
              <a:gdLst/>
              <a:ahLst/>
              <a:cxnLst/>
              <a:rect r="r" b="b" t="t" l="l"/>
              <a:pathLst>
                <a:path h="34808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18253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776185" y="1028700"/>
            <a:ext cx="4022217" cy="8229600"/>
          </a:xfrm>
          <a:custGeom>
            <a:avLst/>
            <a:gdLst/>
            <a:ahLst/>
            <a:cxnLst/>
            <a:rect r="r" b="b" t="t" l="l"/>
            <a:pathLst>
              <a:path h="8229600" w="4022217">
                <a:moveTo>
                  <a:pt x="0" y="0"/>
                </a:moveTo>
                <a:lnTo>
                  <a:pt x="4022217" y="0"/>
                </a:lnTo>
                <a:lnTo>
                  <a:pt x="402221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98862" y="3070863"/>
            <a:ext cx="6788432" cy="8129858"/>
          </a:xfrm>
          <a:custGeom>
            <a:avLst/>
            <a:gdLst/>
            <a:ahLst/>
            <a:cxnLst/>
            <a:rect r="r" b="b" t="t" l="l"/>
            <a:pathLst>
              <a:path h="8129858" w="6788432">
                <a:moveTo>
                  <a:pt x="0" y="0"/>
                </a:moveTo>
                <a:lnTo>
                  <a:pt x="6788432" y="0"/>
                </a:lnTo>
                <a:lnTo>
                  <a:pt x="6788432" y="8129858"/>
                </a:lnTo>
                <a:lnTo>
                  <a:pt x="0" y="81298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59104" y="1219200"/>
            <a:ext cx="13906303" cy="1884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83"/>
              </a:lnSpc>
            </a:pPr>
            <a:r>
              <a:rPr lang="en-US" sz="13628" b="true">
                <a:solidFill>
                  <a:srgbClr val="18253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5112380" y="-148194"/>
            <a:ext cx="12727251" cy="12193285"/>
            <a:chOff x="0" y="0"/>
            <a:chExt cx="524208" cy="502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4208" cy="502215"/>
            </a:xfrm>
            <a:custGeom>
              <a:avLst/>
              <a:gdLst/>
              <a:ahLst/>
              <a:cxnLst/>
              <a:rect r="r" b="b" t="t" l="l"/>
              <a:pathLst>
                <a:path h="502215" w="524208">
                  <a:moveTo>
                    <a:pt x="203200" y="0"/>
                  </a:moveTo>
                  <a:lnTo>
                    <a:pt x="524208" y="0"/>
                  </a:lnTo>
                  <a:lnTo>
                    <a:pt x="321008" y="502215"/>
                  </a:lnTo>
                  <a:lnTo>
                    <a:pt x="0" y="50221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66675"/>
              <a:ext cx="321008" cy="5688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163302"/>
            <a:ext cx="7094998" cy="709499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5097" y="0"/>
                  </a:moveTo>
                  <a:lnTo>
                    <a:pt x="787703" y="0"/>
                  </a:lnTo>
                  <a:cubicBezTo>
                    <a:pt x="801564" y="0"/>
                    <a:pt x="812800" y="11236"/>
                    <a:pt x="812800" y="25097"/>
                  </a:cubicBezTo>
                  <a:lnTo>
                    <a:pt x="812800" y="787703"/>
                  </a:lnTo>
                  <a:cubicBezTo>
                    <a:pt x="812800" y="801564"/>
                    <a:pt x="801564" y="812800"/>
                    <a:pt x="787703" y="812800"/>
                  </a:cubicBezTo>
                  <a:lnTo>
                    <a:pt x="25097" y="812800"/>
                  </a:lnTo>
                  <a:cubicBezTo>
                    <a:pt x="11236" y="812800"/>
                    <a:pt x="0" y="801564"/>
                    <a:pt x="0" y="787703"/>
                  </a:cubicBezTo>
                  <a:lnTo>
                    <a:pt x="0" y="25097"/>
                  </a:lnTo>
                  <a:cubicBezTo>
                    <a:pt x="0" y="11236"/>
                    <a:pt x="11236" y="0"/>
                    <a:pt x="25097" y="0"/>
                  </a:cubicBezTo>
                  <a:close/>
                </a:path>
              </a:pathLst>
            </a:custGeom>
            <a:blipFill>
              <a:blip r:embed="rId2"/>
              <a:stretch>
                <a:fillRect l="-25000" t="0" r="-2500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>
            <a:off x="8876857" y="5235057"/>
            <a:ext cx="2050229" cy="0"/>
          </a:xfrm>
          <a:prstGeom prst="line">
            <a:avLst/>
          </a:prstGeom>
          <a:ln cap="flat" w="85725">
            <a:solidFill>
              <a:srgbClr val="36567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9902075">
            <a:off x="16254219" y="-861230"/>
            <a:ext cx="3620223" cy="3167695"/>
            <a:chOff x="0" y="0"/>
            <a:chExt cx="812800" cy="711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6567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263525"/>
              <a:ext cx="558800" cy="396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876857" y="2997192"/>
            <a:ext cx="6931946" cy="2099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6"/>
              </a:lnSpc>
            </a:pPr>
            <a:r>
              <a:rPr lang="en-US" sz="6405" spc="153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Table Of Content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23695" y="5986915"/>
            <a:ext cx="4377327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Project Purpose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Project Benefits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﻿Technology Stack in the project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81973" y="5986915"/>
            <a:ext cx="4377327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Project Features and Work Flow 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Sample Outputs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Future enhancements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6036418" y="6419844"/>
            <a:ext cx="3123355" cy="5205592"/>
          </a:xfrm>
          <a:custGeom>
            <a:avLst/>
            <a:gdLst/>
            <a:ahLst/>
            <a:cxnLst/>
            <a:rect r="r" b="b" t="t" l="l"/>
            <a:pathLst>
              <a:path h="5205592" w="3123355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257881">
            <a:off x="12840746" y="1135726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2566521"/>
            <a:ext cx="7025086" cy="33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PURPOSE </a:t>
            </a:r>
          </a:p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OF THIS PROJECT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7825192" cy="2561528"/>
            <a:chOff x="0" y="0"/>
            <a:chExt cx="2619547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19547" cy="857492"/>
            </a:xfrm>
            <a:custGeom>
              <a:avLst/>
              <a:gdLst/>
              <a:ahLst/>
              <a:cxnLst/>
              <a:rect r="r" b="b" t="t" l="l"/>
              <a:pathLst>
                <a:path h="857492" w="2619547">
                  <a:moveTo>
                    <a:pt x="14840" y="0"/>
                  </a:moveTo>
                  <a:lnTo>
                    <a:pt x="2604707" y="0"/>
                  </a:lnTo>
                  <a:cubicBezTo>
                    <a:pt x="2612903" y="0"/>
                    <a:pt x="2619547" y="6644"/>
                    <a:pt x="2619547" y="14840"/>
                  </a:cubicBezTo>
                  <a:lnTo>
                    <a:pt x="2619547" y="842652"/>
                  </a:lnTo>
                  <a:cubicBezTo>
                    <a:pt x="2619547" y="846588"/>
                    <a:pt x="2617984" y="850363"/>
                    <a:pt x="2615201" y="853146"/>
                  </a:cubicBezTo>
                  <a:cubicBezTo>
                    <a:pt x="2612418" y="855929"/>
                    <a:pt x="2608643" y="857492"/>
                    <a:pt x="2604707" y="857492"/>
                  </a:cubicBezTo>
                  <a:lnTo>
                    <a:pt x="14840" y="857492"/>
                  </a:lnTo>
                  <a:cubicBezTo>
                    <a:pt x="6644" y="857492"/>
                    <a:pt x="0" y="850848"/>
                    <a:pt x="0" y="842652"/>
                  </a:cubicBezTo>
                  <a:lnTo>
                    <a:pt x="0" y="14840"/>
                  </a:lnTo>
                  <a:cubicBezTo>
                    <a:pt x="0" y="6644"/>
                    <a:pt x="6644" y="0"/>
                    <a:pt x="14840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619547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75489" y="3862348"/>
            <a:ext cx="7825192" cy="2561528"/>
            <a:chOff x="0" y="0"/>
            <a:chExt cx="2619547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19547" cy="857492"/>
            </a:xfrm>
            <a:custGeom>
              <a:avLst/>
              <a:gdLst/>
              <a:ahLst/>
              <a:cxnLst/>
              <a:rect r="r" b="b" t="t" l="l"/>
              <a:pathLst>
                <a:path h="857492" w="2619547">
                  <a:moveTo>
                    <a:pt x="14840" y="0"/>
                  </a:moveTo>
                  <a:lnTo>
                    <a:pt x="2604707" y="0"/>
                  </a:lnTo>
                  <a:cubicBezTo>
                    <a:pt x="2612903" y="0"/>
                    <a:pt x="2619547" y="6644"/>
                    <a:pt x="2619547" y="14840"/>
                  </a:cubicBezTo>
                  <a:lnTo>
                    <a:pt x="2619547" y="842652"/>
                  </a:lnTo>
                  <a:cubicBezTo>
                    <a:pt x="2619547" y="846588"/>
                    <a:pt x="2617984" y="850363"/>
                    <a:pt x="2615201" y="853146"/>
                  </a:cubicBezTo>
                  <a:cubicBezTo>
                    <a:pt x="2612418" y="855929"/>
                    <a:pt x="2608643" y="857492"/>
                    <a:pt x="2604707" y="857492"/>
                  </a:cubicBezTo>
                  <a:lnTo>
                    <a:pt x="14840" y="857492"/>
                  </a:lnTo>
                  <a:cubicBezTo>
                    <a:pt x="6644" y="857492"/>
                    <a:pt x="0" y="850848"/>
                    <a:pt x="0" y="842652"/>
                  </a:cubicBezTo>
                  <a:lnTo>
                    <a:pt x="0" y="14840"/>
                  </a:lnTo>
                  <a:cubicBezTo>
                    <a:pt x="0" y="6644"/>
                    <a:pt x="6644" y="0"/>
                    <a:pt x="14840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619547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75489" y="6557226"/>
            <a:ext cx="7825192" cy="2561528"/>
            <a:chOff x="0" y="0"/>
            <a:chExt cx="2619547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19547" cy="857492"/>
            </a:xfrm>
            <a:custGeom>
              <a:avLst/>
              <a:gdLst/>
              <a:ahLst/>
              <a:cxnLst/>
              <a:rect r="r" b="b" t="t" l="l"/>
              <a:pathLst>
                <a:path h="857492" w="2619547">
                  <a:moveTo>
                    <a:pt x="14840" y="0"/>
                  </a:moveTo>
                  <a:lnTo>
                    <a:pt x="2604707" y="0"/>
                  </a:lnTo>
                  <a:cubicBezTo>
                    <a:pt x="2612903" y="0"/>
                    <a:pt x="2619547" y="6644"/>
                    <a:pt x="2619547" y="14840"/>
                  </a:cubicBezTo>
                  <a:lnTo>
                    <a:pt x="2619547" y="842652"/>
                  </a:lnTo>
                  <a:cubicBezTo>
                    <a:pt x="2619547" y="846588"/>
                    <a:pt x="2617984" y="850363"/>
                    <a:pt x="2615201" y="853146"/>
                  </a:cubicBezTo>
                  <a:cubicBezTo>
                    <a:pt x="2612418" y="855929"/>
                    <a:pt x="2608643" y="857492"/>
                    <a:pt x="2604707" y="857492"/>
                  </a:cubicBezTo>
                  <a:lnTo>
                    <a:pt x="14840" y="857492"/>
                  </a:lnTo>
                  <a:cubicBezTo>
                    <a:pt x="6644" y="857492"/>
                    <a:pt x="0" y="850848"/>
                    <a:pt x="0" y="842652"/>
                  </a:cubicBezTo>
                  <a:lnTo>
                    <a:pt x="0" y="14840"/>
                  </a:lnTo>
                  <a:cubicBezTo>
                    <a:pt x="0" y="6644"/>
                    <a:pt x="6644" y="0"/>
                    <a:pt x="14840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619547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070625" y="1805226"/>
            <a:ext cx="5730056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4"/>
              </a:lnSpc>
            </a:pPr>
            <a:r>
              <a:rPr lang="en-US" b="true" sz="2499" spc="3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The system will be used as the application that serves hospitals, clinic, dispensaries or </a:t>
            </a:r>
          </a:p>
          <a:p>
            <a:pPr algn="just" marL="0" indent="0" lvl="0">
              <a:lnSpc>
                <a:spcPts val="3374"/>
              </a:lnSpc>
              <a:spcBef>
                <a:spcPct val="0"/>
              </a:spcBef>
            </a:pPr>
            <a:r>
              <a:rPr lang="en-US" b="true" sz="2499" spc="3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other health institutions</a:t>
            </a: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070625" y="4322931"/>
            <a:ext cx="5241345" cy="1630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b="true" sz="2400" spc="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The intention of the system is to increase the number of </a:t>
            </a:r>
          </a:p>
          <a:p>
            <a:pPr algn="just" marL="0" indent="0" lvl="0">
              <a:lnSpc>
                <a:spcPts val="3240"/>
              </a:lnSpc>
              <a:spcBef>
                <a:spcPct val="0"/>
              </a:spcBef>
            </a:pPr>
            <a:r>
              <a:rPr lang="en-US" b="true" sz="2400" spc="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patients that can be treated and managed properly</a:t>
            </a:r>
            <a:r>
              <a:rPr lang="en-US" sz="2400" spc="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070625" y="7014426"/>
            <a:ext cx="5501828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0"/>
              </a:lnSpc>
            </a:pPr>
            <a:r>
              <a:rPr lang="en-US" b="true" sz="2600" spc="4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The purpose of this project is to </a:t>
            </a:r>
          </a:p>
          <a:p>
            <a:pPr algn="just" marL="0" indent="0" lvl="0">
              <a:lnSpc>
                <a:spcPts val="3510"/>
              </a:lnSpc>
              <a:spcBef>
                <a:spcPct val="0"/>
              </a:spcBef>
            </a:pPr>
            <a:r>
              <a:rPr lang="en-US" b="true" sz="2600" spc="4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computerize all details regarding patient details and hospital details</a:t>
            </a:r>
            <a:r>
              <a:rPr lang="en-US" sz="2600" spc="4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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10140" y="2560561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8715" y="-615042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88696" y="364688"/>
            <a:ext cx="17310608" cy="9505931"/>
            <a:chOff x="0" y="0"/>
            <a:chExt cx="774713" cy="4254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74713" cy="425425"/>
            </a:xfrm>
            <a:custGeom>
              <a:avLst/>
              <a:gdLst/>
              <a:ahLst/>
              <a:cxnLst/>
              <a:rect r="r" b="b" t="t" l="l"/>
              <a:pathLst>
                <a:path h="425425" w="774713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37149">
            <a:off x="798905" y="39208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248570">
            <a:off x="240438" y="6708615"/>
            <a:ext cx="2171710" cy="3094405"/>
          </a:xfrm>
          <a:custGeom>
            <a:avLst/>
            <a:gdLst/>
            <a:ahLst/>
            <a:cxnLst/>
            <a:rect r="r" b="b" t="t" l="l"/>
            <a:pathLst>
              <a:path h="3094405" w="2171710">
                <a:moveTo>
                  <a:pt x="0" y="0"/>
                </a:moveTo>
                <a:lnTo>
                  <a:pt x="2171710" y="0"/>
                </a:lnTo>
                <a:lnTo>
                  <a:pt x="2171710" y="3094405"/>
                </a:lnTo>
                <a:lnTo>
                  <a:pt x="0" y="3094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24445" y="1644650"/>
            <a:ext cx="10485656" cy="3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This project will </a:t>
            </a:r>
            <a:r>
              <a:rPr lang="en-US" sz="24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automate hospital front-office operations</a:t>
            </a: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making processes simpler, faster, and more cost-effective. It manages tasks such as </a:t>
            </a:r>
            <a:r>
              <a:rPr lang="en-US" sz="24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patient registration, diagnosis recording, staff management, and appointment scheduling.</a:t>
            </a: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The system is secured with role-based access, ensuring only administrators or receptionists can interact with sensitive data. This improves security and speeds up data processing.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825458" y="360998"/>
            <a:ext cx="12637084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PROJECT BENEFITS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6293" y="5278876"/>
            <a:ext cx="12637084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WHY THIS PROJECT ?</a:t>
            </a:r>
          </a:p>
        </p:txBody>
      </p:sp>
      <p:sp>
        <p:nvSpPr>
          <p:cNvPr name="AutoShape 12" id="12"/>
          <p:cNvSpPr/>
          <p:nvPr/>
        </p:nvSpPr>
        <p:spPr>
          <a:xfrm flipV="true">
            <a:off x="488696" y="5117653"/>
            <a:ext cx="1347468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3963377" y="3678545"/>
            <a:ext cx="5094518" cy="6608455"/>
          </a:xfrm>
          <a:custGeom>
            <a:avLst/>
            <a:gdLst/>
            <a:ahLst/>
            <a:cxnLst/>
            <a:rect r="r" b="b" t="t" l="l"/>
            <a:pathLst>
              <a:path h="6608455" w="5094518">
                <a:moveTo>
                  <a:pt x="0" y="0"/>
                </a:moveTo>
                <a:lnTo>
                  <a:pt x="5094519" y="0"/>
                </a:lnTo>
                <a:lnTo>
                  <a:pt x="5094519" y="6608455"/>
                </a:lnTo>
                <a:lnTo>
                  <a:pt x="0" y="66084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45948" y="6680956"/>
            <a:ext cx="12469118" cy="259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1848" indent="-320924" lvl="1">
              <a:lnSpc>
                <a:spcPts val="4162"/>
              </a:lnSpc>
              <a:buFont typeface="Arial"/>
              <a:buChar char="•"/>
            </a:pPr>
            <a:r>
              <a:rPr lang="en-US" sz="2972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Traditional methods takes more time.</a:t>
            </a:r>
          </a:p>
          <a:p>
            <a:pPr algn="l" marL="641848" indent="-320924" lvl="1">
              <a:lnSpc>
                <a:spcPts val="4162"/>
              </a:lnSpc>
              <a:buFont typeface="Arial"/>
              <a:buChar char="•"/>
            </a:pPr>
            <a:r>
              <a:rPr lang="en-US" sz="2972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Keeping records manually makes data more bulk.</a:t>
            </a:r>
          </a:p>
          <a:p>
            <a:pPr algn="l" marL="641848" indent="-320924" lvl="1">
              <a:lnSpc>
                <a:spcPts val="4162"/>
              </a:lnSpc>
              <a:buFont typeface="Arial"/>
              <a:buChar char="•"/>
            </a:pPr>
            <a:r>
              <a:rPr lang="en-US" sz="2972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Risk of losing information in traditional methods.</a:t>
            </a:r>
          </a:p>
          <a:p>
            <a:pPr algn="l" marL="641848" indent="-320924" lvl="1">
              <a:lnSpc>
                <a:spcPts val="4162"/>
              </a:lnSpc>
              <a:buFont typeface="Arial"/>
              <a:buChar char="•"/>
            </a:pPr>
            <a:r>
              <a:rPr lang="en-US" sz="2972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Role based access provided in this project.</a:t>
            </a:r>
          </a:p>
          <a:p>
            <a:pPr algn="l">
              <a:lnSpc>
                <a:spcPts val="416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00513" y="4261190"/>
            <a:ext cx="2825807" cy="282580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136102" y="4261190"/>
            <a:ext cx="2825807" cy="282580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777672" y="4261190"/>
            <a:ext cx="2825807" cy="282580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587683" y="4851500"/>
            <a:ext cx="1205785" cy="1645187"/>
          </a:xfrm>
          <a:custGeom>
            <a:avLst/>
            <a:gdLst/>
            <a:ahLst/>
            <a:cxnLst/>
            <a:rect r="r" b="b" t="t" l="l"/>
            <a:pathLst>
              <a:path h="1645187" w="1205785">
                <a:moveTo>
                  <a:pt x="0" y="0"/>
                </a:moveTo>
                <a:lnTo>
                  <a:pt x="1205785" y="0"/>
                </a:lnTo>
                <a:lnTo>
                  <a:pt x="1205785" y="1645187"/>
                </a:lnTo>
                <a:lnTo>
                  <a:pt x="0" y="1645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831128" y="-6298818"/>
            <a:ext cx="28212405" cy="8874084"/>
          </a:xfrm>
          <a:custGeom>
            <a:avLst/>
            <a:gdLst/>
            <a:ahLst/>
            <a:cxnLst/>
            <a:rect r="r" b="b" t="t" l="l"/>
            <a:pathLst>
              <a:path h="8874084" w="28212405">
                <a:moveTo>
                  <a:pt x="0" y="0"/>
                </a:moveTo>
                <a:lnTo>
                  <a:pt x="28212405" y="0"/>
                </a:lnTo>
                <a:lnTo>
                  <a:pt x="28212405" y="8874083"/>
                </a:lnTo>
                <a:lnTo>
                  <a:pt x="0" y="8874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114130" y="7329770"/>
            <a:ext cx="2825807" cy="700908"/>
            <a:chOff x="0" y="0"/>
            <a:chExt cx="404418" cy="1003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4418" cy="100311"/>
            </a:xfrm>
            <a:custGeom>
              <a:avLst/>
              <a:gdLst/>
              <a:ahLst/>
              <a:cxnLst/>
              <a:rect r="r" b="b" t="t" l="l"/>
              <a:pathLst>
                <a:path h="100311" w="404418">
                  <a:moveTo>
                    <a:pt x="46575" y="0"/>
                  </a:moveTo>
                  <a:lnTo>
                    <a:pt x="357843" y="0"/>
                  </a:lnTo>
                  <a:cubicBezTo>
                    <a:pt x="383566" y="0"/>
                    <a:pt x="404418" y="20852"/>
                    <a:pt x="404418" y="46575"/>
                  </a:cubicBezTo>
                  <a:lnTo>
                    <a:pt x="404418" y="53736"/>
                  </a:lnTo>
                  <a:cubicBezTo>
                    <a:pt x="404418" y="66088"/>
                    <a:pt x="399511" y="77935"/>
                    <a:pt x="390776" y="86670"/>
                  </a:cubicBezTo>
                  <a:cubicBezTo>
                    <a:pt x="382042" y="95404"/>
                    <a:pt x="370195" y="100311"/>
                    <a:pt x="357843" y="100311"/>
                  </a:cubicBezTo>
                  <a:lnTo>
                    <a:pt x="46575" y="100311"/>
                  </a:lnTo>
                  <a:cubicBezTo>
                    <a:pt x="20852" y="100311"/>
                    <a:pt x="0" y="79459"/>
                    <a:pt x="0" y="53736"/>
                  </a:cubicBezTo>
                  <a:lnTo>
                    <a:pt x="0" y="46575"/>
                  </a:lnTo>
                  <a:cubicBezTo>
                    <a:pt x="0" y="20852"/>
                    <a:pt x="20852" y="0"/>
                    <a:pt x="46575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04418" cy="1479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16"/>
                </a:lnSpc>
              </a:pPr>
              <a:r>
                <a:rPr lang="en-US" b="true" sz="2693" spc="263">
                  <a:solidFill>
                    <a:srgbClr val="FBFAF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TKINTER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09729" y="7329770"/>
            <a:ext cx="2825807" cy="700908"/>
            <a:chOff x="0" y="0"/>
            <a:chExt cx="404418" cy="10031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4418" cy="100311"/>
            </a:xfrm>
            <a:custGeom>
              <a:avLst/>
              <a:gdLst/>
              <a:ahLst/>
              <a:cxnLst/>
              <a:rect r="r" b="b" t="t" l="l"/>
              <a:pathLst>
                <a:path h="100311" w="404418">
                  <a:moveTo>
                    <a:pt x="46575" y="0"/>
                  </a:moveTo>
                  <a:lnTo>
                    <a:pt x="357843" y="0"/>
                  </a:lnTo>
                  <a:cubicBezTo>
                    <a:pt x="383566" y="0"/>
                    <a:pt x="404418" y="20852"/>
                    <a:pt x="404418" y="46575"/>
                  </a:cubicBezTo>
                  <a:lnTo>
                    <a:pt x="404418" y="53736"/>
                  </a:lnTo>
                  <a:cubicBezTo>
                    <a:pt x="404418" y="66088"/>
                    <a:pt x="399511" y="77935"/>
                    <a:pt x="390776" y="86670"/>
                  </a:cubicBezTo>
                  <a:cubicBezTo>
                    <a:pt x="382042" y="95404"/>
                    <a:pt x="370195" y="100311"/>
                    <a:pt x="357843" y="100311"/>
                  </a:cubicBezTo>
                  <a:lnTo>
                    <a:pt x="46575" y="100311"/>
                  </a:lnTo>
                  <a:cubicBezTo>
                    <a:pt x="20852" y="100311"/>
                    <a:pt x="0" y="79459"/>
                    <a:pt x="0" y="53736"/>
                  </a:cubicBezTo>
                  <a:lnTo>
                    <a:pt x="0" y="46575"/>
                  </a:lnTo>
                  <a:cubicBezTo>
                    <a:pt x="0" y="20852"/>
                    <a:pt x="20852" y="0"/>
                    <a:pt x="46575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404418" cy="1479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16"/>
                </a:lnSpc>
              </a:pPr>
              <a:r>
                <a:rPr lang="en-US" b="true" sz="2693" spc="263">
                  <a:solidFill>
                    <a:srgbClr val="FBFAF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PYTHON 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777672" y="7329770"/>
            <a:ext cx="2825807" cy="700908"/>
            <a:chOff x="0" y="0"/>
            <a:chExt cx="404418" cy="1003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4418" cy="100311"/>
            </a:xfrm>
            <a:custGeom>
              <a:avLst/>
              <a:gdLst/>
              <a:ahLst/>
              <a:cxnLst/>
              <a:rect r="r" b="b" t="t" l="l"/>
              <a:pathLst>
                <a:path h="100311" w="404418">
                  <a:moveTo>
                    <a:pt x="46575" y="0"/>
                  </a:moveTo>
                  <a:lnTo>
                    <a:pt x="357843" y="0"/>
                  </a:lnTo>
                  <a:cubicBezTo>
                    <a:pt x="383566" y="0"/>
                    <a:pt x="404418" y="20852"/>
                    <a:pt x="404418" y="46575"/>
                  </a:cubicBezTo>
                  <a:lnTo>
                    <a:pt x="404418" y="53736"/>
                  </a:lnTo>
                  <a:cubicBezTo>
                    <a:pt x="404418" y="66088"/>
                    <a:pt x="399511" y="77935"/>
                    <a:pt x="390776" y="86670"/>
                  </a:cubicBezTo>
                  <a:cubicBezTo>
                    <a:pt x="382042" y="95404"/>
                    <a:pt x="370195" y="100311"/>
                    <a:pt x="357843" y="100311"/>
                  </a:cubicBezTo>
                  <a:lnTo>
                    <a:pt x="46575" y="100311"/>
                  </a:lnTo>
                  <a:cubicBezTo>
                    <a:pt x="20852" y="100311"/>
                    <a:pt x="0" y="79459"/>
                    <a:pt x="0" y="53736"/>
                  </a:cubicBezTo>
                  <a:lnTo>
                    <a:pt x="0" y="46575"/>
                  </a:lnTo>
                  <a:cubicBezTo>
                    <a:pt x="0" y="20852"/>
                    <a:pt x="20852" y="0"/>
                    <a:pt x="46575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404418" cy="1479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16"/>
                </a:lnSpc>
              </a:pPr>
              <a:r>
                <a:rPr lang="en-US" b="true" sz="2693" spc="263">
                  <a:solidFill>
                    <a:srgbClr val="FBFAF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SQLITE3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8136102" y="4311503"/>
            <a:ext cx="2825807" cy="2825807"/>
          </a:xfrm>
          <a:custGeom>
            <a:avLst/>
            <a:gdLst/>
            <a:ahLst/>
            <a:cxnLst/>
            <a:rect r="r" b="b" t="t" l="l"/>
            <a:pathLst>
              <a:path h="2825807" w="2825807">
                <a:moveTo>
                  <a:pt x="0" y="0"/>
                </a:moveTo>
                <a:lnTo>
                  <a:pt x="2825807" y="0"/>
                </a:lnTo>
                <a:lnTo>
                  <a:pt x="2825807" y="2825807"/>
                </a:lnTo>
                <a:lnTo>
                  <a:pt x="0" y="28258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451293" y="4488114"/>
            <a:ext cx="1644771" cy="2245660"/>
          </a:xfrm>
          <a:custGeom>
            <a:avLst/>
            <a:gdLst/>
            <a:ahLst/>
            <a:cxnLst/>
            <a:rect r="r" b="b" t="t" l="l"/>
            <a:pathLst>
              <a:path h="2245660" w="1644771">
                <a:moveTo>
                  <a:pt x="0" y="0"/>
                </a:moveTo>
                <a:lnTo>
                  <a:pt x="1644770" y="0"/>
                </a:lnTo>
                <a:lnTo>
                  <a:pt x="1644770" y="2245660"/>
                </a:lnTo>
                <a:lnTo>
                  <a:pt x="0" y="22456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2533636" y="5001378"/>
            <a:ext cx="2406300" cy="1345431"/>
          </a:xfrm>
          <a:custGeom>
            <a:avLst/>
            <a:gdLst/>
            <a:ahLst/>
            <a:cxnLst/>
            <a:rect r="r" b="b" t="t" l="l"/>
            <a:pathLst>
              <a:path h="1345431" w="2406300">
                <a:moveTo>
                  <a:pt x="0" y="0"/>
                </a:moveTo>
                <a:lnTo>
                  <a:pt x="2406301" y="0"/>
                </a:lnTo>
                <a:lnTo>
                  <a:pt x="2406301" y="1345431"/>
                </a:lnTo>
                <a:lnTo>
                  <a:pt x="0" y="134543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786" r="0" b="-3786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86732" y="345562"/>
            <a:ext cx="14916747" cy="122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6"/>
              </a:lnSpc>
              <a:spcBef>
                <a:spcPct val="0"/>
              </a:spcBef>
            </a:pPr>
            <a:r>
              <a:rPr lang="en-US" b="true" sz="6997">
                <a:solidFill>
                  <a:srgbClr val="05066D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TECHNOLOGY STACK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827095" y="7992579"/>
            <a:ext cx="139987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5066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</a:t>
            </a:r>
            <a:r>
              <a:rPr lang="en-US" sz="1899">
                <a:solidFill>
                  <a:srgbClr val="05066D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801349" y="7992579"/>
            <a:ext cx="124256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5066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543025" y="7992579"/>
            <a:ext cx="129510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5066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</a:t>
            </a:r>
          </a:p>
        </p:txBody>
      </p:sp>
      <p:sp>
        <p:nvSpPr>
          <p:cNvPr name="Freeform 29" id="29"/>
          <p:cNvSpPr/>
          <p:nvPr/>
        </p:nvSpPr>
        <p:spPr>
          <a:xfrm flipH="true" flipV="false" rot="-5500207">
            <a:off x="15828290" y="858505"/>
            <a:ext cx="2424888" cy="2424888"/>
          </a:xfrm>
          <a:custGeom>
            <a:avLst/>
            <a:gdLst/>
            <a:ahLst/>
            <a:cxnLst/>
            <a:rect r="r" b="b" t="t" l="l"/>
            <a:pathLst>
              <a:path h="2424888" w="2424888">
                <a:moveTo>
                  <a:pt x="2424888" y="0"/>
                </a:moveTo>
                <a:lnTo>
                  <a:pt x="0" y="0"/>
                </a:lnTo>
                <a:lnTo>
                  <a:pt x="0" y="2424889"/>
                </a:lnTo>
                <a:lnTo>
                  <a:pt x="2424888" y="2424889"/>
                </a:lnTo>
                <a:lnTo>
                  <a:pt x="2424888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false" rot="-10527402">
            <a:off x="260324" y="1061743"/>
            <a:ext cx="2852815" cy="2852815"/>
          </a:xfrm>
          <a:custGeom>
            <a:avLst/>
            <a:gdLst/>
            <a:ahLst/>
            <a:cxnLst/>
            <a:rect r="r" b="b" t="t" l="l"/>
            <a:pathLst>
              <a:path h="2852815" w="2852815">
                <a:moveTo>
                  <a:pt x="2852816" y="0"/>
                </a:moveTo>
                <a:lnTo>
                  <a:pt x="0" y="0"/>
                </a:lnTo>
                <a:lnTo>
                  <a:pt x="0" y="2852815"/>
                </a:lnTo>
                <a:lnTo>
                  <a:pt x="2852816" y="2852815"/>
                </a:lnTo>
                <a:lnTo>
                  <a:pt x="2852816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32290" y="-970911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22364" y="180808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14512" y="6086963"/>
            <a:ext cx="14004701" cy="3058022"/>
            <a:chOff x="0" y="0"/>
            <a:chExt cx="1746998" cy="3814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46998" cy="381469"/>
            </a:xfrm>
            <a:custGeom>
              <a:avLst/>
              <a:gdLst/>
              <a:ahLst/>
              <a:cxnLst/>
              <a:rect r="r" b="b" t="t" l="l"/>
              <a:pathLst>
                <a:path h="381469" w="1746998">
                  <a:moveTo>
                    <a:pt x="1543798" y="0"/>
                  </a:moveTo>
                  <a:cubicBezTo>
                    <a:pt x="1656023" y="0"/>
                    <a:pt x="1746998" y="85395"/>
                    <a:pt x="1746998" y="190734"/>
                  </a:cubicBezTo>
                  <a:cubicBezTo>
                    <a:pt x="1746998" y="296074"/>
                    <a:pt x="1656023" y="381469"/>
                    <a:pt x="1543798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746998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793077">
            <a:off x="16507575" y="5105478"/>
            <a:ext cx="2859370" cy="3981402"/>
          </a:xfrm>
          <a:custGeom>
            <a:avLst/>
            <a:gdLst/>
            <a:ahLst/>
            <a:cxnLst/>
            <a:rect r="r" b="b" t="t" l="l"/>
            <a:pathLst>
              <a:path h="3981402" w="2859370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855077">
            <a:off x="-518506" y="5234288"/>
            <a:ext cx="2752419" cy="3173649"/>
          </a:xfrm>
          <a:custGeom>
            <a:avLst/>
            <a:gdLst/>
            <a:ahLst/>
            <a:cxnLst/>
            <a:rect r="r" b="b" t="t" l="l"/>
            <a:pathLst>
              <a:path h="3173649" w="2752419">
                <a:moveTo>
                  <a:pt x="0" y="0"/>
                </a:moveTo>
                <a:lnTo>
                  <a:pt x="2752419" y="0"/>
                </a:lnTo>
                <a:lnTo>
                  <a:pt x="2752419" y="3173649"/>
                </a:lnTo>
                <a:lnTo>
                  <a:pt x="0" y="3173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37149">
            <a:off x="17236257" y="260001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37149">
            <a:off x="885105" y="9285701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314512" y="2572618"/>
            <a:ext cx="14004701" cy="3058022"/>
            <a:chOff x="0" y="0"/>
            <a:chExt cx="1746998" cy="38146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46998" cy="381469"/>
            </a:xfrm>
            <a:custGeom>
              <a:avLst/>
              <a:gdLst/>
              <a:ahLst/>
              <a:cxnLst/>
              <a:rect r="r" b="b" t="t" l="l"/>
              <a:pathLst>
                <a:path h="381469" w="1746998">
                  <a:moveTo>
                    <a:pt x="1543798" y="0"/>
                  </a:moveTo>
                  <a:cubicBezTo>
                    <a:pt x="1656023" y="0"/>
                    <a:pt x="1746998" y="85395"/>
                    <a:pt x="1746998" y="190734"/>
                  </a:cubicBezTo>
                  <a:cubicBezTo>
                    <a:pt x="1746998" y="296074"/>
                    <a:pt x="1656023" y="381469"/>
                    <a:pt x="1543798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746998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50431" y="271715"/>
            <a:ext cx="14763189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FEATURES OF THE PROJECT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70141" y="2630081"/>
            <a:ext cx="13236249" cy="4115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5"/>
              </a:lnSpc>
            </a:pP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</a:t>
            </a:r>
            <a:r>
              <a:rPr lang="en-US" b="true" sz="3346" u="sng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Authentication:</a:t>
            </a: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Secure login with role-based access.</a:t>
            </a:r>
          </a:p>
          <a:p>
            <a:pPr algn="ctr">
              <a:lnSpc>
                <a:spcPts val="4685"/>
              </a:lnSpc>
            </a:pPr>
          </a:p>
          <a:p>
            <a:pPr algn="ctr">
              <a:lnSpc>
                <a:spcPts val="4685"/>
              </a:lnSpc>
            </a:pP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</a:t>
            </a:r>
            <a:r>
              <a:rPr lang="en-US" b="true" sz="3346" u="sng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Patient Management:</a:t>
            </a: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Easily register, update, and retrieve patient information.</a:t>
            </a:r>
          </a:p>
          <a:p>
            <a:pPr algn="ctr">
              <a:lnSpc>
                <a:spcPts val="4685"/>
              </a:lnSpc>
            </a:pP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</a:t>
            </a:r>
            <a:r>
              <a:rPr lang="en-US" b="true" sz="3346" u="sng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Staff Management:</a:t>
            </a: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Record and organize staff details.</a:t>
            </a:r>
          </a:p>
          <a:p>
            <a:pPr algn="ctr">
              <a:lnSpc>
                <a:spcPts val="4685"/>
              </a:lnSpc>
            </a:pPr>
          </a:p>
          <a:p>
            <a:pPr algn="ctr">
              <a:lnSpc>
                <a:spcPts val="4685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469553" y="6210561"/>
            <a:ext cx="13236249" cy="2934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5"/>
              </a:lnSpc>
            </a:pP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</a:t>
            </a:r>
            <a:r>
              <a:rPr lang="en-US" b="true" sz="3346" u="sng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Room Allocation</a:t>
            </a:r>
          </a:p>
          <a:p>
            <a:pPr algn="ctr">
              <a:lnSpc>
                <a:spcPts val="4685"/>
              </a:lnSpc>
            </a:pP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</a:t>
            </a:r>
            <a:r>
              <a:rPr lang="en-US" b="true" sz="3346" u="sng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Appointment Booking</a:t>
            </a: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Schedule, search, and update appointments seamlessly.</a:t>
            </a:r>
          </a:p>
          <a:p>
            <a:pPr algn="ctr">
              <a:lnSpc>
                <a:spcPts val="4685"/>
              </a:lnSpc>
            </a:pP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</a:t>
            </a:r>
            <a:r>
              <a:rPr lang="en-US" b="true" sz="3346" u="sng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Billing System</a:t>
            </a: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Generate and update patient bills.</a:t>
            </a:r>
          </a:p>
          <a:p>
            <a:pPr algn="ctr">
              <a:lnSpc>
                <a:spcPts val="4685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5597" y="9766140"/>
            <a:ext cx="18288000" cy="1321651"/>
            <a:chOff x="0" y="0"/>
            <a:chExt cx="4816593" cy="348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8089"/>
            </a:xfrm>
            <a:custGeom>
              <a:avLst/>
              <a:gdLst/>
              <a:ahLst/>
              <a:cxnLst/>
              <a:rect r="r" b="b" t="t" l="l"/>
              <a:pathLst>
                <a:path h="34808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18253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615380" y="3356665"/>
            <a:ext cx="3059770" cy="6562509"/>
          </a:xfrm>
          <a:custGeom>
            <a:avLst/>
            <a:gdLst/>
            <a:ahLst/>
            <a:cxnLst/>
            <a:rect r="r" b="b" t="t" l="l"/>
            <a:pathLst>
              <a:path h="6562509" w="3059770">
                <a:moveTo>
                  <a:pt x="0" y="0"/>
                </a:moveTo>
                <a:lnTo>
                  <a:pt x="3059769" y="0"/>
                </a:lnTo>
                <a:lnTo>
                  <a:pt x="3059769" y="6562509"/>
                </a:lnTo>
                <a:lnTo>
                  <a:pt x="0" y="6562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14167" y="4165943"/>
            <a:ext cx="4506281" cy="6391888"/>
          </a:xfrm>
          <a:custGeom>
            <a:avLst/>
            <a:gdLst/>
            <a:ahLst/>
            <a:cxnLst/>
            <a:rect r="r" b="b" t="t" l="l"/>
            <a:pathLst>
              <a:path h="6391888" w="4506281">
                <a:moveTo>
                  <a:pt x="0" y="0"/>
                </a:moveTo>
                <a:lnTo>
                  <a:pt x="4506281" y="0"/>
                </a:lnTo>
                <a:lnTo>
                  <a:pt x="4506281" y="6391888"/>
                </a:lnTo>
                <a:lnTo>
                  <a:pt x="0" y="6391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2493446" y="-17067"/>
            <a:ext cx="8473004" cy="11093409"/>
          </a:xfrm>
          <a:custGeom>
            <a:avLst/>
            <a:gdLst/>
            <a:ahLst/>
            <a:cxnLst/>
            <a:rect r="r" b="b" t="t" l="l"/>
            <a:pathLst>
              <a:path h="11093409" w="8473004">
                <a:moveTo>
                  <a:pt x="0" y="0"/>
                </a:moveTo>
                <a:lnTo>
                  <a:pt x="8473004" y="0"/>
                </a:lnTo>
                <a:lnTo>
                  <a:pt x="8473004" y="11093409"/>
                </a:lnTo>
                <a:lnTo>
                  <a:pt x="0" y="110934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25" r="0" b="-82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83243" y="319225"/>
            <a:ext cx="12520580" cy="1000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sz="7200" b="true">
                <a:solidFill>
                  <a:srgbClr val="18253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ER DIAGRAM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87683" y="4851500"/>
            <a:ext cx="1205785" cy="1645187"/>
          </a:xfrm>
          <a:custGeom>
            <a:avLst/>
            <a:gdLst/>
            <a:ahLst/>
            <a:cxnLst/>
            <a:rect r="r" b="b" t="t" l="l"/>
            <a:pathLst>
              <a:path h="1645187" w="1205785">
                <a:moveTo>
                  <a:pt x="0" y="0"/>
                </a:moveTo>
                <a:lnTo>
                  <a:pt x="1205785" y="0"/>
                </a:lnTo>
                <a:lnTo>
                  <a:pt x="1205785" y="1645187"/>
                </a:lnTo>
                <a:lnTo>
                  <a:pt x="0" y="1645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1240" y="-7187886"/>
            <a:ext cx="28212405" cy="8874084"/>
          </a:xfrm>
          <a:custGeom>
            <a:avLst/>
            <a:gdLst/>
            <a:ahLst/>
            <a:cxnLst/>
            <a:rect r="r" b="b" t="t" l="l"/>
            <a:pathLst>
              <a:path h="8874084" w="28212405">
                <a:moveTo>
                  <a:pt x="0" y="0"/>
                </a:moveTo>
                <a:lnTo>
                  <a:pt x="28212405" y="0"/>
                </a:lnTo>
                <a:lnTo>
                  <a:pt x="28212405" y="8874084"/>
                </a:lnTo>
                <a:lnTo>
                  <a:pt x="0" y="8874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8652" y="1909638"/>
            <a:ext cx="3990326" cy="2651893"/>
          </a:xfrm>
          <a:custGeom>
            <a:avLst/>
            <a:gdLst/>
            <a:ahLst/>
            <a:cxnLst/>
            <a:rect r="r" b="b" t="t" l="l"/>
            <a:pathLst>
              <a:path h="2651893" w="3990326">
                <a:moveTo>
                  <a:pt x="0" y="0"/>
                </a:moveTo>
                <a:lnTo>
                  <a:pt x="3990325" y="0"/>
                </a:lnTo>
                <a:lnTo>
                  <a:pt x="3990325" y="2651893"/>
                </a:lnTo>
                <a:lnTo>
                  <a:pt x="0" y="26518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76870" y="1909638"/>
            <a:ext cx="4251533" cy="2651893"/>
          </a:xfrm>
          <a:custGeom>
            <a:avLst/>
            <a:gdLst/>
            <a:ahLst/>
            <a:cxnLst/>
            <a:rect r="r" b="b" t="t" l="l"/>
            <a:pathLst>
              <a:path h="2651893" w="4251533">
                <a:moveTo>
                  <a:pt x="0" y="0"/>
                </a:moveTo>
                <a:lnTo>
                  <a:pt x="4251533" y="0"/>
                </a:lnTo>
                <a:lnTo>
                  <a:pt x="4251533" y="2651893"/>
                </a:lnTo>
                <a:lnTo>
                  <a:pt x="0" y="26518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18928" y="1928569"/>
            <a:ext cx="3811860" cy="2633652"/>
          </a:xfrm>
          <a:custGeom>
            <a:avLst/>
            <a:gdLst/>
            <a:ahLst/>
            <a:cxnLst/>
            <a:rect r="r" b="b" t="t" l="l"/>
            <a:pathLst>
              <a:path h="2633652" w="3811860">
                <a:moveTo>
                  <a:pt x="0" y="0"/>
                </a:moveTo>
                <a:lnTo>
                  <a:pt x="3811860" y="0"/>
                </a:lnTo>
                <a:lnTo>
                  <a:pt x="3811860" y="2633652"/>
                </a:lnTo>
                <a:lnTo>
                  <a:pt x="0" y="26336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7423" r="0" b="-742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67933" y="1909638"/>
            <a:ext cx="4820067" cy="2675692"/>
          </a:xfrm>
          <a:custGeom>
            <a:avLst/>
            <a:gdLst/>
            <a:ahLst/>
            <a:cxnLst/>
            <a:rect r="r" b="b" t="t" l="l"/>
            <a:pathLst>
              <a:path h="2675692" w="4820067">
                <a:moveTo>
                  <a:pt x="0" y="0"/>
                </a:moveTo>
                <a:lnTo>
                  <a:pt x="4820067" y="0"/>
                </a:lnTo>
                <a:lnTo>
                  <a:pt x="4820067" y="2675692"/>
                </a:lnTo>
                <a:lnTo>
                  <a:pt x="0" y="267569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811" t="0" r="-811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98652" y="5828596"/>
            <a:ext cx="3990326" cy="2696047"/>
          </a:xfrm>
          <a:custGeom>
            <a:avLst/>
            <a:gdLst/>
            <a:ahLst/>
            <a:cxnLst/>
            <a:rect r="r" b="b" t="t" l="l"/>
            <a:pathLst>
              <a:path h="2696047" w="3990326">
                <a:moveTo>
                  <a:pt x="0" y="0"/>
                </a:moveTo>
                <a:lnTo>
                  <a:pt x="3990325" y="0"/>
                </a:lnTo>
                <a:lnTo>
                  <a:pt x="3990325" y="2696047"/>
                </a:lnTo>
                <a:lnTo>
                  <a:pt x="0" y="26960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226" t="0" r="-23578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76870" y="5828596"/>
            <a:ext cx="4251533" cy="2696047"/>
          </a:xfrm>
          <a:custGeom>
            <a:avLst/>
            <a:gdLst/>
            <a:ahLst/>
            <a:cxnLst/>
            <a:rect r="r" b="b" t="t" l="l"/>
            <a:pathLst>
              <a:path h="2696047" w="4251533">
                <a:moveTo>
                  <a:pt x="0" y="0"/>
                </a:moveTo>
                <a:lnTo>
                  <a:pt x="4251533" y="0"/>
                </a:lnTo>
                <a:lnTo>
                  <a:pt x="4251533" y="2696047"/>
                </a:lnTo>
                <a:lnTo>
                  <a:pt x="0" y="269604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8395" t="0" r="-19507" b="-589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318928" y="5828596"/>
            <a:ext cx="3820487" cy="2696047"/>
          </a:xfrm>
          <a:custGeom>
            <a:avLst/>
            <a:gdLst/>
            <a:ahLst/>
            <a:cxnLst/>
            <a:rect r="r" b="b" t="t" l="l"/>
            <a:pathLst>
              <a:path h="2696047" w="3820487">
                <a:moveTo>
                  <a:pt x="0" y="0"/>
                </a:moveTo>
                <a:lnTo>
                  <a:pt x="3820487" y="0"/>
                </a:lnTo>
                <a:lnTo>
                  <a:pt x="3820487" y="2696047"/>
                </a:lnTo>
                <a:lnTo>
                  <a:pt x="0" y="269604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9054" t="0" r="-18639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467933" y="5828596"/>
            <a:ext cx="4650290" cy="2696047"/>
          </a:xfrm>
          <a:custGeom>
            <a:avLst/>
            <a:gdLst/>
            <a:ahLst/>
            <a:cxnLst/>
            <a:rect r="r" b="b" t="t" l="l"/>
            <a:pathLst>
              <a:path h="2696047" w="4650290">
                <a:moveTo>
                  <a:pt x="0" y="0"/>
                </a:moveTo>
                <a:lnTo>
                  <a:pt x="4650290" y="0"/>
                </a:lnTo>
                <a:lnTo>
                  <a:pt x="4650290" y="2696047"/>
                </a:lnTo>
                <a:lnTo>
                  <a:pt x="0" y="269604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2050" t="0" r="-12050" b="-12379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79316" y="-12576"/>
            <a:ext cx="14916747" cy="1222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6"/>
              </a:lnSpc>
              <a:spcBef>
                <a:spcPct val="0"/>
              </a:spcBef>
            </a:pPr>
            <a:r>
              <a:rPr lang="en-US" b="true" sz="6997">
                <a:solidFill>
                  <a:srgbClr val="000000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OUTPUTS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4676" y="4670843"/>
            <a:ext cx="169827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ADMIN LOGIN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60776" y="4670843"/>
            <a:ext cx="360997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PASSWORD AUTHENTICATION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89570" y="4670843"/>
            <a:ext cx="147920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MAIN MENU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211202" y="4670843"/>
            <a:ext cx="28722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PATIENT REGISTRATION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85789" y="8705618"/>
            <a:ext cx="341605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PATIENT ROOM ALLOCATION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351937" y="8705618"/>
            <a:ext cx="315545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EMPLOYEE REGISTRATION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89931" y="8705618"/>
            <a:ext cx="286985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PATIENT APPOINTMENT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375076" y="8705618"/>
            <a:ext cx="100578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BILLING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43500"/>
            <a:ext cx="19207033" cy="8020846"/>
            <a:chOff x="0" y="0"/>
            <a:chExt cx="2493860" cy="10414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3860" cy="1041434"/>
            </a:xfrm>
            <a:custGeom>
              <a:avLst/>
              <a:gdLst/>
              <a:ahLst/>
              <a:cxnLst/>
              <a:rect r="r" b="b" t="t" l="l"/>
              <a:pathLst>
                <a:path h="1041434" w="2493860">
                  <a:moveTo>
                    <a:pt x="1246930" y="0"/>
                  </a:moveTo>
                  <a:cubicBezTo>
                    <a:pt x="558270" y="0"/>
                    <a:pt x="0" y="233133"/>
                    <a:pt x="0" y="520717"/>
                  </a:cubicBezTo>
                  <a:cubicBezTo>
                    <a:pt x="0" y="808301"/>
                    <a:pt x="558270" y="1041434"/>
                    <a:pt x="1246930" y="1041434"/>
                  </a:cubicBezTo>
                  <a:cubicBezTo>
                    <a:pt x="1935590" y="1041434"/>
                    <a:pt x="2493860" y="808301"/>
                    <a:pt x="2493860" y="520717"/>
                  </a:cubicBezTo>
                  <a:cubicBezTo>
                    <a:pt x="2493860" y="233133"/>
                    <a:pt x="1935590" y="0"/>
                    <a:pt x="1246930" y="0"/>
                  </a:cubicBezTo>
                  <a:close/>
                </a:path>
              </a:pathLst>
            </a:custGeom>
            <a:solidFill>
              <a:srgbClr val="1F4D5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233799" y="50009"/>
              <a:ext cx="2026261" cy="8937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624833" y="-6661020"/>
            <a:ext cx="28212405" cy="8874084"/>
          </a:xfrm>
          <a:custGeom>
            <a:avLst/>
            <a:gdLst/>
            <a:ahLst/>
            <a:cxnLst/>
            <a:rect r="r" b="b" t="t" l="l"/>
            <a:pathLst>
              <a:path h="8874084" w="28212405">
                <a:moveTo>
                  <a:pt x="0" y="0"/>
                </a:moveTo>
                <a:lnTo>
                  <a:pt x="28212405" y="0"/>
                </a:lnTo>
                <a:lnTo>
                  <a:pt x="28212405" y="8874084"/>
                </a:lnTo>
                <a:lnTo>
                  <a:pt x="0" y="8874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53877" y="5555704"/>
            <a:ext cx="16934123" cy="816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36"/>
              </a:lnSpc>
              <a:spcBef>
                <a:spcPct val="0"/>
              </a:spcBef>
            </a:pPr>
            <a:r>
              <a:rPr lang="en-US" sz="4597" u="sng">
                <a:solidFill>
                  <a:srgbClr val="FFFFFF"/>
                </a:solidFill>
                <a:latin typeface="Brick Sans"/>
                <a:ea typeface="Brick Sans"/>
                <a:cs typeface="Brick Sans"/>
                <a:sym typeface="Brick Sans"/>
              </a:rPr>
              <a:t> FUTURE ENHANCEMENTS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81166" y="7108130"/>
            <a:ext cx="14778134" cy="258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CREATING A WEB APPLICATION BASED ON THE PROJECT</a:t>
            </a:r>
          </a:p>
          <a:p>
            <a:pPr algn="l">
              <a:lnSpc>
                <a:spcPts val="2940"/>
              </a:lnSpc>
            </a:pP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ADDING PATIENT DIAGNOSIS HISTORY </a:t>
            </a:r>
          </a:p>
          <a:p>
            <a:pPr algn="l">
              <a:lnSpc>
                <a:spcPts val="2940"/>
              </a:lnSpc>
            </a:pP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ADDING FEEDBACK AND SUPPORT FACILITIES </a:t>
            </a:r>
          </a:p>
          <a:p>
            <a:pPr algn="l">
              <a:lnSpc>
                <a:spcPts val="2940"/>
              </a:lnSpc>
            </a:pP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ADDING FUNCTIONALITIES FOR MULTI-USER  SCENARIOS BY UPDATING DATABASE (MYSQL AND MONGODB)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33932" y="87719"/>
            <a:ext cx="7866532" cy="944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rick Sans"/>
                <a:ea typeface="Brick Sans"/>
                <a:cs typeface="Brick Sans"/>
                <a:sym typeface="Brick Sans"/>
              </a:rPr>
              <a:t>CHALLENGES FACED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1748" y="2432139"/>
            <a:ext cx="1775625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Understanding and integrating SQLite3 with Python for seamless communication.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Implementing a secure and efficient login system for Admin and Receptionist.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Designing a user-friendly interface for Admin and Receptionist tasks using Tkinter.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DAGYZPTbih4</dc:identifier>
  <dcterms:modified xsi:type="dcterms:W3CDTF">2011-08-01T06:04:30Z</dcterms:modified>
  <cp:revision>1</cp:revision>
  <dc:title>Innovations in Medicine</dc:title>
</cp:coreProperties>
</file>