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ublic Sans Bold" charset="1" panose="00000000000000000000"/>
      <p:regular r:id="rId14"/>
    </p:embeddedFont>
    <p:embeddedFont>
      <p:font typeface="Brick Sans" charset="1" panose="000000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Public Sans" charset="1" panose="00000000000000000000"/>
      <p:regular r:id="rId18"/>
    </p:embeddedFont>
    <p:embeddedFont>
      <p:font typeface="Montserrat Medium" charset="1" panose="00000600000000000000"/>
      <p:regular r:id="rId19"/>
    </p:embeddedFont>
    <p:embeddedFont>
      <p:font typeface="Cocomat Pro Heavy" charset="1" panose="00000A00000000000000"/>
      <p:regular r:id="rId20"/>
    </p:embeddedFont>
    <p:embeddedFont>
      <p:font typeface="Poppins Ultra-Bold" charset="1" panose="00000900000000000000"/>
      <p:regular r:id="rId21"/>
    </p:embeddedFont>
    <p:embeddedFont>
      <p:font typeface="Cocomat Pro Bold" charset="1" panose="000007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13" Target="../media/image41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141180" y="6872450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160860" y="7043930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9741" y="8057975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036418" y="6419844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412617" y="353163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721748" y="258861"/>
            <a:ext cx="7040819" cy="939006"/>
            <a:chOff x="0" y="0"/>
            <a:chExt cx="2860316" cy="3814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-5500207">
            <a:off x="13302578" y="365468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078906" y="395624"/>
            <a:ext cx="623566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MINOR PROJECT-1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93988" y="1452943"/>
            <a:ext cx="10557551" cy="220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HOSPITAL MANAGEMENT SYSTEM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92484" y="4846145"/>
            <a:ext cx="12092272" cy="521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SUBMITTED BY : </a:t>
            </a: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ADARSH KUMAR MISHRA </a:t>
            </a:r>
          </a:p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UNIVERSITY ROLLNO:- (22020107038)</a:t>
            </a:r>
          </a:p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COURSE:- BVOC SOFTWARE DEVELOPMENT</a:t>
            </a:r>
          </a:p>
          <a:p>
            <a:pPr algn="ctr">
              <a:lnSpc>
                <a:spcPts val="4620"/>
              </a:lnSpc>
            </a:pP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SUBMITTED TO : </a:t>
            </a: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VIPIN RATHI SIR</a:t>
            </a: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 ,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DEPARTMENT HEAD,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COMPUTER SCIENCE DEPARTMENT ,</a:t>
            </a: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RAMANUJAN COLLEGE</a:t>
            </a: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,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UNIVERSITY OF DELHI 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10140" y="256056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8715" y="-61504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8696" y="364688"/>
            <a:ext cx="17310608" cy="9505931"/>
            <a:chOff x="0" y="0"/>
            <a:chExt cx="774713" cy="4254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13" cy="425425"/>
            </a:xfrm>
            <a:custGeom>
              <a:avLst/>
              <a:gdLst/>
              <a:ahLst/>
              <a:cxnLst/>
              <a:rect r="r" b="b" t="t" l="l"/>
              <a:pathLst>
                <a:path h="425425" w="774713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37149">
            <a:off x="798905" y="39208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48570">
            <a:off x="240438" y="6708615"/>
            <a:ext cx="2171710" cy="3094405"/>
          </a:xfrm>
          <a:custGeom>
            <a:avLst/>
            <a:gdLst/>
            <a:ahLst/>
            <a:cxnLst/>
            <a:rect r="r" b="b" t="t" l="l"/>
            <a:pathLst>
              <a:path h="3094405" w="2171710">
                <a:moveTo>
                  <a:pt x="0" y="0"/>
                </a:moveTo>
                <a:lnTo>
                  <a:pt x="2171710" y="0"/>
                </a:lnTo>
                <a:lnTo>
                  <a:pt x="2171710" y="3094405"/>
                </a:lnTo>
                <a:lnTo>
                  <a:pt x="0" y="3094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24445" y="1644650"/>
            <a:ext cx="10485656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The goal of this project is to </a:t>
            </a:r>
            <a:r>
              <a:rPr lang="en-US" sz="24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automate hospital front-office operations</a:t>
            </a: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making processes simpler, faster, and more cost-effective. It manages tasks such as </a:t>
            </a:r>
            <a:r>
              <a:rPr lang="en-US" sz="24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 registration, diagnosis recording, staff management, and appointment scheduling.</a:t>
            </a: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The system is secured with role-based access, ensuring only administrators or receptionists can interact with sensitive data. This improves security and speeds up data processing.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825458" y="360998"/>
            <a:ext cx="12637084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PROJECT OBJECTIVE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6293" y="5278876"/>
            <a:ext cx="1263708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WHY THIS PROJECT ?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488696" y="5117653"/>
            <a:ext cx="134746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3963377" y="3678545"/>
            <a:ext cx="5094518" cy="6608455"/>
          </a:xfrm>
          <a:custGeom>
            <a:avLst/>
            <a:gdLst/>
            <a:ahLst/>
            <a:cxnLst/>
            <a:rect r="r" b="b" t="t" l="l"/>
            <a:pathLst>
              <a:path h="6608455" w="5094518">
                <a:moveTo>
                  <a:pt x="0" y="0"/>
                </a:moveTo>
                <a:lnTo>
                  <a:pt x="5094519" y="0"/>
                </a:lnTo>
                <a:lnTo>
                  <a:pt x="5094519" y="6608455"/>
                </a:lnTo>
                <a:lnTo>
                  <a:pt x="0" y="66084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45948" y="6680956"/>
            <a:ext cx="12469118" cy="259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848" indent="-320924" lvl="1">
              <a:lnSpc>
                <a:spcPts val="4162"/>
              </a:lnSpc>
              <a:buFont typeface="Arial"/>
              <a:buChar char="•"/>
            </a:pPr>
            <a:r>
              <a:rPr lang="en-US" sz="2972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Traditional methods takes more time.</a:t>
            </a:r>
          </a:p>
          <a:p>
            <a:pPr algn="l" marL="641848" indent="-320924" lvl="1">
              <a:lnSpc>
                <a:spcPts val="4162"/>
              </a:lnSpc>
              <a:buFont typeface="Arial"/>
              <a:buChar char="•"/>
            </a:pPr>
            <a:r>
              <a:rPr lang="en-US" sz="2972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Keeping records manually makes data more bulk.</a:t>
            </a:r>
          </a:p>
          <a:p>
            <a:pPr algn="l" marL="641848" indent="-320924" lvl="1">
              <a:lnSpc>
                <a:spcPts val="4162"/>
              </a:lnSpc>
              <a:buFont typeface="Arial"/>
              <a:buChar char="•"/>
            </a:pPr>
            <a:r>
              <a:rPr lang="en-US" sz="2972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Risk of losing information in traditional methods.</a:t>
            </a:r>
          </a:p>
          <a:p>
            <a:pPr algn="l" marL="641848" indent="-320924" lvl="1">
              <a:lnSpc>
                <a:spcPts val="4162"/>
              </a:lnSpc>
              <a:buFont typeface="Arial"/>
              <a:buChar char="•"/>
            </a:pPr>
            <a:r>
              <a:rPr lang="en-US" sz="2972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Role based access provided in this project.</a:t>
            </a:r>
          </a:p>
          <a:p>
            <a:pPr algn="l">
              <a:lnSpc>
                <a:spcPts val="416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00513" y="4261190"/>
            <a:ext cx="2825807" cy="282580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136102" y="4261190"/>
            <a:ext cx="2825807" cy="282580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777672" y="4261190"/>
            <a:ext cx="2825807" cy="282580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587683" y="4851500"/>
            <a:ext cx="1205785" cy="1645187"/>
          </a:xfrm>
          <a:custGeom>
            <a:avLst/>
            <a:gdLst/>
            <a:ahLst/>
            <a:cxnLst/>
            <a:rect r="r" b="b" t="t" l="l"/>
            <a:pathLst>
              <a:path h="1645187" w="1205785">
                <a:moveTo>
                  <a:pt x="0" y="0"/>
                </a:moveTo>
                <a:lnTo>
                  <a:pt x="1205785" y="0"/>
                </a:lnTo>
                <a:lnTo>
                  <a:pt x="1205785" y="1645187"/>
                </a:lnTo>
                <a:lnTo>
                  <a:pt x="0" y="1645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973818" y="-6635355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14130" y="7329770"/>
            <a:ext cx="2825807" cy="700908"/>
            <a:chOff x="0" y="0"/>
            <a:chExt cx="404418" cy="1003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4418" cy="100311"/>
            </a:xfrm>
            <a:custGeom>
              <a:avLst/>
              <a:gdLst/>
              <a:ahLst/>
              <a:cxnLst/>
              <a:rect r="r" b="b" t="t" l="l"/>
              <a:pathLst>
                <a:path h="100311" w="404418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04418" cy="147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6"/>
                </a:lnSpc>
              </a:pPr>
              <a:r>
                <a:rPr lang="en-US" b="true" sz="2693" spc="263">
                  <a:solidFill>
                    <a:srgbClr val="FBFAF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TKINTER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09729" y="7329770"/>
            <a:ext cx="2825807" cy="700908"/>
            <a:chOff x="0" y="0"/>
            <a:chExt cx="404418" cy="1003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4418" cy="100311"/>
            </a:xfrm>
            <a:custGeom>
              <a:avLst/>
              <a:gdLst/>
              <a:ahLst/>
              <a:cxnLst/>
              <a:rect r="r" b="b" t="t" l="l"/>
              <a:pathLst>
                <a:path h="100311" w="404418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404418" cy="147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6"/>
                </a:lnSpc>
              </a:pPr>
              <a:r>
                <a:rPr lang="en-US" b="true" sz="2693" spc="263">
                  <a:solidFill>
                    <a:srgbClr val="FBFAF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PYTHON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777672" y="7329770"/>
            <a:ext cx="2825807" cy="700908"/>
            <a:chOff x="0" y="0"/>
            <a:chExt cx="404418" cy="1003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4418" cy="100311"/>
            </a:xfrm>
            <a:custGeom>
              <a:avLst/>
              <a:gdLst/>
              <a:ahLst/>
              <a:cxnLst/>
              <a:rect r="r" b="b" t="t" l="l"/>
              <a:pathLst>
                <a:path h="100311" w="404418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404418" cy="147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6"/>
                </a:lnSpc>
              </a:pPr>
              <a:r>
                <a:rPr lang="en-US" b="true" sz="2693" spc="263">
                  <a:solidFill>
                    <a:srgbClr val="FBFAF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SQLITE3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8136102" y="4311503"/>
            <a:ext cx="2825807" cy="2825807"/>
          </a:xfrm>
          <a:custGeom>
            <a:avLst/>
            <a:gdLst/>
            <a:ahLst/>
            <a:cxnLst/>
            <a:rect r="r" b="b" t="t" l="l"/>
            <a:pathLst>
              <a:path h="2825807" w="2825807">
                <a:moveTo>
                  <a:pt x="0" y="0"/>
                </a:moveTo>
                <a:lnTo>
                  <a:pt x="2825807" y="0"/>
                </a:lnTo>
                <a:lnTo>
                  <a:pt x="2825807" y="2825807"/>
                </a:lnTo>
                <a:lnTo>
                  <a:pt x="0" y="28258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451293" y="4488114"/>
            <a:ext cx="1644771" cy="2245660"/>
          </a:xfrm>
          <a:custGeom>
            <a:avLst/>
            <a:gdLst/>
            <a:ahLst/>
            <a:cxnLst/>
            <a:rect r="r" b="b" t="t" l="l"/>
            <a:pathLst>
              <a:path h="2245660" w="1644771">
                <a:moveTo>
                  <a:pt x="0" y="0"/>
                </a:moveTo>
                <a:lnTo>
                  <a:pt x="1644770" y="0"/>
                </a:lnTo>
                <a:lnTo>
                  <a:pt x="1644770" y="2245660"/>
                </a:lnTo>
                <a:lnTo>
                  <a:pt x="0" y="22456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533636" y="5001378"/>
            <a:ext cx="2406300" cy="1345431"/>
          </a:xfrm>
          <a:custGeom>
            <a:avLst/>
            <a:gdLst/>
            <a:ahLst/>
            <a:cxnLst/>
            <a:rect r="r" b="b" t="t" l="l"/>
            <a:pathLst>
              <a:path h="1345431" w="2406300">
                <a:moveTo>
                  <a:pt x="0" y="0"/>
                </a:moveTo>
                <a:lnTo>
                  <a:pt x="2406301" y="0"/>
                </a:lnTo>
                <a:lnTo>
                  <a:pt x="2406301" y="1345431"/>
                </a:lnTo>
                <a:lnTo>
                  <a:pt x="0" y="13454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786" r="0" b="-3786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86732" y="2266494"/>
            <a:ext cx="14916747" cy="121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6"/>
              </a:lnSpc>
              <a:spcBef>
                <a:spcPct val="0"/>
              </a:spcBef>
            </a:pPr>
            <a:r>
              <a:rPr lang="en-US" b="true" sz="6997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TECHNOLOGY STACK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27095" y="7992579"/>
            <a:ext cx="139987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066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</a:t>
            </a:r>
            <a:r>
              <a:rPr lang="en-US" sz="1899">
                <a:solidFill>
                  <a:srgbClr val="05066D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801349" y="7992579"/>
            <a:ext cx="124256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066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543025" y="7992579"/>
            <a:ext cx="129510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066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32290" y="-97091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22364" y="180808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14512" y="6086963"/>
            <a:ext cx="14004701" cy="3058022"/>
            <a:chOff x="0" y="0"/>
            <a:chExt cx="1746998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46998" cy="381469"/>
            </a:xfrm>
            <a:custGeom>
              <a:avLst/>
              <a:gdLst/>
              <a:ahLst/>
              <a:cxnLst/>
              <a:rect r="r" b="b" t="t" l="l"/>
              <a:pathLst>
                <a:path h="381469" w="1746998">
                  <a:moveTo>
                    <a:pt x="1543798" y="0"/>
                  </a:moveTo>
                  <a:cubicBezTo>
                    <a:pt x="1656023" y="0"/>
                    <a:pt x="1746998" y="85395"/>
                    <a:pt x="1746998" y="190734"/>
                  </a:cubicBezTo>
                  <a:cubicBezTo>
                    <a:pt x="1746998" y="296074"/>
                    <a:pt x="1656023" y="381469"/>
                    <a:pt x="1543798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746998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793077">
            <a:off x="16507575" y="5105478"/>
            <a:ext cx="2859370" cy="3981402"/>
          </a:xfrm>
          <a:custGeom>
            <a:avLst/>
            <a:gdLst/>
            <a:ahLst/>
            <a:cxnLst/>
            <a:rect r="r" b="b" t="t" l="l"/>
            <a:pathLst>
              <a:path h="3981402" w="2859370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55077">
            <a:off x="-518506" y="5234288"/>
            <a:ext cx="2752419" cy="3173649"/>
          </a:xfrm>
          <a:custGeom>
            <a:avLst/>
            <a:gdLst/>
            <a:ahLst/>
            <a:cxnLst/>
            <a:rect r="r" b="b" t="t" l="l"/>
            <a:pathLst>
              <a:path h="3173649" w="275241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7149">
            <a:off x="17236257" y="260001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7149">
            <a:off x="885105" y="92857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314512" y="2572618"/>
            <a:ext cx="14004701" cy="3058022"/>
            <a:chOff x="0" y="0"/>
            <a:chExt cx="1746998" cy="3814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6998" cy="381469"/>
            </a:xfrm>
            <a:custGeom>
              <a:avLst/>
              <a:gdLst/>
              <a:ahLst/>
              <a:cxnLst/>
              <a:rect r="r" b="b" t="t" l="l"/>
              <a:pathLst>
                <a:path h="381469" w="1746998">
                  <a:moveTo>
                    <a:pt x="1543798" y="0"/>
                  </a:moveTo>
                  <a:cubicBezTo>
                    <a:pt x="1656023" y="0"/>
                    <a:pt x="1746998" y="85395"/>
                    <a:pt x="1746998" y="190734"/>
                  </a:cubicBezTo>
                  <a:cubicBezTo>
                    <a:pt x="1746998" y="296074"/>
                    <a:pt x="1656023" y="381469"/>
                    <a:pt x="1543798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46998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50431" y="271715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FEATURES OF THE PROJECT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70141" y="2630081"/>
            <a:ext cx="13236249" cy="4115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Authentication: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Secure login with role-based access.</a:t>
            </a:r>
          </a:p>
          <a:p>
            <a:pPr algn="ctr">
              <a:lnSpc>
                <a:spcPts val="4685"/>
              </a:lnSpc>
            </a:pPr>
          </a:p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Patient Management: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Easily register, update, and retrieve patient information.</a:t>
            </a:r>
          </a:p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Staff Management: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Record and organize staff details.</a:t>
            </a:r>
          </a:p>
          <a:p>
            <a:pPr algn="ctr">
              <a:lnSpc>
                <a:spcPts val="4685"/>
              </a:lnSpc>
            </a:pPr>
          </a:p>
          <a:p>
            <a:pPr algn="ctr">
              <a:lnSpc>
                <a:spcPts val="4685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469553" y="6210561"/>
            <a:ext cx="13236249" cy="2934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Room Allocation</a:t>
            </a:r>
          </a:p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Appointment Booking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Schedule, search, and update appointments seamlessly.</a:t>
            </a:r>
          </a:p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Billing System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Generate and update patient bills.</a:t>
            </a:r>
          </a:p>
          <a:p>
            <a:pPr algn="ctr">
              <a:lnSpc>
                <a:spcPts val="468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5597" y="9766140"/>
            <a:ext cx="18288000" cy="1321651"/>
            <a:chOff x="0" y="0"/>
            <a:chExt cx="4816593" cy="348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089"/>
            </a:xfrm>
            <a:custGeom>
              <a:avLst/>
              <a:gdLst/>
              <a:ahLst/>
              <a:cxnLst/>
              <a:rect r="r" b="b" t="t" l="l"/>
              <a:pathLst>
                <a:path h="3480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15380" y="3356665"/>
            <a:ext cx="3059770" cy="6562509"/>
          </a:xfrm>
          <a:custGeom>
            <a:avLst/>
            <a:gdLst/>
            <a:ahLst/>
            <a:cxnLst/>
            <a:rect r="r" b="b" t="t" l="l"/>
            <a:pathLst>
              <a:path h="6562509" w="3059770">
                <a:moveTo>
                  <a:pt x="0" y="0"/>
                </a:moveTo>
                <a:lnTo>
                  <a:pt x="3059769" y="0"/>
                </a:lnTo>
                <a:lnTo>
                  <a:pt x="3059769" y="6562509"/>
                </a:lnTo>
                <a:lnTo>
                  <a:pt x="0" y="656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14167" y="4165943"/>
            <a:ext cx="4506281" cy="6391888"/>
          </a:xfrm>
          <a:custGeom>
            <a:avLst/>
            <a:gdLst/>
            <a:ahLst/>
            <a:cxnLst/>
            <a:rect r="r" b="b" t="t" l="l"/>
            <a:pathLst>
              <a:path h="6391888" w="4506281">
                <a:moveTo>
                  <a:pt x="0" y="0"/>
                </a:moveTo>
                <a:lnTo>
                  <a:pt x="4506281" y="0"/>
                </a:lnTo>
                <a:lnTo>
                  <a:pt x="4506281" y="6391888"/>
                </a:lnTo>
                <a:lnTo>
                  <a:pt x="0" y="6391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2493446" y="-17067"/>
            <a:ext cx="8473004" cy="11093409"/>
          </a:xfrm>
          <a:custGeom>
            <a:avLst/>
            <a:gdLst/>
            <a:ahLst/>
            <a:cxnLst/>
            <a:rect r="r" b="b" t="t" l="l"/>
            <a:pathLst>
              <a:path h="11093409" w="8473004">
                <a:moveTo>
                  <a:pt x="0" y="0"/>
                </a:moveTo>
                <a:lnTo>
                  <a:pt x="8473004" y="0"/>
                </a:lnTo>
                <a:lnTo>
                  <a:pt x="8473004" y="11093409"/>
                </a:lnTo>
                <a:lnTo>
                  <a:pt x="0" y="110934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25" r="0" b="-82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3243" y="319225"/>
            <a:ext cx="12520580" cy="100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sz="7200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ER DIAGRAM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7683" y="4851500"/>
            <a:ext cx="1205785" cy="1645187"/>
          </a:xfrm>
          <a:custGeom>
            <a:avLst/>
            <a:gdLst/>
            <a:ahLst/>
            <a:cxnLst/>
            <a:rect r="r" b="b" t="t" l="l"/>
            <a:pathLst>
              <a:path h="1645187" w="1205785">
                <a:moveTo>
                  <a:pt x="0" y="0"/>
                </a:moveTo>
                <a:lnTo>
                  <a:pt x="1205785" y="0"/>
                </a:lnTo>
                <a:lnTo>
                  <a:pt x="1205785" y="1645187"/>
                </a:lnTo>
                <a:lnTo>
                  <a:pt x="0" y="1645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1240" y="-7187886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4"/>
                </a:lnTo>
                <a:lnTo>
                  <a:pt x="0" y="8874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8652" y="1909638"/>
            <a:ext cx="3990326" cy="2651893"/>
          </a:xfrm>
          <a:custGeom>
            <a:avLst/>
            <a:gdLst/>
            <a:ahLst/>
            <a:cxnLst/>
            <a:rect r="r" b="b" t="t" l="l"/>
            <a:pathLst>
              <a:path h="2651893" w="3990326">
                <a:moveTo>
                  <a:pt x="0" y="0"/>
                </a:moveTo>
                <a:lnTo>
                  <a:pt x="3990325" y="0"/>
                </a:lnTo>
                <a:lnTo>
                  <a:pt x="3990325" y="2651893"/>
                </a:lnTo>
                <a:lnTo>
                  <a:pt x="0" y="26518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76870" y="1909638"/>
            <a:ext cx="4251533" cy="2651893"/>
          </a:xfrm>
          <a:custGeom>
            <a:avLst/>
            <a:gdLst/>
            <a:ahLst/>
            <a:cxnLst/>
            <a:rect r="r" b="b" t="t" l="l"/>
            <a:pathLst>
              <a:path h="2651893" w="4251533">
                <a:moveTo>
                  <a:pt x="0" y="0"/>
                </a:moveTo>
                <a:lnTo>
                  <a:pt x="4251533" y="0"/>
                </a:lnTo>
                <a:lnTo>
                  <a:pt x="4251533" y="2651893"/>
                </a:lnTo>
                <a:lnTo>
                  <a:pt x="0" y="26518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18928" y="1928569"/>
            <a:ext cx="3811860" cy="2633652"/>
          </a:xfrm>
          <a:custGeom>
            <a:avLst/>
            <a:gdLst/>
            <a:ahLst/>
            <a:cxnLst/>
            <a:rect r="r" b="b" t="t" l="l"/>
            <a:pathLst>
              <a:path h="2633652" w="3811860">
                <a:moveTo>
                  <a:pt x="0" y="0"/>
                </a:moveTo>
                <a:lnTo>
                  <a:pt x="3811860" y="0"/>
                </a:lnTo>
                <a:lnTo>
                  <a:pt x="3811860" y="2633652"/>
                </a:lnTo>
                <a:lnTo>
                  <a:pt x="0" y="26336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423" r="0" b="-742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67933" y="1909638"/>
            <a:ext cx="4820067" cy="2675692"/>
          </a:xfrm>
          <a:custGeom>
            <a:avLst/>
            <a:gdLst/>
            <a:ahLst/>
            <a:cxnLst/>
            <a:rect r="r" b="b" t="t" l="l"/>
            <a:pathLst>
              <a:path h="2675692" w="4820067">
                <a:moveTo>
                  <a:pt x="0" y="0"/>
                </a:moveTo>
                <a:lnTo>
                  <a:pt x="4820067" y="0"/>
                </a:lnTo>
                <a:lnTo>
                  <a:pt x="4820067" y="2675692"/>
                </a:lnTo>
                <a:lnTo>
                  <a:pt x="0" y="26756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811" t="0" r="-81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8652" y="5828596"/>
            <a:ext cx="3990326" cy="2696047"/>
          </a:xfrm>
          <a:custGeom>
            <a:avLst/>
            <a:gdLst/>
            <a:ahLst/>
            <a:cxnLst/>
            <a:rect r="r" b="b" t="t" l="l"/>
            <a:pathLst>
              <a:path h="2696047" w="3990326">
                <a:moveTo>
                  <a:pt x="0" y="0"/>
                </a:moveTo>
                <a:lnTo>
                  <a:pt x="3990325" y="0"/>
                </a:lnTo>
                <a:lnTo>
                  <a:pt x="3990325" y="2696047"/>
                </a:lnTo>
                <a:lnTo>
                  <a:pt x="0" y="2696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226" t="0" r="-2357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76870" y="5828596"/>
            <a:ext cx="4251533" cy="2696047"/>
          </a:xfrm>
          <a:custGeom>
            <a:avLst/>
            <a:gdLst/>
            <a:ahLst/>
            <a:cxnLst/>
            <a:rect r="r" b="b" t="t" l="l"/>
            <a:pathLst>
              <a:path h="2696047" w="4251533">
                <a:moveTo>
                  <a:pt x="0" y="0"/>
                </a:moveTo>
                <a:lnTo>
                  <a:pt x="4251533" y="0"/>
                </a:lnTo>
                <a:lnTo>
                  <a:pt x="4251533" y="2696047"/>
                </a:lnTo>
                <a:lnTo>
                  <a:pt x="0" y="269604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8395" t="0" r="-19507" b="-589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18928" y="5828596"/>
            <a:ext cx="3820487" cy="2696047"/>
          </a:xfrm>
          <a:custGeom>
            <a:avLst/>
            <a:gdLst/>
            <a:ahLst/>
            <a:cxnLst/>
            <a:rect r="r" b="b" t="t" l="l"/>
            <a:pathLst>
              <a:path h="2696047" w="3820487">
                <a:moveTo>
                  <a:pt x="0" y="0"/>
                </a:moveTo>
                <a:lnTo>
                  <a:pt x="3820487" y="0"/>
                </a:lnTo>
                <a:lnTo>
                  <a:pt x="3820487" y="2696047"/>
                </a:lnTo>
                <a:lnTo>
                  <a:pt x="0" y="269604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9054" t="0" r="-18639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67933" y="5828596"/>
            <a:ext cx="4650290" cy="2696047"/>
          </a:xfrm>
          <a:custGeom>
            <a:avLst/>
            <a:gdLst/>
            <a:ahLst/>
            <a:cxnLst/>
            <a:rect r="r" b="b" t="t" l="l"/>
            <a:pathLst>
              <a:path h="2696047" w="4650290">
                <a:moveTo>
                  <a:pt x="0" y="0"/>
                </a:moveTo>
                <a:lnTo>
                  <a:pt x="4650290" y="0"/>
                </a:lnTo>
                <a:lnTo>
                  <a:pt x="4650290" y="2696047"/>
                </a:lnTo>
                <a:lnTo>
                  <a:pt x="0" y="26960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2050" t="0" r="-12050" b="-1237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79316" y="-3051"/>
            <a:ext cx="14916747" cy="1212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6"/>
              </a:lnSpc>
              <a:spcBef>
                <a:spcPct val="0"/>
              </a:spcBef>
            </a:pPr>
            <a:r>
              <a:rPr lang="en-US" b="true" sz="6997">
                <a:solidFill>
                  <a:srgbClr val="000000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OUTPUTS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4676" y="4670843"/>
            <a:ext cx="169827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ADMIN LOGIN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60776" y="4670843"/>
            <a:ext cx="360997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PASSWORD AUTHENTICATION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89570" y="4670843"/>
            <a:ext cx="147920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 MENU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11202" y="4670843"/>
            <a:ext cx="28722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PATIENT REGISTRATION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85789" y="8705618"/>
            <a:ext cx="341605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PATIENT ROOM ALLOCATION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51937" y="8705618"/>
            <a:ext cx="315545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EMPLOYEE REGISTRATION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89931" y="8705618"/>
            <a:ext cx="286985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PATIENT APPOINTMENT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375076" y="8705618"/>
            <a:ext cx="100578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BILLING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523043"/>
            <a:ext cx="18288000" cy="6167566"/>
            <a:chOff x="0" y="0"/>
            <a:chExt cx="2374532" cy="8008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4532" cy="800803"/>
            </a:xfrm>
            <a:custGeom>
              <a:avLst/>
              <a:gdLst/>
              <a:ahLst/>
              <a:cxnLst/>
              <a:rect r="r" b="b" t="t" l="l"/>
              <a:pathLst>
                <a:path h="800803" w="2374532">
                  <a:moveTo>
                    <a:pt x="1187266" y="0"/>
                  </a:moveTo>
                  <a:cubicBezTo>
                    <a:pt x="531557" y="0"/>
                    <a:pt x="0" y="179266"/>
                    <a:pt x="0" y="400401"/>
                  </a:cubicBezTo>
                  <a:cubicBezTo>
                    <a:pt x="0" y="621537"/>
                    <a:pt x="531557" y="800803"/>
                    <a:pt x="1187266" y="800803"/>
                  </a:cubicBezTo>
                  <a:cubicBezTo>
                    <a:pt x="1842975" y="800803"/>
                    <a:pt x="2374532" y="621537"/>
                    <a:pt x="2374532" y="400401"/>
                  </a:cubicBezTo>
                  <a:cubicBezTo>
                    <a:pt x="2374532" y="179266"/>
                    <a:pt x="1842975" y="0"/>
                    <a:pt x="1187266" y="0"/>
                  </a:cubicBezTo>
                  <a:close/>
                </a:path>
              </a:pathLst>
            </a:custGeom>
            <a:solidFill>
              <a:srgbClr val="1F4D5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222612" y="27450"/>
              <a:ext cx="1929307" cy="698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695633" y="-6481357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199" y="133221"/>
            <a:ext cx="16934123" cy="788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36"/>
              </a:lnSpc>
              <a:spcBef>
                <a:spcPct val="0"/>
              </a:spcBef>
            </a:pPr>
            <a:r>
              <a:rPr lang="en-US" b="true" sz="4597">
                <a:solidFill>
                  <a:srgbClr val="05066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 FUTURE ENHANCEMENTS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30281" y="3638459"/>
            <a:ext cx="15657719" cy="335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695" indent="-260348" lvl="1">
              <a:lnSpc>
                <a:spcPts val="3376"/>
              </a:lnSpc>
              <a:buFont typeface="Arial"/>
              <a:buChar char="•"/>
            </a:pPr>
            <a:r>
              <a:rPr lang="en-US" b="true" sz="241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A WEB APPLICATION BASED ON THE PROJECT</a:t>
            </a:r>
          </a:p>
          <a:p>
            <a:pPr algn="l">
              <a:lnSpc>
                <a:spcPts val="3376"/>
              </a:lnSpc>
            </a:pPr>
          </a:p>
          <a:p>
            <a:pPr algn="l" marL="520695" indent="-260348" lvl="1">
              <a:lnSpc>
                <a:spcPts val="3376"/>
              </a:lnSpc>
              <a:buFont typeface="Arial"/>
              <a:buChar char="•"/>
            </a:pPr>
            <a:r>
              <a:rPr lang="en-US" b="true" sz="241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PATIENT DIAGNOSIS HISTORY </a:t>
            </a:r>
          </a:p>
          <a:p>
            <a:pPr algn="l">
              <a:lnSpc>
                <a:spcPts val="3376"/>
              </a:lnSpc>
            </a:pPr>
          </a:p>
          <a:p>
            <a:pPr algn="l" marL="520695" indent="-260348" lvl="1">
              <a:lnSpc>
                <a:spcPts val="3376"/>
              </a:lnSpc>
              <a:buFont typeface="Arial"/>
              <a:buChar char="•"/>
            </a:pPr>
            <a:r>
              <a:rPr lang="en-US" b="true" sz="241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FEEDBACK AND SUPPORT FACILITIES </a:t>
            </a:r>
          </a:p>
          <a:p>
            <a:pPr algn="l">
              <a:lnSpc>
                <a:spcPts val="3376"/>
              </a:lnSpc>
            </a:pPr>
          </a:p>
          <a:p>
            <a:pPr algn="l" marL="520695" indent="-260348" lvl="1">
              <a:lnSpc>
                <a:spcPts val="3376"/>
              </a:lnSpc>
              <a:buFont typeface="Arial"/>
              <a:buChar char="•"/>
            </a:pPr>
            <a:r>
              <a:rPr lang="en-US" b="true" sz="241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FUNCTIONALITIES FOR MULTI-USER  SCENARIOS BY UPDATING DATABASE (MYSQL AND MONGODB)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65349"/>
            <a:ext cx="18288000" cy="1321651"/>
            <a:chOff x="0" y="0"/>
            <a:chExt cx="4816593" cy="348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089"/>
            </a:xfrm>
            <a:custGeom>
              <a:avLst/>
              <a:gdLst/>
              <a:ahLst/>
              <a:cxnLst/>
              <a:rect r="r" b="b" t="t" l="l"/>
              <a:pathLst>
                <a:path h="3480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776185" y="1028700"/>
            <a:ext cx="4022217" cy="8229600"/>
          </a:xfrm>
          <a:custGeom>
            <a:avLst/>
            <a:gdLst/>
            <a:ahLst/>
            <a:cxnLst/>
            <a:rect r="r" b="b" t="t" l="l"/>
            <a:pathLst>
              <a:path h="8229600" w="4022217">
                <a:moveTo>
                  <a:pt x="0" y="0"/>
                </a:moveTo>
                <a:lnTo>
                  <a:pt x="4022217" y="0"/>
                </a:lnTo>
                <a:lnTo>
                  <a:pt x="40222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98862" y="3070863"/>
            <a:ext cx="6788432" cy="8129858"/>
          </a:xfrm>
          <a:custGeom>
            <a:avLst/>
            <a:gdLst/>
            <a:ahLst/>
            <a:cxnLst/>
            <a:rect r="r" b="b" t="t" l="l"/>
            <a:pathLst>
              <a:path h="8129858" w="6788432">
                <a:moveTo>
                  <a:pt x="0" y="0"/>
                </a:moveTo>
                <a:lnTo>
                  <a:pt x="6788432" y="0"/>
                </a:lnTo>
                <a:lnTo>
                  <a:pt x="6788432" y="8129858"/>
                </a:lnTo>
                <a:lnTo>
                  <a:pt x="0" y="8129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9104" y="1219200"/>
            <a:ext cx="13906303" cy="188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3"/>
              </a:lnSpc>
            </a:pPr>
            <a:r>
              <a:rPr lang="en-US" sz="13628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DAGYZPTbih4</dc:identifier>
  <dcterms:modified xsi:type="dcterms:W3CDTF">2011-08-01T06:04:30Z</dcterms:modified>
  <cp:revision>1</cp:revision>
  <dc:title>Innovations in Medicine</dc:title>
</cp:coreProperties>
</file>