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88825"/>
  <p:notesSz cx="6858000" cy="9144000"/>
  <p:embeddedFontLst>
    <p:embeddedFont>
      <p:font typeface="Roboto"/>
      <p:regular r:id="rId38"/>
      <p:bold r:id="rId39"/>
      <p:italic r:id="rId40"/>
      <p:boldItalic r:id="rId41"/>
    </p:embeddedFont>
    <p:embeddedFont>
      <p:font typeface="Inter"/>
      <p:regular r:id="rId42"/>
      <p:bold r:id="rId43"/>
    </p:embeddedFont>
    <p:embeddedFont>
      <p:font typeface="Corbel"/>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39"/>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Inter-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Corbel-regular.fntdata"/><Relationship Id="rId21" Type="http://schemas.openxmlformats.org/officeDocument/2006/relationships/slide" Target="slides/slide16.xml"/><Relationship Id="rId43" Type="http://schemas.openxmlformats.org/officeDocument/2006/relationships/font" Target="fonts/Inter-bold.fntdata"/><Relationship Id="rId24" Type="http://schemas.openxmlformats.org/officeDocument/2006/relationships/slide" Target="slides/slide19.xml"/><Relationship Id="rId46" Type="http://schemas.openxmlformats.org/officeDocument/2006/relationships/font" Target="fonts/Corbel-italic.fntdata"/><Relationship Id="rId23" Type="http://schemas.openxmlformats.org/officeDocument/2006/relationships/slide" Target="slides/slide18.xml"/><Relationship Id="rId45"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Corbel-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c55db52cd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8c55db52cd_0_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c55db52cd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c55db52cd_0_4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c55db52cd_0_3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c55db52cd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8c55db52cd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c55db52cd_0_7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c55db52cd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8c55db52cd_0_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c55db52cd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8c55db52cd_0_8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c55db52cd_0_8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c55db52cd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8c55db52cd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c55db52cd_0_154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c55db52cd_0_15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8c55db52cd_0_15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c55db52cd_0_155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c55db52cd_0_15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c55db52cd_0_15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c55db52cd_0_155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c55db52cd_0_15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8c55db52cd_0_15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2" name="Google Shape;72;p1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085013" y="2438401"/>
            <a:ext cx="5638800" cy="152400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398711" y="-495298"/>
            <a:ext cx="5638800" cy="739139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8" name="Google Shape;78;p1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30200" lvl="4" marL="2286000" algn="l">
              <a:lnSpc>
                <a:spcPct val="90000"/>
              </a:lnSpc>
              <a:spcBef>
                <a:spcPts val="600"/>
              </a:spcBef>
              <a:spcAft>
                <a:spcPts val="0"/>
              </a:spcAft>
              <a:buSzPts val="1600"/>
              <a:buChar char="•"/>
              <a:defRPr/>
            </a:lvl5pPr>
            <a:lvl6pPr indent="-330200" lvl="5" marL="2743200" algn="l">
              <a:spcBef>
                <a:spcPts val="600"/>
              </a:spcBef>
              <a:spcAft>
                <a:spcPts val="0"/>
              </a:spcAft>
              <a:buSzPts val="16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1" name="Google Shape;21;p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4800"/>
              <a:buFont typeface="Corbe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27" name="Google Shape;27;p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3" name="Google Shape;33;p5"/>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4" name="Google Shape;34;p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0" name="Google Shape;40;p6"/>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1" name="Google Shape;41;p6"/>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2" name="Google Shape;42;p6"/>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3" name="Google Shape;43;p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51" name="Shape 51"/>
        <p:cNvGrpSpPr/>
        <p:nvPr/>
      </p:nvGrpSpPr>
      <p:grpSpPr>
        <a:xfrm>
          <a:off x="0" y="0"/>
          <a:ext cx="0" cy="0"/>
          <a:chOff x="0" y="0"/>
          <a:chExt cx="0" cy="0"/>
        </a:xfrm>
      </p:grpSpPr>
      <p:sp>
        <p:nvSpPr>
          <p:cNvPr id="52" name="Google Shape;52;p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58" name="Google Shape;58;p9"/>
          <p:cNvSpPr txBox="1"/>
          <p:nvPr>
            <p:ph idx="2" type="body"/>
          </p:nvPr>
        </p:nvSpPr>
        <p:spPr>
          <a:xfrm>
            <a:off x="4951414" y="685800"/>
            <a:ext cx="6400800" cy="53340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59" name="Google Shape;59;p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0"/>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b="0" i="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descr="An empty placeholder to add an image. Click on the placeholder and select the image that you wish to add." id="65" name="Google Shape;65;p10"/>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lt1"/>
                </a:solidFill>
                <a:latin typeface="Corbel"/>
                <a:ea typeface="Corbel"/>
                <a:cs typeface="Corbel"/>
                <a:sym typeface="Corbel"/>
              </a:defRPr>
            </a:lvl1pPr>
            <a:lvl2pPr lvl="1" marR="0" rtl="0" algn="l">
              <a:lnSpc>
                <a:spcPct val="90000"/>
              </a:lnSpc>
              <a:spcBef>
                <a:spcPts val="1200"/>
              </a:spcBef>
              <a:spcAft>
                <a:spcPts val="0"/>
              </a:spcAft>
              <a:buClr>
                <a:schemeClr val="accent1"/>
              </a:buClr>
              <a:buSzPts val="2800"/>
              <a:buFont typeface="Arial"/>
              <a:buNone/>
              <a:defRPr b="0" i="0" sz="2800" u="none" cap="none" strike="noStrike">
                <a:solidFill>
                  <a:schemeClr val="lt1"/>
                </a:solidFill>
                <a:latin typeface="Corbel"/>
                <a:ea typeface="Corbel"/>
                <a:cs typeface="Corbel"/>
                <a:sym typeface="Corbel"/>
              </a:defRPr>
            </a:lvl2pPr>
            <a:lvl3pPr lvl="2" marR="0" rtl="0" algn="l">
              <a:lnSpc>
                <a:spcPct val="90000"/>
              </a:lnSpc>
              <a:spcBef>
                <a:spcPts val="600"/>
              </a:spcBef>
              <a:spcAft>
                <a:spcPts val="0"/>
              </a:spcAft>
              <a:buClr>
                <a:schemeClr val="accent1"/>
              </a:buClr>
              <a:buSzPts val="2400"/>
              <a:buFont typeface="Arial"/>
              <a:buNone/>
              <a:defRPr b="0" i="0" sz="2400" u="none" cap="none" strike="noStrike">
                <a:solidFill>
                  <a:schemeClr val="lt1"/>
                </a:solidFill>
                <a:latin typeface="Corbel"/>
                <a:ea typeface="Corbel"/>
                <a:cs typeface="Corbel"/>
                <a:sym typeface="Corbel"/>
              </a:defRPr>
            </a:lvl3pPr>
            <a:lvl4pPr lvl="3"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4pPr>
            <a:lvl5pPr lvl="4"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5pPr>
            <a:lvl6pPr lvl="5"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6pPr>
            <a:lvl7pPr lvl="6"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7pPr>
            <a:lvl8pPr lvl="7"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8pPr>
            <a:lvl9pPr lvl="8"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9pPr>
          </a:lstStyle>
          <a:p/>
        </p:txBody>
      </p:sp>
      <p:sp>
        <p:nvSpPr>
          <p:cNvPr id="66" name="Google Shape;66;p1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Corbel"/>
              <a:buNone/>
              <a:defRPr b="0" i="0" sz="36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orbel"/>
                <a:ea typeface="Corbel"/>
                <a:cs typeface="Corbel"/>
                <a:sym typeface="Corbel"/>
              </a:defRPr>
            </a:lvl1pPr>
            <a:lvl2pPr indent="0" lvl="1" marL="0" marR="0" rtl="0" algn="r">
              <a:spcBef>
                <a:spcPts val="0"/>
              </a:spcBef>
              <a:buNone/>
              <a:defRPr b="0" i="0" sz="1100" u="none" cap="none" strike="noStrike">
                <a:solidFill>
                  <a:schemeClr val="lt1"/>
                </a:solidFill>
                <a:latin typeface="Corbel"/>
                <a:ea typeface="Corbel"/>
                <a:cs typeface="Corbel"/>
                <a:sym typeface="Corbel"/>
              </a:defRPr>
            </a:lvl2pPr>
            <a:lvl3pPr indent="0" lvl="2" marL="0" marR="0" rtl="0" algn="r">
              <a:spcBef>
                <a:spcPts val="0"/>
              </a:spcBef>
              <a:buNone/>
              <a:defRPr b="0" i="0" sz="1100" u="none" cap="none" strike="noStrike">
                <a:solidFill>
                  <a:schemeClr val="lt1"/>
                </a:solidFill>
                <a:latin typeface="Corbel"/>
                <a:ea typeface="Corbel"/>
                <a:cs typeface="Corbel"/>
                <a:sym typeface="Corbel"/>
              </a:defRPr>
            </a:lvl3pPr>
            <a:lvl4pPr indent="0" lvl="3" marL="0" marR="0" rtl="0" algn="r">
              <a:spcBef>
                <a:spcPts val="0"/>
              </a:spcBef>
              <a:buNone/>
              <a:defRPr b="0" i="0" sz="1100" u="none" cap="none" strike="noStrike">
                <a:solidFill>
                  <a:schemeClr val="lt1"/>
                </a:solidFill>
                <a:latin typeface="Corbel"/>
                <a:ea typeface="Corbel"/>
                <a:cs typeface="Corbel"/>
                <a:sym typeface="Corbel"/>
              </a:defRPr>
            </a:lvl4pPr>
            <a:lvl5pPr indent="0" lvl="4" marL="0" marR="0" rtl="0" algn="r">
              <a:spcBef>
                <a:spcPts val="0"/>
              </a:spcBef>
              <a:buNone/>
              <a:defRPr b="0" i="0" sz="1100" u="none" cap="none" strike="noStrike">
                <a:solidFill>
                  <a:schemeClr val="lt1"/>
                </a:solidFill>
                <a:latin typeface="Corbel"/>
                <a:ea typeface="Corbel"/>
                <a:cs typeface="Corbel"/>
                <a:sym typeface="Corbel"/>
              </a:defRPr>
            </a:lvl5pPr>
            <a:lvl6pPr indent="0" lvl="5" marL="0" marR="0" rtl="0" algn="r">
              <a:spcBef>
                <a:spcPts val="0"/>
              </a:spcBef>
              <a:buNone/>
              <a:defRPr b="0" i="0" sz="1100" u="none" cap="none" strike="noStrike">
                <a:solidFill>
                  <a:schemeClr val="lt1"/>
                </a:solidFill>
                <a:latin typeface="Corbel"/>
                <a:ea typeface="Corbel"/>
                <a:cs typeface="Corbel"/>
                <a:sym typeface="Corbel"/>
              </a:defRPr>
            </a:lvl6pPr>
            <a:lvl7pPr indent="0" lvl="6" marL="0" marR="0" rtl="0" algn="r">
              <a:spcBef>
                <a:spcPts val="0"/>
              </a:spcBef>
              <a:buNone/>
              <a:defRPr b="0" i="0" sz="1100" u="none" cap="none" strike="noStrike">
                <a:solidFill>
                  <a:schemeClr val="lt1"/>
                </a:solidFill>
                <a:latin typeface="Corbel"/>
                <a:ea typeface="Corbel"/>
                <a:cs typeface="Corbel"/>
                <a:sym typeface="Corbel"/>
              </a:defRPr>
            </a:lvl7pPr>
            <a:lvl8pPr indent="0" lvl="7" marL="0" marR="0" rtl="0" algn="r">
              <a:spcBef>
                <a:spcPts val="0"/>
              </a:spcBef>
              <a:buNone/>
              <a:defRPr b="0" i="0" sz="1100" u="none" cap="none" strike="noStrike">
                <a:solidFill>
                  <a:schemeClr val="lt1"/>
                </a:solidFill>
                <a:latin typeface="Corbel"/>
                <a:ea typeface="Corbel"/>
                <a:cs typeface="Corbel"/>
                <a:sym typeface="Corbel"/>
              </a:defRPr>
            </a:lvl8pPr>
            <a:lvl9pPr indent="0" lvl="8" marL="0" marR="0" rtl="0" algn="r">
              <a:spcBef>
                <a:spcPts val="0"/>
              </a:spcBef>
              <a:buNone/>
              <a:defRPr b="0" i="0" sz="11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rexa.info/paper/04587c10a7c92baa01948f71f2513d5928fe8e8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5940"/>
              <a:buFont typeface="Corbel"/>
              <a:buNone/>
            </a:pPr>
            <a:r>
              <a:rPr lang="en-US" sz="5940"/>
              <a:t>Prediction of Diabetes onset in women using Machine Learning and Artificial Neural Networks</a:t>
            </a:r>
            <a:endParaRPr/>
          </a:p>
        </p:txBody>
      </p:sp>
      <p:sp>
        <p:nvSpPr>
          <p:cNvPr id="86" name="Google Shape;86;p13"/>
          <p:cNvSpPr txBox="1"/>
          <p:nvPr>
            <p:ph idx="1" type="subTitle"/>
          </p:nvPr>
        </p:nvSpPr>
        <p:spPr>
          <a:xfrm>
            <a:off x="1065214" y="4731327"/>
            <a:ext cx="82296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Font typeface="Arial"/>
              <a:buChar char="•"/>
            </a:pPr>
            <a:r>
              <a:rPr lang="en-US"/>
              <a:t>KAUSTUBH SHARMA</a:t>
            </a:r>
            <a:endParaRPr/>
          </a:p>
          <a:p>
            <a:pPr indent="-342900" lvl="0" marL="342900" rtl="0" algn="l">
              <a:lnSpc>
                <a:spcPct val="90000"/>
              </a:lnSpc>
              <a:spcBef>
                <a:spcPts val="0"/>
              </a:spcBef>
              <a:spcAft>
                <a:spcPts val="0"/>
              </a:spcAft>
              <a:buSzPts val="2000"/>
              <a:buFont typeface="Arial"/>
              <a:buChar char="•"/>
            </a:pPr>
            <a:r>
              <a:rPr lang="en-US"/>
              <a:t>ADARSH PODDAR</a:t>
            </a:r>
            <a:endParaRPr/>
          </a:p>
          <a:p>
            <a:pPr indent="-342900" lvl="0" marL="342900" rtl="0" algn="l">
              <a:lnSpc>
                <a:spcPct val="90000"/>
              </a:lnSpc>
              <a:spcBef>
                <a:spcPts val="0"/>
              </a:spcBef>
              <a:spcAft>
                <a:spcPts val="0"/>
              </a:spcAft>
              <a:buSzPts val="2000"/>
              <a:buFont typeface="Arial"/>
              <a:buChar char="•"/>
            </a:pPr>
            <a:r>
              <a:rPr lang="en-US"/>
              <a:t>KIMAYA GANVEER</a:t>
            </a:r>
            <a:endParaRPr/>
          </a:p>
          <a:p>
            <a:pPr indent="-342900" lvl="0" marL="342900" rtl="0" algn="l">
              <a:lnSpc>
                <a:spcPct val="90000"/>
              </a:lnSpc>
              <a:spcBef>
                <a:spcPts val="0"/>
              </a:spcBef>
              <a:spcAft>
                <a:spcPts val="0"/>
              </a:spcAft>
              <a:buSzPts val="2000"/>
              <a:buFont typeface="Arial"/>
              <a:buChar char="•"/>
            </a:pPr>
            <a:r>
              <a:rPr lang="en-US"/>
              <a:t>SIMRAN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ML Classifiers:</a:t>
            </a:r>
            <a:endParaRPr/>
          </a:p>
        </p:txBody>
      </p:sp>
      <p:sp>
        <p:nvSpPr>
          <p:cNvPr id="142" name="Google Shape;142;p22"/>
          <p:cNvSpPr txBox="1"/>
          <p:nvPr>
            <p:ph idx="1" type="body"/>
          </p:nvPr>
        </p:nvSpPr>
        <p:spPr>
          <a:xfrm>
            <a:off x="1522425" y="1845125"/>
            <a:ext cx="9134400" cy="4174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b="1" lang="en-US">
                <a:solidFill>
                  <a:srgbClr val="00FFFF"/>
                </a:solidFill>
              </a:rPr>
              <a:t>SVC</a:t>
            </a:r>
            <a:r>
              <a:rPr lang="en-US"/>
              <a:t>: It provided an overall </a:t>
            </a:r>
            <a:r>
              <a:rPr i="1" lang="en-US">
                <a:solidFill>
                  <a:srgbClr val="FFFF00"/>
                </a:solidFill>
              </a:rPr>
              <a:t>accuracy of  75%</a:t>
            </a:r>
            <a:r>
              <a:rPr i="1" lang="en-US" u="sng"/>
              <a:t> </a:t>
            </a:r>
            <a:r>
              <a:rPr lang="en-US"/>
              <a:t>but after analysing the learning curve ,the accuracy can only be </a:t>
            </a:r>
            <a:r>
              <a:rPr i="1" lang="en-US">
                <a:solidFill>
                  <a:srgbClr val="FFFF00"/>
                </a:solidFill>
              </a:rPr>
              <a:t>improved if we increase the data size</a:t>
            </a:r>
            <a:r>
              <a:rPr lang="en-US"/>
              <a:t> used for training and testing.</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id="143" name="Google Shape;143;p22"/>
          <p:cNvPicPr preferRelativeResize="0"/>
          <p:nvPr/>
        </p:nvPicPr>
        <p:blipFill>
          <a:blip r:embed="rId3">
            <a:alphaModFix/>
          </a:blip>
          <a:stretch>
            <a:fillRect/>
          </a:stretch>
        </p:blipFill>
        <p:spPr>
          <a:xfrm>
            <a:off x="3956713" y="3324338"/>
            <a:ext cx="3981450" cy="269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ML Classifiers:</a:t>
            </a:r>
            <a:endParaRPr/>
          </a:p>
        </p:txBody>
      </p:sp>
      <p:sp>
        <p:nvSpPr>
          <p:cNvPr id="149" name="Google Shape;149;p23"/>
          <p:cNvSpPr txBox="1"/>
          <p:nvPr>
            <p:ph idx="1" type="body"/>
          </p:nvPr>
        </p:nvSpPr>
        <p:spPr>
          <a:xfrm>
            <a:off x="1522425" y="1845125"/>
            <a:ext cx="9134400" cy="4174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b="1" lang="en-US">
                <a:solidFill>
                  <a:srgbClr val="00FFFF"/>
                </a:solidFill>
              </a:rPr>
              <a:t>K-Nearest Neighbours</a:t>
            </a:r>
            <a:r>
              <a:rPr lang="en-US"/>
              <a:t>: It provided an overall </a:t>
            </a:r>
            <a:r>
              <a:rPr i="1" lang="en-US">
                <a:solidFill>
                  <a:srgbClr val="FFFF00"/>
                </a:solidFill>
              </a:rPr>
              <a:t>accuracy of  69%</a:t>
            </a:r>
            <a:endParaRPr i="1">
              <a:solidFill>
                <a:srgbClr val="FFFF00"/>
              </a:solidFill>
            </a:endParaRPr>
          </a:p>
          <a:p>
            <a:pPr indent="0" lvl="0" marL="457200" rtl="0" algn="l">
              <a:lnSpc>
                <a:spcPct val="90000"/>
              </a:lnSpc>
              <a:spcBef>
                <a:spcPts val="0"/>
              </a:spcBef>
              <a:spcAft>
                <a:spcPts val="0"/>
              </a:spcAft>
              <a:buNone/>
            </a:pPr>
            <a:r>
              <a:rPr lang="en-US"/>
              <a:t>but after analysing the learning curve ,the accuracy </a:t>
            </a:r>
            <a:r>
              <a:rPr i="1" lang="en-US">
                <a:solidFill>
                  <a:srgbClr val="FFFF00"/>
                </a:solidFill>
              </a:rPr>
              <a:t>cannot be improved</a:t>
            </a:r>
            <a:r>
              <a:rPr lang="en-US"/>
              <a:t> even if we increase the data size.</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id="150" name="Google Shape;150;p23"/>
          <p:cNvPicPr preferRelativeResize="0"/>
          <p:nvPr/>
        </p:nvPicPr>
        <p:blipFill>
          <a:blip r:embed="rId3">
            <a:alphaModFix/>
          </a:blip>
          <a:stretch>
            <a:fillRect/>
          </a:stretch>
        </p:blipFill>
        <p:spPr>
          <a:xfrm>
            <a:off x="3985288" y="3222838"/>
            <a:ext cx="3924300" cy="260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ML Classifiers:</a:t>
            </a:r>
            <a:endParaRPr u="sng"/>
          </a:p>
        </p:txBody>
      </p:sp>
      <p:sp>
        <p:nvSpPr>
          <p:cNvPr id="157" name="Google Shape;157;p24"/>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b="1" lang="en-US">
                <a:solidFill>
                  <a:srgbClr val="00FFFF"/>
                </a:solidFill>
              </a:rPr>
              <a:t>Ensemble classification</a:t>
            </a:r>
            <a:r>
              <a:rPr lang="en-US">
                <a:solidFill>
                  <a:srgbClr val="FFFFFF"/>
                </a:solidFill>
              </a:rPr>
              <a:t>: </a:t>
            </a:r>
            <a:r>
              <a:rPr lang="en-US"/>
              <a:t>Ensemble methods are learning algorithms that construct a set of classifiers and then classify new data points by taking a weighted vote of their predictions.</a:t>
            </a:r>
            <a:endParaRPr/>
          </a:p>
          <a:p>
            <a:pPr indent="0" lvl="0" marL="914400" rtl="0" algn="l">
              <a:spcBef>
                <a:spcPts val="1800"/>
              </a:spcBef>
              <a:spcAft>
                <a:spcPts val="0"/>
              </a:spcAft>
              <a:buNone/>
            </a:pPr>
            <a:r>
              <a:rPr lang="en-US" sz="2400">
                <a:solidFill>
                  <a:srgbClr val="00FFFF"/>
                </a:solidFill>
              </a:rPr>
              <a:t>Random Forest Classifier</a:t>
            </a:r>
            <a:r>
              <a:rPr lang="en-US" sz="2400">
                <a:solidFill>
                  <a:srgbClr val="FFFFFF"/>
                </a:solidFill>
                <a:latin typeface="Arial"/>
                <a:ea typeface="Arial"/>
                <a:cs typeface="Arial"/>
                <a:sym typeface="Arial"/>
              </a:rPr>
              <a:t>:</a:t>
            </a:r>
            <a:r>
              <a:rPr lang="en-US" sz="2400">
                <a:solidFill>
                  <a:srgbClr val="FFFFFF"/>
                </a:solidFill>
              </a:rPr>
              <a:t>As ensemble models usually provide better accuracy compared to other models it was no </a:t>
            </a:r>
            <a:r>
              <a:rPr lang="en-US">
                <a:solidFill>
                  <a:srgbClr val="FFFFFF"/>
                </a:solidFill>
              </a:rPr>
              <a:t>different</a:t>
            </a:r>
            <a:r>
              <a:rPr lang="en-US" sz="2400">
                <a:solidFill>
                  <a:srgbClr val="FFFFFF"/>
                </a:solidFill>
              </a:rPr>
              <a:t> case f</a:t>
            </a:r>
            <a:r>
              <a:rPr lang="en-US">
                <a:solidFill>
                  <a:srgbClr val="FFFFFF"/>
                </a:solidFill>
              </a:rPr>
              <a:t>or random forest classifier , it provided an </a:t>
            </a:r>
            <a:r>
              <a:rPr i="1" lang="en-US">
                <a:solidFill>
                  <a:srgbClr val="FFFF00"/>
                </a:solidFill>
              </a:rPr>
              <a:t>accuracy of 88%</a:t>
            </a:r>
            <a:r>
              <a:rPr lang="en-US">
                <a:solidFill>
                  <a:srgbClr val="FFFFFF"/>
                </a:solidFill>
              </a:rPr>
              <a:t> and the learning curve shows it acquired this accuracy even with </a:t>
            </a:r>
            <a:r>
              <a:rPr i="1" lang="en-US">
                <a:solidFill>
                  <a:srgbClr val="FFFF00"/>
                </a:solidFill>
              </a:rPr>
              <a:t>100 test samples</a:t>
            </a:r>
            <a:r>
              <a:rPr lang="en-US">
                <a:solidFill>
                  <a:srgbClr val="FFFFFF"/>
                </a:solidFill>
              </a:rPr>
              <a:t>.Giving the impression even a smaller data set would have provided the same result and this model can be used to train for data with less number of samples .</a:t>
            </a:r>
            <a:endParaRPr>
              <a:solidFill>
                <a:srgbClr val="FFFFFF"/>
              </a:solidFill>
            </a:endParaRPr>
          </a:p>
          <a:p>
            <a:pPr indent="0" lvl="0" marL="914400" rtl="0" algn="l">
              <a:spcBef>
                <a:spcPts val="1800"/>
              </a:spcBef>
              <a:spcAft>
                <a:spcPts val="0"/>
              </a:spcAft>
              <a:buNone/>
            </a:pPr>
            <a:r>
              <a:t/>
            </a:r>
            <a:endParaRPr>
              <a:solidFill>
                <a:srgbClr val="FFFFFF"/>
              </a:solidFill>
            </a:endParaRPr>
          </a:p>
          <a:p>
            <a:pPr indent="0" lvl="0" marL="1371600" rtl="0" algn="l">
              <a:spcBef>
                <a:spcPts val="1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ML Classifiers:</a:t>
            </a:r>
            <a:endParaRPr u="sng"/>
          </a:p>
        </p:txBody>
      </p:sp>
      <p:sp>
        <p:nvSpPr>
          <p:cNvPr id="164" name="Google Shape;164;p25"/>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lang="en-US">
                <a:solidFill>
                  <a:srgbClr val="FFFFFF"/>
                </a:solidFill>
              </a:rPr>
              <a:t>Thus we went ahead using </a:t>
            </a:r>
            <a:r>
              <a:rPr i="1" lang="en-US">
                <a:solidFill>
                  <a:srgbClr val="00FFFF"/>
                </a:solidFill>
              </a:rPr>
              <a:t>Random forest classifier</a:t>
            </a:r>
            <a:r>
              <a:rPr lang="en-US">
                <a:solidFill>
                  <a:srgbClr val="00FFFF"/>
                </a:solidFill>
              </a:rPr>
              <a:t> </a:t>
            </a:r>
            <a:r>
              <a:rPr lang="en-US">
                <a:solidFill>
                  <a:srgbClr val="FFFFFF"/>
                </a:solidFill>
              </a:rPr>
              <a:t>for our prediction model.</a:t>
            </a:r>
            <a:endParaRPr>
              <a:solidFill>
                <a:srgbClr val="FFFFFF"/>
              </a:solidFill>
              <a:latin typeface="Arial"/>
              <a:ea typeface="Arial"/>
              <a:cs typeface="Arial"/>
              <a:sym typeface="Arial"/>
            </a:endParaRPr>
          </a:p>
          <a:p>
            <a:pPr indent="0" lvl="0" marL="1371600" rtl="0" algn="l">
              <a:spcBef>
                <a:spcPts val="1800"/>
              </a:spcBef>
              <a:spcAft>
                <a:spcPts val="0"/>
              </a:spcAft>
              <a:buNone/>
            </a:pPr>
            <a:r>
              <a:t/>
            </a:r>
            <a:endParaRPr/>
          </a:p>
        </p:txBody>
      </p:sp>
      <p:pic>
        <p:nvPicPr>
          <p:cNvPr id="165" name="Google Shape;165;p25"/>
          <p:cNvPicPr preferRelativeResize="0"/>
          <p:nvPr/>
        </p:nvPicPr>
        <p:blipFill>
          <a:blip r:embed="rId3">
            <a:alphaModFix/>
          </a:blip>
          <a:stretch>
            <a:fillRect/>
          </a:stretch>
        </p:blipFill>
        <p:spPr>
          <a:xfrm>
            <a:off x="4380588" y="3305163"/>
            <a:ext cx="4048125" cy="271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532023" y="353038"/>
            <a:ext cx="9144001" cy="685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Deep Neural Networks</a:t>
            </a:r>
            <a:endParaRPr/>
          </a:p>
        </p:txBody>
      </p:sp>
      <p:sp>
        <p:nvSpPr>
          <p:cNvPr id="171" name="Google Shape;171;p26"/>
          <p:cNvSpPr txBox="1"/>
          <p:nvPr>
            <p:ph idx="1" type="body"/>
          </p:nvPr>
        </p:nvSpPr>
        <p:spPr>
          <a:xfrm>
            <a:off x="1532023" y="1219198"/>
            <a:ext cx="9134391" cy="274320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b="1" lang="en-US" u="sng"/>
              <a:t>What is a Neural Network?</a:t>
            </a:r>
            <a:endParaRPr/>
          </a:p>
          <a:p>
            <a:pPr indent="0" lvl="0" marL="0" rtl="0" algn="l">
              <a:lnSpc>
                <a:spcPct val="90000"/>
              </a:lnSpc>
              <a:spcBef>
                <a:spcPts val="1800"/>
              </a:spcBef>
              <a:spcAft>
                <a:spcPts val="0"/>
              </a:spcAft>
              <a:buSzPts val="2400"/>
              <a:buNone/>
            </a:pPr>
            <a:r>
              <a:rPr lang="en-US"/>
              <a:t>A neural network is a series of algorithms that endeavors to recognize underlying relationships in a set of data through a process that mimics the way the human brain operates. In this sense, neural networks refer to systems of neurons, either organic or artificial in nature. Neural networks can adapt to changing input; so the network generates the best possible result without needing to redesign the output criteria.</a:t>
            </a:r>
            <a:endParaRPr/>
          </a:p>
        </p:txBody>
      </p:sp>
      <p:pic>
        <p:nvPicPr>
          <p:cNvPr descr="Neural Network Foundations, Explained: Updating Weights with ..." id="172" name="Google Shape;172;p26"/>
          <p:cNvPicPr preferRelativeResize="0"/>
          <p:nvPr/>
        </p:nvPicPr>
        <p:blipFill rotWithShape="1">
          <a:blip r:embed="rId3">
            <a:alphaModFix/>
          </a:blip>
          <a:srcRect b="0" l="0" r="0" t="0"/>
          <a:stretch/>
        </p:blipFill>
        <p:spPr>
          <a:xfrm>
            <a:off x="2513012" y="3962399"/>
            <a:ext cx="6629400" cy="1921293"/>
          </a:xfrm>
          <a:prstGeom prst="rect">
            <a:avLst/>
          </a:prstGeom>
          <a:noFill/>
          <a:ln>
            <a:noFill/>
          </a:ln>
        </p:spPr>
      </p:pic>
      <p:sp>
        <p:nvSpPr>
          <p:cNvPr id="173" name="Google Shape;173;p26"/>
          <p:cNvSpPr txBox="1"/>
          <p:nvPr/>
        </p:nvSpPr>
        <p:spPr>
          <a:xfrm>
            <a:off x="4551362" y="6135630"/>
            <a:ext cx="2819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A Shallow Neural Network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Deep Neural Network:</a:t>
            </a:r>
            <a:endParaRPr/>
          </a:p>
        </p:txBody>
      </p:sp>
      <p:sp>
        <p:nvSpPr>
          <p:cNvPr id="179" name="Google Shape;179;p27"/>
          <p:cNvSpPr txBox="1"/>
          <p:nvPr>
            <p:ph idx="1" type="body"/>
          </p:nvPr>
        </p:nvSpPr>
        <p:spPr>
          <a:xfrm>
            <a:off x="1522413" y="1904999"/>
            <a:ext cx="9134391" cy="83820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t>A Deep Neural Network is a Neural Network that consists of a large number of layers and neurons per layer.</a:t>
            </a:r>
            <a:endParaRPr/>
          </a:p>
        </p:txBody>
      </p:sp>
      <p:pic>
        <p:nvPicPr>
          <p:cNvPr id="180" name="Google Shape;180;p27"/>
          <p:cNvPicPr preferRelativeResize="0"/>
          <p:nvPr/>
        </p:nvPicPr>
        <p:blipFill rotWithShape="1">
          <a:blip r:embed="rId3">
            <a:alphaModFix/>
          </a:blip>
          <a:srcRect b="0" l="0" r="0" t="0"/>
          <a:stretch/>
        </p:blipFill>
        <p:spPr>
          <a:xfrm>
            <a:off x="2284412" y="2743200"/>
            <a:ext cx="7129462" cy="36085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1532023" y="304800"/>
            <a:ext cx="9144001" cy="609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Our Neural Network</a:t>
            </a:r>
            <a:endParaRPr/>
          </a:p>
        </p:txBody>
      </p:sp>
      <p:pic>
        <p:nvPicPr>
          <p:cNvPr id="186" name="Google Shape;186;p28"/>
          <p:cNvPicPr preferRelativeResize="0"/>
          <p:nvPr/>
        </p:nvPicPr>
        <p:blipFill rotWithShape="1">
          <a:blip r:embed="rId3">
            <a:alphaModFix/>
          </a:blip>
          <a:srcRect b="0" l="0" r="0" t="0"/>
          <a:stretch/>
        </p:blipFill>
        <p:spPr>
          <a:xfrm>
            <a:off x="2055811" y="1143000"/>
            <a:ext cx="8147677" cy="541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Summary:</a:t>
            </a:r>
            <a:endParaRPr/>
          </a:p>
        </p:txBody>
      </p:sp>
      <p:sp>
        <p:nvSpPr>
          <p:cNvPr id="192" name="Google Shape;192;p29"/>
          <p:cNvSpPr txBox="1"/>
          <p:nvPr>
            <p:ph idx="1" type="body"/>
          </p:nvPr>
        </p:nvSpPr>
        <p:spPr>
          <a:xfrm>
            <a:off x="1532023" y="19812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Activation: ReLu for Hidden Layers, Sigmoid for Output Layer</a:t>
            </a:r>
            <a:endParaRPr/>
          </a:p>
          <a:p>
            <a:pPr indent="-223838" lvl="0" marL="223838" rtl="0" algn="l">
              <a:lnSpc>
                <a:spcPct val="90000"/>
              </a:lnSpc>
              <a:spcBef>
                <a:spcPts val="1800"/>
              </a:spcBef>
              <a:spcAft>
                <a:spcPts val="0"/>
              </a:spcAft>
              <a:buSzPts val="2400"/>
              <a:buChar char="•"/>
            </a:pPr>
            <a:r>
              <a:rPr lang="en-US"/>
              <a:t>Loss: Binary Cross-Entropy.</a:t>
            </a:r>
            <a:endParaRPr/>
          </a:p>
          <a:p>
            <a:pPr indent="-223838" lvl="0" marL="223838" rtl="0" algn="l">
              <a:lnSpc>
                <a:spcPct val="90000"/>
              </a:lnSpc>
              <a:spcBef>
                <a:spcPts val="1800"/>
              </a:spcBef>
              <a:spcAft>
                <a:spcPts val="0"/>
              </a:spcAft>
              <a:buSzPts val="2400"/>
              <a:buChar char="•"/>
            </a:pPr>
            <a:r>
              <a:rPr lang="en-US"/>
              <a:t>Optimizer: RMS Prop</a:t>
            </a:r>
            <a:endParaRPr/>
          </a:p>
          <a:p>
            <a:pPr indent="-223838" lvl="0" marL="223838" rtl="0" algn="l">
              <a:lnSpc>
                <a:spcPct val="90000"/>
              </a:lnSpc>
              <a:spcBef>
                <a:spcPts val="1800"/>
              </a:spcBef>
              <a:spcAft>
                <a:spcPts val="0"/>
              </a:spcAft>
              <a:buSzPts val="2400"/>
              <a:buChar char="•"/>
            </a:pPr>
            <a:r>
              <a:rPr lang="en-US"/>
              <a:t>Batch Size: 16</a:t>
            </a:r>
            <a:endParaRPr/>
          </a:p>
          <a:p>
            <a:pPr indent="-223838" lvl="0" marL="223838" rtl="0" algn="l">
              <a:lnSpc>
                <a:spcPct val="90000"/>
              </a:lnSpc>
              <a:spcBef>
                <a:spcPts val="1800"/>
              </a:spcBef>
              <a:spcAft>
                <a:spcPts val="0"/>
              </a:spcAft>
              <a:buSzPts val="2400"/>
              <a:buChar char="•"/>
            </a:pPr>
            <a:r>
              <a:rPr lang="en-US"/>
              <a:t>Trained over 200 epochs.</a:t>
            </a:r>
            <a:endParaRPr/>
          </a:p>
          <a:p>
            <a:pPr indent="-223838" lvl="0" marL="223838" rtl="0" algn="l">
              <a:lnSpc>
                <a:spcPct val="90000"/>
              </a:lnSpc>
              <a:spcBef>
                <a:spcPts val="1800"/>
              </a:spcBef>
              <a:spcAft>
                <a:spcPts val="0"/>
              </a:spcAft>
              <a:buSzPts val="2400"/>
              <a:buChar char="•"/>
            </a:pPr>
            <a:r>
              <a:rPr lang="en-US"/>
              <a:t>Training accuracy: 93%</a:t>
            </a:r>
            <a:endParaRPr/>
          </a:p>
          <a:p>
            <a:pPr indent="-223838" lvl="0" marL="223838" rtl="0" algn="l">
              <a:lnSpc>
                <a:spcPct val="90000"/>
              </a:lnSpc>
              <a:spcBef>
                <a:spcPts val="1800"/>
              </a:spcBef>
              <a:spcAft>
                <a:spcPts val="0"/>
              </a:spcAft>
              <a:buSzPts val="2400"/>
              <a:buChar char="•"/>
            </a:pPr>
            <a:r>
              <a:rPr lang="en-US"/>
              <a:t>Testing Accuracy: 90%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522411" y="381000"/>
            <a:ext cx="9144001" cy="685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Results:</a:t>
            </a:r>
            <a:endParaRPr/>
          </a:p>
        </p:txBody>
      </p:sp>
      <p:pic>
        <p:nvPicPr>
          <p:cNvPr id="198" name="Google Shape;198;p30"/>
          <p:cNvPicPr preferRelativeResize="0"/>
          <p:nvPr/>
        </p:nvPicPr>
        <p:blipFill rotWithShape="1">
          <a:blip r:embed="rId3">
            <a:alphaModFix/>
          </a:blip>
          <a:srcRect b="7575" l="9140" r="2688" t="7576"/>
          <a:stretch/>
        </p:blipFill>
        <p:spPr>
          <a:xfrm>
            <a:off x="989012" y="1905000"/>
            <a:ext cx="4038600" cy="2758068"/>
          </a:xfrm>
          <a:prstGeom prst="rect">
            <a:avLst/>
          </a:prstGeom>
          <a:noFill/>
          <a:ln>
            <a:noFill/>
          </a:ln>
        </p:spPr>
      </p:pic>
      <p:pic>
        <p:nvPicPr>
          <p:cNvPr id="199" name="Google Shape;199;p30"/>
          <p:cNvPicPr preferRelativeResize="0"/>
          <p:nvPr/>
        </p:nvPicPr>
        <p:blipFill rotWithShape="1">
          <a:blip r:embed="rId4">
            <a:alphaModFix/>
          </a:blip>
          <a:srcRect b="7575" l="9787" r="1323" t="7576"/>
          <a:stretch/>
        </p:blipFill>
        <p:spPr>
          <a:xfrm>
            <a:off x="6856412" y="1889760"/>
            <a:ext cx="4114800" cy="2743199"/>
          </a:xfrm>
          <a:prstGeom prst="rect">
            <a:avLst/>
          </a:prstGeom>
          <a:noFill/>
          <a:ln>
            <a:noFill/>
          </a:ln>
        </p:spPr>
      </p:pic>
      <p:sp>
        <p:nvSpPr>
          <p:cNvPr id="200" name="Google Shape;200;p30"/>
          <p:cNvSpPr txBox="1"/>
          <p:nvPr/>
        </p:nvSpPr>
        <p:spPr>
          <a:xfrm>
            <a:off x="1293812" y="4975860"/>
            <a:ext cx="34290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orbel"/>
                <a:ea typeface="Corbel"/>
                <a:cs typeface="Corbel"/>
                <a:sym typeface="Corbel"/>
              </a:rPr>
              <a:t>Loss Convergence</a:t>
            </a:r>
            <a:endParaRPr/>
          </a:p>
        </p:txBody>
      </p:sp>
      <p:sp>
        <p:nvSpPr>
          <p:cNvPr id="201" name="Google Shape;201;p30"/>
          <p:cNvSpPr txBox="1"/>
          <p:nvPr/>
        </p:nvSpPr>
        <p:spPr>
          <a:xfrm>
            <a:off x="7199312" y="4975860"/>
            <a:ext cx="34290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orbel"/>
                <a:ea typeface="Corbel"/>
                <a:cs typeface="Corbel"/>
                <a:sym typeface="Corbel"/>
              </a:rPr>
              <a:t>Accuracy Convergence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Software Used for Building the Models:</a:t>
            </a:r>
            <a:endParaRPr/>
          </a:p>
        </p:txBody>
      </p:sp>
      <p:sp>
        <p:nvSpPr>
          <p:cNvPr id="207" name="Google Shape;207;p31"/>
          <p:cNvSpPr txBox="1"/>
          <p:nvPr>
            <p:ph idx="1" type="body"/>
          </p:nvPr>
        </p:nvSpPr>
        <p:spPr>
          <a:xfrm>
            <a:off x="1532023" y="19812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Python 3.6+</a:t>
            </a:r>
            <a:endParaRPr/>
          </a:p>
          <a:p>
            <a:pPr indent="-223838" lvl="0" marL="223838" rtl="0" algn="l">
              <a:lnSpc>
                <a:spcPct val="90000"/>
              </a:lnSpc>
              <a:spcBef>
                <a:spcPts val="1800"/>
              </a:spcBef>
              <a:spcAft>
                <a:spcPts val="0"/>
              </a:spcAft>
              <a:buSzPts val="2400"/>
              <a:buChar char="•"/>
            </a:pPr>
            <a:r>
              <a:rPr lang="en-US"/>
              <a:t>TensorFlow 2</a:t>
            </a:r>
            <a:endParaRPr/>
          </a:p>
          <a:p>
            <a:pPr indent="-223838" lvl="0" marL="223838" rtl="0" algn="l">
              <a:lnSpc>
                <a:spcPct val="90000"/>
              </a:lnSpc>
              <a:spcBef>
                <a:spcPts val="1800"/>
              </a:spcBef>
              <a:spcAft>
                <a:spcPts val="0"/>
              </a:spcAft>
              <a:buSzPts val="2400"/>
              <a:buChar char="•"/>
            </a:pPr>
            <a:r>
              <a:rPr lang="en-US"/>
              <a:t>Keras</a:t>
            </a:r>
            <a:endParaRPr/>
          </a:p>
          <a:p>
            <a:pPr indent="-223838" lvl="0" marL="223838" rtl="0" algn="l">
              <a:lnSpc>
                <a:spcPct val="90000"/>
              </a:lnSpc>
              <a:spcBef>
                <a:spcPts val="1800"/>
              </a:spcBef>
              <a:spcAft>
                <a:spcPts val="0"/>
              </a:spcAft>
              <a:buSzPts val="2400"/>
              <a:buChar char="•"/>
            </a:pPr>
            <a:r>
              <a:rPr lang="en-US"/>
              <a:t>SciKit Learn</a:t>
            </a:r>
            <a:endParaRPr/>
          </a:p>
          <a:p>
            <a:pPr indent="-223838" lvl="0" marL="223838" rtl="0" algn="l">
              <a:lnSpc>
                <a:spcPct val="90000"/>
              </a:lnSpc>
              <a:spcBef>
                <a:spcPts val="1800"/>
              </a:spcBef>
              <a:spcAft>
                <a:spcPts val="0"/>
              </a:spcAft>
              <a:buSzPts val="2400"/>
              <a:buChar char="•"/>
            </a:pPr>
            <a:r>
              <a:rPr lang="en-US"/>
              <a:t>Pandas</a:t>
            </a:r>
            <a:endParaRPr/>
          </a:p>
          <a:p>
            <a:pPr indent="-223838" lvl="0" marL="223838" rtl="0" algn="l">
              <a:lnSpc>
                <a:spcPct val="90000"/>
              </a:lnSpc>
              <a:spcBef>
                <a:spcPts val="1800"/>
              </a:spcBef>
              <a:spcAft>
                <a:spcPts val="0"/>
              </a:spcAft>
              <a:buSzPts val="2400"/>
              <a:buChar char="•"/>
            </a:pPr>
            <a:r>
              <a:rPr lang="en-US"/>
              <a:t>MatPlotLib</a:t>
            </a:r>
            <a:endParaRPr/>
          </a:p>
          <a:p>
            <a:pPr indent="-223838" lvl="0" marL="223838" rtl="0" algn="l">
              <a:lnSpc>
                <a:spcPct val="90000"/>
              </a:lnSpc>
              <a:spcBef>
                <a:spcPts val="1800"/>
              </a:spcBef>
              <a:spcAft>
                <a:spcPts val="0"/>
              </a:spcAft>
              <a:buSzPts val="2400"/>
              <a:buChar char="•"/>
            </a:pPr>
            <a:r>
              <a:rPr lang="en-US"/>
              <a:t>NumPy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orbel"/>
              <a:buNone/>
            </a:pPr>
            <a:r>
              <a:rPr lang="en-US" sz="6000"/>
              <a:t>The Goal:</a:t>
            </a:r>
            <a:endParaRPr/>
          </a:p>
        </p:txBody>
      </p:sp>
      <p:sp>
        <p:nvSpPr>
          <p:cNvPr id="92" name="Google Shape;92;p14"/>
          <p:cNvSpPr txBox="1"/>
          <p:nvPr>
            <p:ph idx="1" type="body"/>
          </p:nvPr>
        </p:nvSpPr>
        <p:spPr>
          <a:xfrm>
            <a:off x="1532023" y="24384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3200"/>
              <a:buChar char="•"/>
            </a:pPr>
            <a:r>
              <a:rPr lang="en-US" sz="3200"/>
              <a:t>To build an accurate model that can predict the probability of being diabetic using as basic features as possible.</a:t>
            </a:r>
            <a:endParaRPr/>
          </a:p>
          <a:p>
            <a:pPr indent="-223838" lvl="0" marL="223838" rtl="0" algn="l">
              <a:lnSpc>
                <a:spcPct val="90000"/>
              </a:lnSpc>
              <a:spcBef>
                <a:spcPts val="1800"/>
              </a:spcBef>
              <a:spcAft>
                <a:spcPts val="0"/>
              </a:spcAft>
              <a:buSzPts val="3200"/>
              <a:buChar char="•"/>
            </a:pPr>
            <a:r>
              <a:rPr lang="en-US" sz="3200"/>
              <a:t>To build a user-friendly and efficient deployment on the web for public release.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Deployments</a:t>
            </a:r>
            <a:endParaRPr/>
          </a:p>
        </p:txBody>
      </p:sp>
      <p:sp>
        <p:nvSpPr>
          <p:cNvPr id="213" name="Google Shape;213;p32"/>
          <p:cNvSpPr txBox="1"/>
          <p:nvPr>
            <p:ph idx="1" type="body"/>
          </p:nvPr>
        </p:nvSpPr>
        <p:spPr>
          <a:xfrm>
            <a:off x="1534245" y="21336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Since both models (ML and Neural Net) gave very accurate and fast predictions, instead of choosing one, we decided to build two separate deployments for both the models.</a:t>
            </a:r>
            <a:endParaRPr/>
          </a:p>
          <a:p>
            <a:pPr indent="-223838" lvl="0" marL="223838" rtl="0" algn="l">
              <a:lnSpc>
                <a:spcPct val="90000"/>
              </a:lnSpc>
              <a:spcBef>
                <a:spcPts val="1800"/>
              </a:spcBef>
              <a:spcAft>
                <a:spcPts val="0"/>
              </a:spcAft>
              <a:buSzPts val="2400"/>
              <a:buChar char="•"/>
            </a:pPr>
            <a:r>
              <a:rPr lang="en-US"/>
              <a:t>We split the team into 2 and assigned each sub-team with a deployment.</a:t>
            </a:r>
            <a:endParaRPr/>
          </a:p>
          <a:p>
            <a:pPr indent="-223838" lvl="0" marL="223838" rtl="0" algn="l">
              <a:lnSpc>
                <a:spcPct val="90000"/>
              </a:lnSpc>
              <a:spcBef>
                <a:spcPts val="1800"/>
              </a:spcBef>
              <a:spcAft>
                <a:spcPts val="0"/>
              </a:spcAft>
              <a:buSzPts val="2400"/>
              <a:buChar char="•"/>
            </a:pPr>
            <a:r>
              <a:rPr lang="en-US"/>
              <a:t>Further, each member was assigned either the back-end or front-end of the deployment.</a:t>
            </a:r>
            <a:endParaRPr/>
          </a:p>
          <a:p>
            <a:pPr indent="-223838" lvl="0" marL="223838" rtl="0" algn="l">
              <a:lnSpc>
                <a:spcPct val="90000"/>
              </a:lnSpc>
              <a:spcBef>
                <a:spcPts val="1800"/>
              </a:spcBef>
              <a:spcAft>
                <a:spcPts val="0"/>
              </a:spcAft>
              <a:buSzPts val="2400"/>
              <a:buChar char="•"/>
            </a:pPr>
            <a:r>
              <a:rPr lang="en-US"/>
              <a:t>The result was that we obtained 2 efficient working websites that can be used to predict diabetes accurately.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1446212" y="2667000"/>
            <a:ext cx="9144000"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60"/>
              <a:buFont typeface="Corbel"/>
              <a:buNone/>
            </a:pPr>
            <a:r>
              <a:rPr lang="en-US" sz="4860"/>
              <a:t>The ML Model Deployment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grpSp>
        <p:nvGrpSpPr>
          <p:cNvPr id="224" name="Google Shape;224;p34"/>
          <p:cNvGrpSpPr/>
          <p:nvPr/>
        </p:nvGrpSpPr>
        <p:grpSpPr>
          <a:xfrm>
            <a:off x="785224" y="939056"/>
            <a:ext cx="3239320" cy="4102084"/>
            <a:chOff x="0" y="1189989"/>
            <a:chExt cx="2726700" cy="3482836"/>
          </a:xfrm>
        </p:grpSpPr>
        <p:sp>
          <p:nvSpPr>
            <p:cNvPr id="225" name="Google Shape;225;p34"/>
            <p:cNvSpPr/>
            <p:nvPr/>
          </p:nvSpPr>
          <p:spPr>
            <a:xfrm>
              <a:off x="0" y="1189989"/>
              <a:ext cx="2726700" cy="669000"/>
            </a:xfrm>
            <a:prstGeom prst="homePlate">
              <a:avLst>
                <a:gd fmla="val 50000" name="adj"/>
              </a:avLst>
            </a:prstGeom>
            <a:solidFill>
              <a:srgbClr val="155B54"/>
            </a:solid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Step </a:t>
              </a:r>
              <a:r>
                <a:rPr lang="en-US" sz="1900">
                  <a:solidFill>
                    <a:srgbClr val="FFFFFF"/>
                  </a:solidFill>
                  <a:latin typeface="Roboto"/>
                  <a:ea typeface="Roboto"/>
                  <a:cs typeface="Roboto"/>
                  <a:sym typeface="Roboto"/>
                </a:rPr>
                <a:t>1</a:t>
              </a:r>
              <a:endParaRPr sz="1900">
                <a:solidFill>
                  <a:srgbClr val="FFFFFF"/>
                </a:solidFill>
                <a:latin typeface="Roboto"/>
                <a:ea typeface="Roboto"/>
                <a:cs typeface="Roboto"/>
                <a:sym typeface="Roboto"/>
              </a:endParaRPr>
            </a:p>
          </p:txBody>
        </p:sp>
        <p:sp>
          <p:nvSpPr>
            <p:cNvPr id="226" name="Google Shape;226;p34"/>
            <p:cNvSpPr txBox="1"/>
            <p:nvPr/>
          </p:nvSpPr>
          <p:spPr>
            <a:xfrm>
              <a:off x="410850" y="2057125"/>
              <a:ext cx="1905000" cy="2615700"/>
            </a:xfrm>
            <a:prstGeom prst="rect">
              <a:avLst/>
            </a:prstGeom>
            <a:noFill/>
            <a:ln>
              <a:noFill/>
            </a:ln>
          </p:spPr>
          <p:txBody>
            <a:bodyPr anchorCtr="0" anchor="t" bIns="121875" lIns="121875" spcFirstLastPara="1" rIns="121875" wrap="square" tIns="121875">
              <a:noAutofit/>
            </a:bodyPr>
            <a:lstStyle/>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Select ML Model with highest </a:t>
              </a:r>
              <a:r>
                <a:rPr b="1" lang="en-US" sz="1700">
                  <a:solidFill>
                    <a:srgbClr val="FFFFFF"/>
                  </a:solidFill>
                  <a:latin typeface="Corbel"/>
                  <a:ea typeface="Corbel"/>
                  <a:cs typeface="Corbel"/>
                  <a:sym typeface="Corbel"/>
                </a:rPr>
                <a:t>accuracy</a:t>
              </a:r>
              <a:r>
                <a:rPr b="1" lang="en-US" sz="1700">
                  <a:solidFill>
                    <a:srgbClr val="FFFFFF"/>
                  </a:solidFill>
                  <a:latin typeface="Corbel"/>
                  <a:ea typeface="Corbel"/>
                  <a:cs typeface="Corbel"/>
                  <a:sym typeface="Corbel"/>
                </a:rPr>
                <a:t>.</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Save the Model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Save the Scaler.</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p:txBody>
        </p:sp>
      </p:grpSp>
      <p:grpSp>
        <p:nvGrpSpPr>
          <p:cNvPr id="227" name="Google Shape;227;p34"/>
          <p:cNvGrpSpPr/>
          <p:nvPr/>
        </p:nvGrpSpPr>
        <p:grpSpPr>
          <a:xfrm>
            <a:off x="3474173" y="938804"/>
            <a:ext cx="3019064" cy="4102336"/>
            <a:chOff x="2263425" y="1189775"/>
            <a:chExt cx="2541300" cy="3483050"/>
          </a:xfrm>
        </p:grpSpPr>
        <p:sp>
          <p:nvSpPr>
            <p:cNvPr id="228" name="Google Shape;228;p34"/>
            <p:cNvSpPr/>
            <p:nvPr/>
          </p:nvSpPr>
          <p:spPr>
            <a:xfrm>
              <a:off x="2263425" y="1189775"/>
              <a:ext cx="2541300" cy="669000"/>
            </a:xfrm>
            <a:prstGeom prst="chevron">
              <a:avLst>
                <a:gd fmla="val 50000" name="adj"/>
              </a:avLst>
            </a:prstGeom>
            <a:solidFill>
              <a:srgbClr val="1B786E"/>
            </a:solid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Step </a:t>
              </a:r>
              <a:r>
                <a:rPr lang="en-US" sz="1900">
                  <a:solidFill>
                    <a:srgbClr val="FFFFFF"/>
                  </a:solidFill>
                  <a:latin typeface="Roboto"/>
                  <a:ea typeface="Roboto"/>
                  <a:cs typeface="Roboto"/>
                  <a:sym typeface="Roboto"/>
                </a:rPr>
                <a:t>2</a:t>
              </a:r>
              <a:endParaRPr sz="1900">
                <a:solidFill>
                  <a:srgbClr val="FFFFFF"/>
                </a:solidFill>
                <a:latin typeface="Roboto"/>
                <a:ea typeface="Roboto"/>
                <a:cs typeface="Roboto"/>
                <a:sym typeface="Roboto"/>
              </a:endParaRPr>
            </a:p>
          </p:txBody>
        </p:sp>
        <p:sp>
          <p:nvSpPr>
            <p:cNvPr id="229" name="Google Shape;229;p34"/>
            <p:cNvSpPr txBox="1"/>
            <p:nvPr/>
          </p:nvSpPr>
          <p:spPr>
            <a:xfrm>
              <a:off x="2512202" y="2057125"/>
              <a:ext cx="1905000" cy="2615700"/>
            </a:xfrm>
            <a:prstGeom prst="rect">
              <a:avLst/>
            </a:prstGeom>
            <a:noFill/>
            <a:ln>
              <a:noFill/>
            </a:ln>
          </p:spPr>
          <p:txBody>
            <a:bodyPr anchorCtr="0" anchor="t" bIns="121875" lIns="121875" spcFirstLastPara="1" rIns="121875" wrap="square" tIns="121875">
              <a:noAutofit/>
            </a:bodyPr>
            <a:lstStyle/>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Make a Restful API using Flask.</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Load saved model and scaler.</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Take input of user data, process the input data and send Prediction  result as response.</a:t>
              </a:r>
              <a:endParaRPr b="1" sz="1700">
                <a:solidFill>
                  <a:srgbClr val="FFFFFF"/>
                </a:solidFill>
                <a:latin typeface="Corbel"/>
                <a:ea typeface="Corbel"/>
                <a:cs typeface="Corbel"/>
                <a:sym typeface="Corbel"/>
              </a:endParaRPr>
            </a:p>
          </p:txBody>
        </p:sp>
      </p:grpSp>
      <p:grpSp>
        <p:nvGrpSpPr>
          <p:cNvPr id="230" name="Google Shape;230;p34"/>
          <p:cNvGrpSpPr/>
          <p:nvPr/>
        </p:nvGrpSpPr>
        <p:grpSpPr>
          <a:xfrm>
            <a:off x="5929233" y="938804"/>
            <a:ext cx="3019064" cy="4102336"/>
            <a:chOff x="4329974" y="1189775"/>
            <a:chExt cx="2541300" cy="3483050"/>
          </a:xfrm>
        </p:grpSpPr>
        <p:sp>
          <p:nvSpPr>
            <p:cNvPr id="231" name="Google Shape;231;p34"/>
            <p:cNvSpPr/>
            <p:nvPr/>
          </p:nvSpPr>
          <p:spPr>
            <a:xfrm>
              <a:off x="4329974" y="1189775"/>
              <a:ext cx="2541300" cy="669000"/>
            </a:xfrm>
            <a:prstGeom prst="chevron">
              <a:avLst>
                <a:gd fmla="val 50000" name="adj"/>
              </a:avLst>
            </a:prstGeom>
            <a:solidFill>
              <a:srgbClr val="1D7E74"/>
            </a:solid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Step </a:t>
              </a:r>
              <a:r>
                <a:rPr lang="en-US" sz="1900">
                  <a:solidFill>
                    <a:srgbClr val="FFFFFF"/>
                  </a:solidFill>
                  <a:latin typeface="Roboto"/>
                  <a:ea typeface="Roboto"/>
                  <a:cs typeface="Roboto"/>
                  <a:sym typeface="Roboto"/>
                </a:rPr>
                <a:t>3</a:t>
              </a:r>
              <a:endParaRPr sz="1900">
                <a:solidFill>
                  <a:srgbClr val="FFFFFF"/>
                </a:solidFill>
                <a:latin typeface="Roboto"/>
                <a:ea typeface="Roboto"/>
                <a:cs typeface="Roboto"/>
                <a:sym typeface="Roboto"/>
              </a:endParaRPr>
            </a:p>
          </p:txBody>
        </p:sp>
        <p:sp>
          <p:nvSpPr>
            <p:cNvPr id="232" name="Google Shape;232;p34"/>
            <p:cNvSpPr txBox="1"/>
            <p:nvPr/>
          </p:nvSpPr>
          <p:spPr>
            <a:xfrm>
              <a:off x="4613553" y="2057125"/>
              <a:ext cx="1905000" cy="2615700"/>
            </a:xfrm>
            <a:prstGeom prst="rect">
              <a:avLst/>
            </a:prstGeom>
            <a:noFill/>
            <a:ln>
              <a:noFill/>
            </a:ln>
          </p:spPr>
          <p:txBody>
            <a:bodyPr anchorCtr="0" anchor="t" bIns="121875" lIns="121875" spcFirstLastPara="1" rIns="121875" wrap="square" tIns="121875">
              <a:noAutofit/>
            </a:bodyPr>
            <a:lstStyle/>
            <a:p>
              <a:pPr indent="0" lvl="0" marL="0" rtl="0" algn="l">
                <a:lnSpc>
                  <a:spcPct val="115000"/>
                </a:lnSpc>
                <a:spcBef>
                  <a:spcPts val="0"/>
                </a:spcBef>
                <a:spcAft>
                  <a:spcPts val="0"/>
                </a:spcAft>
                <a:buNone/>
              </a:pPr>
              <a:r>
                <a:rPr b="1" lang="en-US" sz="1700">
                  <a:solidFill>
                    <a:srgbClr val="FFFFFF"/>
                  </a:solidFill>
                  <a:latin typeface="Corbel"/>
                  <a:ea typeface="Corbel"/>
                  <a:cs typeface="Corbel"/>
                  <a:sym typeface="Corbel"/>
                </a:rPr>
                <a:t>Make Backend Code for Website using Node and Express.</a:t>
              </a:r>
              <a:endParaRPr b="1" sz="1700">
                <a:solidFill>
                  <a:srgbClr val="FFFFFF"/>
                </a:solidFill>
                <a:latin typeface="Corbel"/>
                <a:ea typeface="Corbel"/>
                <a:cs typeface="Corbel"/>
                <a:sym typeface="Corbel"/>
              </a:endParaRPr>
            </a:p>
            <a:p>
              <a:pPr indent="0" lvl="0" marL="0" rtl="0" algn="l">
                <a:lnSpc>
                  <a:spcPct val="115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15000"/>
                </a:lnSpc>
                <a:spcBef>
                  <a:spcPts val="0"/>
                </a:spcBef>
                <a:spcAft>
                  <a:spcPts val="0"/>
                </a:spcAft>
                <a:buNone/>
              </a:pPr>
              <a:r>
                <a:rPr b="1" lang="en-US" sz="1700">
                  <a:solidFill>
                    <a:srgbClr val="FFFFFF"/>
                  </a:solidFill>
                  <a:latin typeface="Corbel"/>
                  <a:ea typeface="Corbel"/>
                  <a:cs typeface="Corbel"/>
                  <a:sym typeface="Corbel"/>
                </a:rPr>
                <a:t>Make Frontend using EJS and CSS.</a:t>
              </a:r>
              <a:endParaRPr b="1" sz="1700">
                <a:solidFill>
                  <a:srgbClr val="FFFFFF"/>
                </a:solidFill>
                <a:latin typeface="Corbel"/>
                <a:ea typeface="Corbel"/>
                <a:cs typeface="Corbel"/>
                <a:sym typeface="Corbel"/>
              </a:endParaRPr>
            </a:p>
            <a:p>
              <a:pPr indent="0" lvl="0" marL="0" rtl="0" algn="l">
                <a:lnSpc>
                  <a:spcPct val="115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15000"/>
                </a:lnSpc>
                <a:spcBef>
                  <a:spcPts val="0"/>
                </a:spcBef>
                <a:spcAft>
                  <a:spcPts val="0"/>
                </a:spcAft>
                <a:buNone/>
              </a:pPr>
              <a:r>
                <a:rPr b="1" lang="en-US" sz="1700">
                  <a:solidFill>
                    <a:srgbClr val="FFFFFF"/>
                  </a:solidFill>
                  <a:latin typeface="Corbel"/>
                  <a:ea typeface="Corbel"/>
                  <a:cs typeface="Corbel"/>
                  <a:sym typeface="Corbel"/>
                </a:rPr>
                <a:t>Code the Backend to </a:t>
              </a:r>
              <a:r>
                <a:rPr b="1" lang="en-US" sz="1700">
                  <a:solidFill>
                    <a:srgbClr val="FFFFFF"/>
                  </a:solidFill>
                  <a:latin typeface="Corbel"/>
                  <a:ea typeface="Corbel"/>
                  <a:cs typeface="Corbel"/>
                  <a:sym typeface="Corbel"/>
                </a:rPr>
                <a:t>receive</a:t>
              </a:r>
              <a:r>
                <a:rPr b="1" lang="en-US" sz="1700">
                  <a:solidFill>
                    <a:srgbClr val="FFFFFF"/>
                  </a:solidFill>
                  <a:latin typeface="Corbel"/>
                  <a:ea typeface="Corbel"/>
                  <a:cs typeface="Corbel"/>
                  <a:sym typeface="Corbel"/>
                </a:rPr>
                <a:t> User input, send it to API ,</a:t>
              </a:r>
              <a:r>
                <a:rPr b="1" lang="en-US" sz="1700">
                  <a:solidFill>
                    <a:srgbClr val="FFFFFF"/>
                  </a:solidFill>
                  <a:latin typeface="Corbel"/>
                  <a:ea typeface="Corbel"/>
                  <a:cs typeface="Corbel"/>
                  <a:sym typeface="Corbel"/>
                </a:rPr>
                <a:t>receive</a:t>
              </a:r>
              <a:r>
                <a:rPr b="1" lang="en-US" sz="1700">
                  <a:solidFill>
                    <a:srgbClr val="FFFFFF"/>
                  </a:solidFill>
                  <a:latin typeface="Corbel"/>
                  <a:ea typeface="Corbel"/>
                  <a:cs typeface="Corbel"/>
                  <a:sym typeface="Corbel"/>
                </a:rPr>
                <a:t> the response and show it on result page.</a:t>
              </a:r>
              <a:endParaRPr b="1" sz="1700">
                <a:solidFill>
                  <a:srgbClr val="FFFFFF"/>
                </a:solidFill>
                <a:latin typeface="Corbel"/>
                <a:ea typeface="Corbel"/>
                <a:cs typeface="Corbel"/>
                <a:sym typeface="Corbel"/>
              </a:endParaRPr>
            </a:p>
          </p:txBody>
        </p:sp>
      </p:grpSp>
      <p:grpSp>
        <p:nvGrpSpPr>
          <p:cNvPr id="233" name="Google Shape;233;p34"/>
          <p:cNvGrpSpPr/>
          <p:nvPr/>
        </p:nvGrpSpPr>
        <p:grpSpPr>
          <a:xfrm>
            <a:off x="8384550" y="938804"/>
            <a:ext cx="3019064" cy="4102336"/>
            <a:chOff x="6396739" y="1189775"/>
            <a:chExt cx="2541300" cy="3483050"/>
          </a:xfrm>
        </p:grpSpPr>
        <p:sp>
          <p:nvSpPr>
            <p:cNvPr id="234" name="Google Shape;234;p34"/>
            <p:cNvSpPr/>
            <p:nvPr/>
          </p:nvSpPr>
          <p:spPr>
            <a:xfrm>
              <a:off x="6396739" y="1189775"/>
              <a:ext cx="2541300" cy="669000"/>
            </a:xfrm>
            <a:prstGeom prst="chevron">
              <a:avLst>
                <a:gd fmla="val 50000" name="adj"/>
              </a:avLst>
            </a:prstGeom>
            <a:solidFill>
              <a:srgbClr val="1F887E"/>
            </a:solid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Step </a:t>
              </a:r>
              <a:r>
                <a:rPr lang="en-US" sz="1900">
                  <a:solidFill>
                    <a:srgbClr val="FFFFFF"/>
                  </a:solidFill>
                  <a:latin typeface="Roboto"/>
                  <a:ea typeface="Roboto"/>
                  <a:cs typeface="Roboto"/>
                  <a:sym typeface="Roboto"/>
                </a:rPr>
                <a:t>4</a:t>
              </a:r>
              <a:endParaRPr sz="1900">
                <a:solidFill>
                  <a:srgbClr val="FFFFFF"/>
                </a:solidFill>
                <a:latin typeface="Roboto"/>
                <a:ea typeface="Roboto"/>
                <a:cs typeface="Roboto"/>
                <a:sym typeface="Roboto"/>
              </a:endParaRPr>
            </a:p>
          </p:txBody>
        </p:sp>
        <p:sp>
          <p:nvSpPr>
            <p:cNvPr id="235" name="Google Shape;235;p34"/>
            <p:cNvSpPr txBox="1"/>
            <p:nvPr/>
          </p:nvSpPr>
          <p:spPr>
            <a:xfrm>
              <a:off x="6714905" y="2057125"/>
              <a:ext cx="1905000" cy="2615700"/>
            </a:xfrm>
            <a:prstGeom prst="rect">
              <a:avLst/>
            </a:prstGeom>
            <a:noFill/>
            <a:ln>
              <a:noFill/>
            </a:ln>
          </p:spPr>
          <p:txBody>
            <a:bodyPr anchorCtr="0" anchor="t" bIns="121875" lIns="121875" spcFirstLastPara="1" rIns="121875" wrap="square" tIns="121875">
              <a:noAutofit/>
            </a:bodyPr>
            <a:lstStyle/>
            <a:p>
              <a:pPr indent="0" lvl="0" marL="0" rtl="0" algn="l">
                <a:lnSpc>
                  <a:spcPct val="115000"/>
                </a:lnSpc>
                <a:spcBef>
                  <a:spcPts val="0"/>
                </a:spcBef>
                <a:spcAft>
                  <a:spcPts val="0"/>
                </a:spcAft>
                <a:buNone/>
              </a:pPr>
              <a:r>
                <a:rPr b="1" lang="en-US" sz="1700">
                  <a:solidFill>
                    <a:srgbClr val="FFFFFF"/>
                  </a:solidFill>
                  <a:latin typeface="Corbel"/>
                  <a:ea typeface="Corbel"/>
                  <a:cs typeface="Corbel"/>
                  <a:sym typeface="Corbel"/>
                </a:rPr>
                <a:t>Deploy the website either locally or online.</a:t>
              </a:r>
              <a:endParaRPr b="1" sz="1700">
                <a:solidFill>
                  <a:srgbClr val="FFFFFF"/>
                </a:solidFill>
                <a:latin typeface="Corbel"/>
                <a:ea typeface="Corbel"/>
                <a:cs typeface="Corbel"/>
                <a:sym typeface="Corbe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522425" y="381000"/>
            <a:ext cx="9144000" cy="941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RESTFul API:</a:t>
            </a:r>
            <a:endParaRPr/>
          </a:p>
        </p:txBody>
      </p:sp>
      <p:sp>
        <p:nvSpPr>
          <p:cNvPr id="242" name="Google Shape;242;p35"/>
          <p:cNvSpPr txBox="1"/>
          <p:nvPr>
            <p:ph idx="1" type="body"/>
          </p:nvPr>
        </p:nvSpPr>
        <p:spPr>
          <a:xfrm>
            <a:off x="1522425" y="1583875"/>
            <a:ext cx="9134400" cy="4408800"/>
          </a:xfrm>
          <a:prstGeom prst="rect">
            <a:avLst/>
          </a:prstGeom>
        </p:spPr>
        <p:txBody>
          <a:bodyPr anchorCtr="0" anchor="t" bIns="45700" lIns="91425" spcFirstLastPara="1" rIns="91425" wrap="square" tIns="45700">
            <a:noAutofit/>
          </a:bodyPr>
          <a:lstStyle/>
          <a:p>
            <a:pPr indent="-223837" lvl="0" marL="223837" rtl="0" algn="l">
              <a:lnSpc>
                <a:spcPct val="100000"/>
              </a:lnSpc>
              <a:spcBef>
                <a:spcPts val="0"/>
              </a:spcBef>
              <a:spcAft>
                <a:spcPts val="0"/>
              </a:spcAft>
              <a:buSzPts val="2220"/>
              <a:buChar char="•"/>
            </a:pPr>
            <a:r>
              <a:rPr lang="en-US" sz="2220"/>
              <a:t>The RESTFul API was created using python’s </a:t>
            </a:r>
            <a:r>
              <a:rPr b="1" lang="en-US" sz="2220">
                <a:solidFill>
                  <a:srgbClr val="FFFF00"/>
                </a:solidFill>
              </a:rPr>
              <a:t>Flask </a:t>
            </a:r>
            <a:r>
              <a:rPr lang="en-US" sz="2220"/>
              <a:t>and </a:t>
            </a:r>
            <a:r>
              <a:rPr b="1" lang="en-US" sz="2220">
                <a:solidFill>
                  <a:srgbClr val="FFFF00"/>
                </a:solidFill>
              </a:rPr>
              <a:t>Flask-Restful </a:t>
            </a:r>
            <a:r>
              <a:rPr lang="en-US" sz="2220"/>
              <a:t>libraries</a:t>
            </a:r>
            <a:r>
              <a:rPr lang="en-US" sz="2220"/>
              <a:t>.</a:t>
            </a:r>
            <a:endParaRPr/>
          </a:p>
          <a:p>
            <a:pPr indent="-223837" lvl="0" marL="223837" rtl="0" algn="l">
              <a:lnSpc>
                <a:spcPct val="100000"/>
              </a:lnSpc>
              <a:spcBef>
                <a:spcPts val="1800"/>
              </a:spcBef>
              <a:spcAft>
                <a:spcPts val="0"/>
              </a:spcAft>
              <a:buSzPts val="2220"/>
              <a:buChar char="•"/>
            </a:pPr>
            <a:r>
              <a:rPr lang="en-US" sz="2220"/>
              <a:t>The main purpose of this API is to receive data and send response using </a:t>
            </a:r>
            <a:r>
              <a:rPr b="1" lang="en-US" sz="2220"/>
              <a:t>HTTP </a:t>
            </a:r>
            <a:r>
              <a:rPr lang="en-US" sz="2220"/>
              <a:t>request methods .</a:t>
            </a:r>
            <a:endParaRPr/>
          </a:p>
          <a:p>
            <a:pPr indent="-223837" lvl="0" marL="223837" rtl="0" algn="l">
              <a:lnSpc>
                <a:spcPct val="100000"/>
              </a:lnSpc>
              <a:spcBef>
                <a:spcPts val="1800"/>
              </a:spcBef>
              <a:spcAft>
                <a:spcPts val="0"/>
              </a:spcAft>
              <a:buSzPts val="2220"/>
              <a:buChar char="•"/>
            </a:pPr>
            <a:r>
              <a:rPr lang="en-US" sz="2220"/>
              <a:t>This makes the API</a:t>
            </a:r>
            <a:r>
              <a:rPr b="1" lang="en-US" sz="2220"/>
              <a:t> </a:t>
            </a:r>
            <a:r>
              <a:rPr b="1" i="1" lang="en-US" sz="2220">
                <a:solidFill>
                  <a:srgbClr val="00FFFF"/>
                </a:solidFill>
              </a:rPr>
              <a:t>accessible by any type of interface</a:t>
            </a:r>
            <a:r>
              <a:rPr lang="en-US" sz="2220">
                <a:solidFill>
                  <a:srgbClr val="00FFFF"/>
                </a:solidFill>
              </a:rPr>
              <a:t> </a:t>
            </a:r>
            <a:r>
              <a:rPr lang="en-US" sz="2220"/>
              <a:t>either it be a mobile app,website etc. using https request methods.</a:t>
            </a:r>
            <a:endParaRPr/>
          </a:p>
          <a:p>
            <a:pPr indent="-223837" lvl="0" marL="223837" rtl="0" algn="l">
              <a:lnSpc>
                <a:spcPct val="100000"/>
              </a:lnSpc>
              <a:spcBef>
                <a:spcPts val="1800"/>
              </a:spcBef>
              <a:spcAft>
                <a:spcPts val="0"/>
              </a:spcAft>
              <a:buSzPts val="2220"/>
              <a:buChar char="•"/>
            </a:pPr>
            <a:r>
              <a:rPr lang="en-US" sz="2220"/>
              <a:t>The API takes the user input sent to it by parsing the http body.</a:t>
            </a:r>
            <a:endParaRPr sz="2220"/>
          </a:p>
          <a:p>
            <a:pPr indent="-223837" lvl="0" marL="223837" rtl="0" algn="l">
              <a:lnSpc>
                <a:spcPct val="100000"/>
              </a:lnSpc>
              <a:spcBef>
                <a:spcPts val="1800"/>
              </a:spcBef>
              <a:spcAft>
                <a:spcPts val="0"/>
              </a:spcAft>
              <a:buSzPts val="2220"/>
              <a:buChar char="•"/>
            </a:pPr>
            <a:r>
              <a:rPr lang="en-US" sz="2220"/>
              <a:t>Prediction is calculated by scaling the data and passing it to ML model. </a:t>
            </a:r>
            <a:endParaRPr/>
          </a:p>
          <a:p>
            <a:pPr indent="-223837" lvl="0" marL="223837" rtl="0" algn="l">
              <a:lnSpc>
                <a:spcPct val="100000"/>
              </a:lnSpc>
              <a:spcBef>
                <a:spcPts val="1800"/>
              </a:spcBef>
              <a:spcAft>
                <a:spcPts val="0"/>
              </a:spcAft>
              <a:buSzPts val="2220"/>
              <a:buChar char="•"/>
            </a:pPr>
            <a:r>
              <a:rPr lang="en-US" sz="2220"/>
              <a:t>The prediction made is sent back as a response to the http request.</a:t>
            </a:r>
            <a:endParaRPr/>
          </a:p>
          <a:p>
            <a:pPr indent="-82867" lvl="0" marL="223837" rtl="0" algn="l">
              <a:lnSpc>
                <a:spcPct val="100000"/>
              </a:lnSpc>
              <a:spcBef>
                <a:spcPts val="1800"/>
              </a:spcBef>
              <a:spcAft>
                <a:spcPts val="0"/>
              </a:spcAft>
              <a:buClr>
                <a:schemeClr val="dk1"/>
              </a:buClr>
              <a:buSzPts val="2220"/>
              <a:buFont typeface="Arial"/>
              <a:buNone/>
            </a:pPr>
            <a:r>
              <a:t/>
            </a:r>
            <a:endParaRPr sz="2220"/>
          </a:p>
          <a:p>
            <a:pPr indent="0" lvl="0" marL="457200" rtl="0" algn="l">
              <a:lnSpc>
                <a:spcPct val="100000"/>
              </a:lnSpc>
              <a:spcBef>
                <a:spcPts val="1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522425" y="381000"/>
            <a:ext cx="9144000" cy="941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Website:</a:t>
            </a:r>
            <a:endParaRPr/>
          </a:p>
        </p:txBody>
      </p:sp>
      <p:sp>
        <p:nvSpPr>
          <p:cNvPr id="249" name="Google Shape;249;p36"/>
          <p:cNvSpPr txBox="1"/>
          <p:nvPr>
            <p:ph idx="1" type="body"/>
          </p:nvPr>
        </p:nvSpPr>
        <p:spPr>
          <a:xfrm>
            <a:off x="1522425" y="1583875"/>
            <a:ext cx="9134400" cy="4408800"/>
          </a:xfrm>
          <a:prstGeom prst="rect">
            <a:avLst/>
          </a:prstGeom>
        </p:spPr>
        <p:txBody>
          <a:bodyPr anchorCtr="0" anchor="t" bIns="45700" lIns="91425" spcFirstLastPara="1" rIns="91425" wrap="square" tIns="45700">
            <a:noAutofit/>
          </a:bodyPr>
          <a:lstStyle/>
          <a:p>
            <a:pPr indent="-223837" lvl="0" marL="223837" rtl="0" algn="l">
              <a:lnSpc>
                <a:spcPct val="100000"/>
              </a:lnSpc>
              <a:spcBef>
                <a:spcPts val="0"/>
              </a:spcBef>
              <a:spcAft>
                <a:spcPts val="0"/>
              </a:spcAft>
              <a:buSzPts val="2220"/>
              <a:buChar char="•"/>
            </a:pPr>
            <a:r>
              <a:rPr lang="en-US" sz="2220"/>
              <a:t>The backend was made using </a:t>
            </a:r>
            <a:r>
              <a:rPr b="1" lang="en-US" sz="2220">
                <a:solidFill>
                  <a:srgbClr val="FFFF00"/>
                </a:solidFill>
              </a:rPr>
              <a:t>Node.js</a:t>
            </a:r>
            <a:r>
              <a:rPr lang="en-US" sz="2220">
                <a:solidFill>
                  <a:srgbClr val="00FFFF"/>
                </a:solidFill>
              </a:rPr>
              <a:t> </a:t>
            </a:r>
            <a:r>
              <a:rPr lang="en-US" sz="2220"/>
              <a:t>runtime environment and </a:t>
            </a:r>
            <a:r>
              <a:rPr b="1" lang="en-US" sz="2220">
                <a:solidFill>
                  <a:srgbClr val="FFFF00"/>
                </a:solidFill>
              </a:rPr>
              <a:t>Express </a:t>
            </a:r>
            <a:r>
              <a:rPr lang="en-US" sz="2220"/>
              <a:t>framework</a:t>
            </a:r>
            <a:r>
              <a:rPr lang="en-US" sz="2220"/>
              <a:t>. The frontend is made using </a:t>
            </a:r>
            <a:r>
              <a:rPr b="1" lang="en-US" sz="2220">
                <a:solidFill>
                  <a:srgbClr val="FFFF00"/>
                </a:solidFill>
              </a:rPr>
              <a:t>EJS</a:t>
            </a:r>
            <a:r>
              <a:rPr lang="en-US" sz="2220">
                <a:solidFill>
                  <a:srgbClr val="FFFF00"/>
                </a:solidFill>
              </a:rPr>
              <a:t> </a:t>
            </a:r>
            <a:r>
              <a:rPr lang="en-US" sz="2220"/>
              <a:t>view engine and </a:t>
            </a:r>
            <a:r>
              <a:rPr b="1" lang="en-US" sz="2220">
                <a:solidFill>
                  <a:srgbClr val="FFFF00"/>
                </a:solidFill>
              </a:rPr>
              <a:t>CSS</a:t>
            </a:r>
            <a:r>
              <a:rPr lang="en-US" sz="2220"/>
              <a:t>.</a:t>
            </a:r>
            <a:endParaRPr/>
          </a:p>
          <a:p>
            <a:pPr indent="-223837" lvl="0" marL="223837" rtl="0" algn="l">
              <a:lnSpc>
                <a:spcPct val="100000"/>
              </a:lnSpc>
              <a:spcBef>
                <a:spcPts val="1800"/>
              </a:spcBef>
              <a:spcAft>
                <a:spcPts val="0"/>
              </a:spcAft>
              <a:buSzPts val="2220"/>
              <a:buChar char="•"/>
            </a:pPr>
            <a:r>
              <a:rPr lang="en-US" sz="2220"/>
              <a:t>The backend responds to </a:t>
            </a:r>
            <a:r>
              <a:rPr b="1" lang="en-US" sz="2220">
                <a:solidFill>
                  <a:srgbClr val="FFFFFF"/>
                </a:solidFill>
              </a:rPr>
              <a:t>GET </a:t>
            </a:r>
            <a:r>
              <a:rPr lang="en-US" sz="2220"/>
              <a:t>request made at the home web address and provides ‘</a:t>
            </a:r>
            <a:r>
              <a:rPr i="1" lang="en-US" sz="2220"/>
              <a:t>home page’</a:t>
            </a:r>
            <a:r>
              <a:rPr lang="en-US" sz="2220"/>
              <a:t>.</a:t>
            </a:r>
            <a:endParaRPr/>
          </a:p>
          <a:p>
            <a:pPr indent="-223837" lvl="0" marL="223837" rtl="0" algn="l">
              <a:lnSpc>
                <a:spcPct val="100000"/>
              </a:lnSpc>
              <a:spcBef>
                <a:spcPts val="1800"/>
              </a:spcBef>
              <a:spcAft>
                <a:spcPts val="0"/>
              </a:spcAft>
              <a:buSzPts val="2220"/>
              <a:buChar char="•"/>
            </a:pPr>
            <a:r>
              <a:rPr lang="en-US" sz="2220"/>
              <a:t>The ‘</a:t>
            </a:r>
            <a:r>
              <a:rPr i="1" lang="en-US" sz="2220"/>
              <a:t>home page’</a:t>
            </a:r>
            <a:r>
              <a:rPr lang="en-US" sz="2220"/>
              <a:t> consists of a form in which the user inputs the data and makes a </a:t>
            </a:r>
            <a:r>
              <a:rPr b="1" lang="en-US" sz="2220">
                <a:solidFill>
                  <a:srgbClr val="FFFFFF"/>
                </a:solidFill>
              </a:rPr>
              <a:t>POST </a:t>
            </a:r>
            <a:r>
              <a:rPr lang="en-US" sz="2220"/>
              <a:t>request to the backend</a:t>
            </a:r>
            <a:r>
              <a:rPr lang="en-US" sz="2220"/>
              <a:t>.</a:t>
            </a:r>
            <a:endParaRPr/>
          </a:p>
          <a:p>
            <a:pPr indent="-223837" lvl="0" marL="223837" rtl="0" algn="l">
              <a:lnSpc>
                <a:spcPct val="100000"/>
              </a:lnSpc>
              <a:spcBef>
                <a:spcPts val="1800"/>
              </a:spcBef>
              <a:spcAft>
                <a:spcPts val="0"/>
              </a:spcAft>
              <a:buSzPts val="2220"/>
              <a:buChar char="•"/>
            </a:pPr>
            <a:r>
              <a:rPr lang="en-US" sz="2220"/>
              <a:t>The Data received from the </a:t>
            </a:r>
            <a:r>
              <a:rPr b="1" lang="en-US" sz="2220">
                <a:solidFill>
                  <a:srgbClr val="FFFFFF"/>
                </a:solidFill>
              </a:rPr>
              <a:t>POST </a:t>
            </a:r>
            <a:r>
              <a:rPr lang="en-US" sz="2220"/>
              <a:t>request is then  passed to API from the backend</a:t>
            </a:r>
            <a:r>
              <a:rPr lang="en-US" sz="2220"/>
              <a:t>. API sends prediction as response.The backend stores the response and redirects user to </a:t>
            </a:r>
            <a:r>
              <a:rPr i="1" lang="en-US" sz="2220"/>
              <a:t>‘result page’</a:t>
            </a:r>
            <a:r>
              <a:rPr lang="en-US" sz="2220"/>
              <a:t>.</a:t>
            </a:r>
            <a:endParaRPr sz="2220"/>
          </a:p>
          <a:p>
            <a:pPr indent="-223837" lvl="0" marL="223837" rtl="0" algn="l">
              <a:lnSpc>
                <a:spcPct val="100000"/>
              </a:lnSpc>
              <a:spcBef>
                <a:spcPts val="1800"/>
              </a:spcBef>
              <a:spcAft>
                <a:spcPts val="0"/>
              </a:spcAft>
              <a:buSzPts val="2220"/>
              <a:buChar char="•"/>
            </a:pPr>
            <a:r>
              <a:rPr lang="en-US" sz="2220"/>
              <a:t>The </a:t>
            </a:r>
            <a:r>
              <a:rPr i="1" lang="en-US" sz="2220"/>
              <a:t>‘</a:t>
            </a:r>
            <a:r>
              <a:rPr i="1" lang="en-US" sz="2220"/>
              <a:t>result page’</a:t>
            </a:r>
            <a:r>
              <a:rPr lang="en-US" sz="2220"/>
              <a:t> then displays the prediction result passed to it from the stored result in backend.</a:t>
            </a:r>
            <a:endParaRPr/>
          </a:p>
          <a:p>
            <a:pPr indent="-82867" lvl="0" marL="223837" rtl="0" algn="l">
              <a:lnSpc>
                <a:spcPct val="100000"/>
              </a:lnSpc>
              <a:spcBef>
                <a:spcPts val="1800"/>
              </a:spcBef>
              <a:spcAft>
                <a:spcPts val="0"/>
              </a:spcAft>
              <a:buNone/>
            </a:pPr>
            <a:r>
              <a:t/>
            </a:r>
            <a:endParaRPr sz="2220"/>
          </a:p>
          <a:p>
            <a:pPr indent="0" lvl="0" marL="457200" rtl="0" algn="l">
              <a:lnSpc>
                <a:spcPct val="100000"/>
              </a:lnSpc>
              <a:spcBef>
                <a:spcPts val="1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7"/>
          <p:cNvPicPr preferRelativeResize="0"/>
          <p:nvPr/>
        </p:nvPicPr>
        <p:blipFill>
          <a:blip r:embed="rId3">
            <a:alphaModFix/>
          </a:blip>
          <a:stretch>
            <a:fillRect/>
          </a:stretch>
        </p:blipFill>
        <p:spPr>
          <a:xfrm>
            <a:off x="2205763" y="152400"/>
            <a:ext cx="7777301" cy="6553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446212" y="2667000"/>
            <a:ext cx="9144000"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60"/>
              <a:buFont typeface="Corbel"/>
              <a:buNone/>
            </a:pPr>
            <a:r>
              <a:rPr lang="en-US" sz="4860"/>
              <a:t>The Neural Network Deployment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Process Flow</a:t>
            </a:r>
            <a:endParaRPr/>
          </a:p>
        </p:txBody>
      </p:sp>
      <p:grpSp>
        <p:nvGrpSpPr>
          <p:cNvPr id="266" name="Google Shape;266;p39"/>
          <p:cNvGrpSpPr/>
          <p:nvPr/>
        </p:nvGrpSpPr>
        <p:grpSpPr>
          <a:xfrm>
            <a:off x="1558657" y="1688514"/>
            <a:ext cx="9061985" cy="4468715"/>
            <a:chOff x="36244" y="-216486"/>
            <a:chExt cx="9061985" cy="4468715"/>
          </a:xfrm>
        </p:grpSpPr>
        <p:sp>
          <p:nvSpPr>
            <p:cNvPr id="267" name="Google Shape;267;p39"/>
            <p:cNvSpPr/>
            <p:nvPr/>
          </p:nvSpPr>
          <p:spPr>
            <a:xfrm>
              <a:off x="36244" y="1049273"/>
              <a:ext cx="2444561" cy="2016252"/>
            </a:xfrm>
            <a:prstGeom prst="roundRect">
              <a:avLst>
                <a:gd fmla="val 10000" name="adj"/>
              </a:avLst>
            </a:prstGeom>
            <a:solidFill>
              <a:srgbClr val="BFE9F6">
                <a:alpha val="89803"/>
              </a:srgb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txBox="1"/>
            <p:nvPr/>
          </p:nvSpPr>
          <p:spPr>
            <a:xfrm>
              <a:off x="82644" y="1095673"/>
              <a:ext cx="2351761" cy="1491398"/>
            </a:xfrm>
            <a:prstGeom prst="rect">
              <a:avLst/>
            </a:prstGeom>
            <a:noFill/>
            <a:ln>
              <a:noFill/>
            </a:ln>
          </p:spPr>
          <p:txBody>
            <a:bodyPr anchorCtr="0" anchor="t" bIns="34275" lIns="34275" spcFirstLastPara="1" rIns="34275" wrap="square" tIns="34275">
              <a:noAutofit/>
            </a:bodyPr>
            <a:lstStyle/>
            <a:p>
              <a:pPr indent="-171450" lvl="1" marL="171450" marR="0" rtl="0" algn="l">
                <a:lnSpc>
                  <a:spcPct val="90000"/>
                </a:lnSpc>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Save Model and Scaler</a:t>
              </a:r>
              <a:endParaRPr/>
            </a:p>
            <a:p>
              <a:pPr indent="-171450" lvl="1" marL="171450" marR="0" rtl="0" algn="l">
                <a:lnSpc>
                  <a:spcPct val="90000"/>
                </a:lnSpc>
                <a:spcBef>
                  <a:spcPts val="27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Create loadable interface</a:t>
              </a:r>
              <a:endParaRPr/>
            </a:p>
          </p:txBody>
        </p:sp>
        <p:sp>
          <p:nvSpPr>
            <p:cNvPr id="269" name="Google Shape;269;p39"/>
            <p:cNvSpPr/>
            <p:nvPr/>
          </p:nvSpPr>
          <p:spPr>
            <a:xfrm>
              <a:off x="1394360" y="1473226"/>
              <a:ext cx="2779003" cy="2779003"/>
            </a:xfrm>
            <a:custGeom>
              <a:rect b="b" l="l" r="r" t="t"/>
              <a:pathLst>
                <a:path extrusionOk="0" h="120000" w="120000">
                  <a:moveTo>
                    <a:pt x="10228" y="88265"/>
                  </a:moveTo>
                  <a:lnTo>
                    <a:pt x="13829" y="86220"/>
                  </a:lnTo>
                  <a:lnTo>
                    <a:pt x="13829" y="86220"/>
                  </a:lnTo>
                  <a:cubicBezTo>
                    <a:pt x="22659" y="101770"/>
                    <a:pt x="38724" y="111831"/>
                    <a:pt x="56570" y="112986"/>
                  </a:cubicBezTo>
                  <a:cubicBezTo>
                    <a:pt x="74415" y="114141"/>
                    <a:pt x="91643" y="106236"/>
                    <a:pt x="102405" y="91955"/>
                  </a:cubicBezTo>
                  <a:lnTo>
                    <a:pt x="100018" y="90599"/>
                  </a:lnTo>
                  <a:lnTo>
                    <a:pt x="107972" y="87243"/>
                  </a:lnTo>
                  <a:lnTo>
                    <a:pt x="108422" y="95372"/>
                  </a:lnTo>
                  <a:lnTo>
                    <a:pt x="106034" y="94016"/>
                  </a:lnTo>
                  <a:lnTo>
                    <a:pt x="106034" y="94016"/>
                  </a:lnTo>
                  <a:cubicBezTo>
                    <a:pt x="94521" y="109596"/>
                    <a:pt x="75909" y="118296"/>
                    <a:pt x="56571" y="117135"/>
                  </a:cubicBezTo>
                  <a:cubicBezTo>
                    <a:pt x="37233" y="115975"/>
                    <a:pt x="19794" y="105111"/>
                    <a:pt x="10228" y="88265"/>
                  </a:cubicBezTo>
                  <a:close/>
                </a:path>
              </a:pathLst>
            </a:custGeom>
            <a:solidFill>
              <a:srgbClr val="A8A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p:nvPr/>
          </p:nvSpPr>
          <p:spPr>
            <a:xfrm>
              <a:off x="579480" y="2633472"/>
              <a:ext cx="2172943" cy="864108"/>
            </a:xfrm>
            <a:prstGeom prst="roundRect">
              <a:avLst>
                <a:gd fmla="val 10000" name="adj"/>
              </a:avLst>
            </a:prstGeom>
            <a:solidFill>
              <a:schemeClr val="dk2"/>
            </a:solidFill>
            <a:ln cap="flat" cmpd="sng" w="19050">
              <a:solidFill>
                <a:srgbClr val="BFE9F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txBox="1"/>
            <p:nvPr/>
          </p:nvSpPr>
          <p:spPr>
            <a:xfrm>
              <a:off x="604789" y="2658781"/>
              <a:ext cx="2122325" cy="813490"/>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chemeClr val="lt1"/>
                </a:buClr>
                <a:buSzPts val="2800"/>
                <a:buFont typeface="Corbel"/>
                <a:buNone/>
              </a:pPr>
              <a:r>
                <a:rPr lang="en-US" sz="2800">
                  <a:solidFill>
                    <a:schemeClr val="lt1"/>
                  </a:solidFill>
                  <a:latin typeface="Corbel"/>
                  <a:ea typeface="Corbel"/>
                  <a:cs typeface="Corbel"/>
                  <a:sym typeface="Corbel"/>
                </a:rPr>
                <a:t>Encapsulate</a:t>
              </a:r>
              <a:endParaRPr/>
            </a:p>
          </p:txBody>
        </p:sp>
        <p:sp>
          <p:nvSpPr>
            <p:cNvPr id="272" name="Google Shape;272;p39"/>
            <p:cNvSpPr/>
            <p:nvPr/>
          </p:nvSpPr>
          <p:spPr>
            <a:xfrm>
              <a:off x="3209147" y="1049274"/>
              <a:ext cx="2444561" cy="2016252"/>
            </a:xfrm>
            <a:prstGeom prst="roundRect">
              <a:avLst>
                <a:gd fmla="val 10000" name="adj"/>
              </a:avLst>
            </a:prstGeom>
            <a:solidFill>
              <a:srgbClr val="BFE9F6">
                <a:alpha val="89803"/>
              </a:srgb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txBox="1"/>
            <p:nvPr/>
          </p:nvSpPr>
          <p:spPr>
            <a:xfrm>
              <a:off x="3255547" y="1527728"/>
              <a:ext cx="2351761" cy="1491398"/>
            </a:xfrm>
            <a:prstGeom prst="rect">
              <a:avLst/>
            </a:prstGeom>
            <a:noFill/>
            <a:ln>
              <a:noFill/>
            </a:ln>
          </p:spPr>
          <p:txBody>
            <a:bodyPr anchorCtr="0" anchor="t" bIns="34275" lIns="34275" spcFirstLastPara="1" rIns="34275" wrap="square" tIns="34275">
              <a:noAutofit/>
            </a:bodyPr>
            <a:lstStyle/>
            <a:p>
              <a:pPr indent="-171450" lvl="1" marL="171450" marR="0" rtl="0" algn="l">
                <a:lnSpc>
                  <a:spcPct val="90000"/>
                </a:lnSpc>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Load Model and Scaler</a:t>
              </a:r>
              <a:endParaRPr/>
            </a:p>
            <a:p>
              <a:pPr indent="-171450" lvl="1" marL="171450" marR="0" rtl="0" algn="l">
                <a:lnSpc>
                  <a:spcPct val="90000"/>
                </a:lnSpc>
                <a:spcBef>
                  <a:spcPts val="27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Write the code for data processing and Prediction</a:t>
              </a:r>
              <a:endParaRPr/>
            </a:p>
          </p:txBody>
        </p:sp>
        <p:sp>
          <p:nvSpPr>
            <p:cNvPr id="274" name="Google Shape;274;p39"/>
            <p:cNvSpPr/>
            <p:nvPr/>
          </p:nvSpPr>
          <p:spPr>
            <a:xfrm>
              <a:off x="4546892" y="-216486"/>
              <a:ext cx="3091364" cy="3091364"/>
            </a:xfrm>
            <a:custGeom>
              <a:rect b="b" l="l" r="r" t="t"/>
              <a:pathLst>
                <a:path extrusionOk="0" h="120000" w="120000">
                  <a:moveTo>
                    <a:pt x="9985" y="31597"/>
                  </a:moveTo>
                  <a:lnTo>
                    <a:pt x="9985" y="31597"/>
                  </a:lnTo>
                  <a:cubicBezTo>
                    <a:pt x="19661" y="14557"/>
                    <a:pt x="37347" y="3616"/>
                    <a:pt x="56915" y="2565"/>
                  </a:cubicBezTo>
                  <a:cubicBezTo>
                    <a:pt x="76482" y="1514"/>
                    <a:pt x="95239" y="10497"/>
                    <a:pt x="106685" y="26403"/>
                  </a:cubicBezTo>
                  <a:lnTo>
                    <a:pt x="108834" y="25182"/>
                  </a:lnTo>
                  <a:lnTo>
                    <a:pt x="108397" y="32516"/>
                  </a:lnTo>
                  <a:lnTo>
                    <a:pt x="101279" y="29473"/>
                  </a:lnTo>
                  <a:lnTo>
                    <a:pt x="103427" y="28253"/>
                  </a:lnTo>
                  <a:lnTo>
                    <a:pt x="103427" y="28253"/>
                  </a:lnTo>
                  <a:cubicBezTo>
                    <a:pt x="92653" y="13515"/>
                    <a:pt x="75140" y="5247"/>
                    <a:pt x="56914" y="6294"/>
                  </a:cubicBezTo>
                  <a:cubicBezTo>
                    <a:pt x="38688" y="7342"/>
                    <a:pt x="22238" y="17561"/>
                    <a:pt x="13222" y="33435"/>
                  </a:cubicBezTo>
                  <a:close/>
                </a:path>
              </a:pathLst>
            </a:custGeom>
            <a:solidFill>
              <a:srgbClr val="A8A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3752383" y="617220"/>
              <a:ext cx="2172943" cy="864108"/>
            </a:xfrm>
            <a:prstGeom prst="roundRect">
              <a:avLst>
                <a:gd fmla="val 10000" name="adj"/>
              </a:avLst>
            </a:prstGeom>
            <a:solidFill>
              <a:schemeClr val="dk2"/>
            </a:solidFill>
            <a:ln cap="flat" cmpd="sng" w="19050">
              <a:solidFill>
                <a:srgbClr val="BFE9F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txBox="1"/>
            <p:nvPr/>
          </p:nvSpPr>
          <p:spPr>
            <a:xfrm>
              <a:off x="3777692" y="642529"/>
              <a:ext cx="2122325" cy="813490"/>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chemeClr val="lt1"/>
                </a:buClr>
                <a:buSzPts val="2800"/>
                <a:buFont typeface="Corbel"/>
                <a:buNone/>
              </a:pPr>
              <a:r>
                <a:rPr lang="en-US" sz="2800">
                  <a:solidFill>
                    <a:schemeClr val="lt1"/>
                  </a:solidFill>
                  <a:latin typeface="Corbel"/>
                  <a:ea typeface="Corbel"/>
                  <a:cs typeface="Corbel"/>
                  <a:sym typeface="Corbel"/>
                </a:rPr>
                <a:t>Build API</a:t>
              </a:r>
              <a:endParaRPr/>
            </a:p>
          </p:txBody>
        </p:sp>
        <p:sp>
          <p:nvSpPr>
            <p:cNvPr id="277" name="Google Shape;277;p39"/>
            <p:cNvSpPr/>
            <p:nvPr/>
          </p:nvSpPr>
          <p:spPr>
            <a:xfrm>
              <a:off x="6382050" y="1049273"/>
              <a:ext cx="2444561" cy="2016252"/>
            </a:xfrm>
            <a:prstGeom prst="roundRect">
              <a:avLst>
                <a:gd fmla="val 10000" name="adj"/>
              </a:avLst>
            </a:prstGeom>
            <a:solidFill>
              <a:srgbClr val="BFE9F6">
                <a:alpha val="89803"/>
              </a:srgb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txBox="1"/>
            <p:nvPr/>
          </p:nvSpPr>
          <p:spPr>
            <a:xfrm>
              <a:off x="6428450" y="1095673"/>
              <a:ext cx="2351761" cy="1491398"/>
            </a:xfrm>
            <a:prstGeom prst="rect">
              <a:avLst/>
            </a:prstGeom>
            <a:noFill/>
            <a:ln>
              <a:noFill/>
            </a:ln>
          </p:spPr>
          <p:txBody>
            <a:bodyPr anchorCtr="0" anchor="t" bIns="34275" lIns="34275" spcFirstLastPara="1" rIns="34275" wrap="square" tIns="34275">
              <a:noAutofit/>
            </a:bodyPr>
            <a:lstStyle/>
            <a:p>
              <a:pPr indent="-171450" lvl="1" marL="171450" marR="0" rtl="0" algn="l">
                <a:lnSpc>
                  <a:spcPct val="90000"/>
                </a:lnSpc>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Create a web form that sends data to the Flask API</a:t>
              </a:r>
              <a:endParaRPr/>
            </a:p>
            <a:p>
              <a:pPr indent="-171450" lvl="1" marL="171450" marR="0" rtl="0" algn="l">
                <a:lnSpc>
                  <a:spcPct val="90000"/>
                </a:lnSpc>
                <a:spcBef>
                  <a:spcPts val="27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Send prediction from Flask to Website</a:t>
              </a:r>
              <a:endParaRPr/>
            </a:p>
          </p:txBody>
        </p:sp>
        <p:sp>
          <p:nvSpPr>
            <p:cNvPr id="279" name="Google Shape;279;p39"/>
            <p:cNvSpPr/>
            <p:nvPr/>
          </p:nvSpPr>
          <p:spPr>
            <a:xfrm>
              <a:off x="6925286" y="2633472"/>
              <a:ext cx="2172943" cy="864108"/>
            </a:xfrm>
            <a:prstGeom prst="roundRect">
              <a:avLst>
                <a:gd fmla="val 10000" name="adj"/>
              </a:avLst>
            </a:prstGeom>
            <a:solidFill>
              <a:schemeClr val="dk2"/>
            </a:solidFill>
            <a:ln cap="flat" cmpd="sng" w="19050">
              <a:solidFill>
                <a:srgbClr val="BFE9F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txBox="1"/>
            <p:nvPr/>
          </p:nvSpPr>
          <p:spPr>
            <a:xfrm>
              <a:off x="6950595" y="2658781"/>
              <a:ext cx="2122325" cy="813490"/>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chemeClr val="lt1"/>
                </a:buClr>
                <a:buSzPts val="2800"/>
                <a:buFont typeface="Corbel"/>
                <a:buNone/>
              </a:pPr>
              <a:r>
                <a:rPr lang="en-US" sz="2800">
                  <a:solidFill>
                    <a:schemeClr val="lt1"/>
                  </a:solidFill>
                  <a:latin typeface="Corbel"/>
                  <a:ea typeface="Corbel"/>
                  <a:cs typeface="Corbel"/>
                  <a:sym typeface="Corbel"/>
                </a:rPr>
                <a:t>Build Website</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The Python API</a:t>
            </a:r>
            <a:endParaRPr/>
          </a:p>
        </p:txBody>
      </p:sp>
      <p:sp>
        <p:nvSpPr>
          <p:cNvPr id="286" name="Google Shape;286;p40"/>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We built the Python API using a python module </a:t>
            </a:r>
            <a:r>
              <a:rPr lang="en-US"/>
              <a:t>named</a:t>
            </a:r>
            <a:r>
              <a:rPr lang="en-US"/>
              <a:t> ‘Flask’. Flask is a lightweight WSGI web application framework. It is designed to make getting started quick and easy, with the ability to scale up to complex applications. It began as a simple wrapper around Werkzeug and Jinja and has become one of the most popular Python web application frameworks.</a:t>
            </a:r>
            <a:endParaRPr/>
          </a:p>
          <a:p>
            <a:pPr indent="-223838" lvl="0" marL="223838" rtl="0" algn="l">
              <a:lnSpc>
                <a:spcPct val="90000"/>
              </a:lnSpc>
              <a:spcBef>
                <a:spcPts val="1800"/>
              </a:spcBef>
              <a:spcAft>
                <a:spcPts val="0"/>
              </a:spcAft>
              <a:buSzPts val="2400"/>
              <a:buChar char="•"/>
            </a:pPr>
            <a:r>
              <a:rPr lang="en-US"/>
              <a:t>The function of this API is to render HTML templates on the server, receive data from the page, generate predictions using the saved neural network, and display the prediction on the page.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The Website</a:t>
            </a:r>
            <a:endParaRPr/>
          </a:p>
        </p:txBody>
      </p:sp>
      <p:sp>
        <p:nvSpPr>
          <p:cNvPr id="292" name="Google Shape;292;p41"/>
          <p:cNvSpPr txBox="1"/>
          <p:nvPr>
            <p:ph idx="1" type="body"/>
          </p:nvPr>
        </p:nvSpPr>
        <p:spPr>
          <a:xfrm>
            <a:off x="1522413" y="1904999"/>
            <a:ext cx="9134391" cy="4572001"/>
          </a:xfrm>
          <a:prstGeom prst="rect">
            <a:avLst/>
          </a:prstGeom>
          <a:noFill/>
          <a:ln>
            <a:noFill/>
          </a:ln>
        </p:spPr>
        <p:txBody>
          <a:bodyPr anchorCtr="0" anchor="t" bIns="45700" lIns="91425" spcFirstLastPara="1" rIns="91425" wrap="square" tIns="45700">
            <a:noAutofit/>
          </a:bodyPr>
          <a:lstStyle/>
          <a:p>
            <a:pPr indent="-223838" lvl="0" marL="223838" rtl="0" algn="l">
              <a:lnSpc>
                <a:spcPct val="80000"/>
              </a:lnSpc>
              <a:spcBef>
                <a:spcPts val="0"/>
              </a:spcBef>
              <a:spcAft>
                <a:spcPts val="0"/>
              </a:spcAft>
              <a:buSzPts val="2220"/>
              <a:buChar char="•"/>
            </a:pPr>
            <a:r>
              <a:rPr lang="en-US" sz="2220"/>
              <a:t>The website was created using HTML5, CSS and a CSS library called ‘Bootstrap 4’.</a:t>
            </a:r>
            <a:endParaRPr/>
          </a:p>
          <a:p>
            <a:pPr indent="-223838" lvl="0" marL="223838" rtl="0" algn="l">
              <a:lnSpc>
                <a:spcPct val="80000"/>
              </a:lnSpc>
              <a:spcBef>
                <a:spcPts val="1800"/>
              </a:spcBef>
              <a:spcAft>
                <a:spcPts val="0"/>
              </a:spcAft>
              <a:buSzPts val="2220"/>
              <a:buChar char="•"/>
            </a:pPr>
            <a:r>
              <a:rPr lang="en-US" sz="2220"/>
              <a:t>It follows a simple material color scheme and provides information on diabetes and provides a form where users can enter their information and receive a prediction based on this data.</a:t>
            </a:r>
            <a:endParaRPr/>
          </a:p>
          <a:p>
            <a:pPr indent="-223838" lvl="0" marL="223838" rtl="0" algn="l">
              <a:lnSpc>
                <a:spcPct val="80000"/>
              </a:lnSpc>
              <a:spcBef>
                <a:spcPts val="1800"/>
              </a:spcBef>
              <a:spcAft>
                <a:spcPts val="0"/>
              </a:spcAft>
              <a:buSzPts val="2220"/>
              <a:buChar char="•"/>
            </a:pPr>
            <a:r>
              <a:rPr lang="en-US" sz="2220"/>
              <a:t>The results are displayed on a separate page that is linked to the home page.</a:t>
            </a:r>
            <a:endParaRPr/>
          </a:p>
          <a:p>
            <a:pPr indent="-223838" lvl="0" marL="223838" rtl="0" algn="l">
              <a:lnSpc>
                <a:spcPct val="80000"/>
              </a:lnSpc>
              <a:spcBef>
                <a:spcPts val="1800"/>
              </a:spcBef>
              <a:spcAft>
                <a:spcPts val="0"/>
              </a:spcAft>
              <a:buSzPts val="2220"/>
              <a:buChar char="•"/>
            </a:pPr>
            <a:r>
              <a:rPr lang="en-US" sz="2220"/>
              <a:t>The result page is different for both classes of the result and displays information respective to the result.</a:t>
            </a:r>
            <a:endParaRPr/>
          </a:p>
          <a:p>
            <a:pPr indent="-223838" lvl="0" marL="223838" rtl="0" algn="l">
              <a:lnSpc>
                <a:spcPct val="80000"/>
              </a:lnSpc>
              <a:spcBef>
                <a:spcPts val="1800"/>
              </a:spcBef>
              <a:spcAft>
                <a:spcPts val="0"/>
              </a:spcAft>
              <a:buSzPts val="2220"/>
              <a:buChar char="•"/>
            </a:pPr>
            <a:r>
              <a:rPr lang="en-US" sz="2220"/>
              <a:t>If the prediction is that the user is diabetic, it displays recommended steps and treatment whereas if it is non diabetic, it displays precautions the user can take in order to prevent diabetes in the future.</a:t>
            </a:r>
            <a:endParaRPr/>
          </a:p>
          <a:p>
            <a:pPr indent="-82868" lvl="0" marL="223838" rtl="0" algn="l">
              <a:lnSpc>
                <a:spcPct val="80000"/>
              </a:lnSpc>
              <a:spcBef>
                <a:spcPts val="1800"/>
              </a:spcBef>
              <a:spcAft>
                <a:spcPts val="0"/>
              </a:spcAft>
              <a:buSzPts val="2220"/>
              <a:buNone/>
            </a:pPr>
            <a:r>
              <a:t/>
            </a:r>
            <a:endParaRPr sz="22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Procedure followed:</a:t>
            </a:r>
            <a:endParaRPr/>
          </a:p>
        </p:txBody>
      </p:sp>
      <p:sp>
        <p:nvSpPr>
          <p:cNvPr id="98" name="Google Shape;98;p15"/>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Collection of data.</a:t>
            </a:r>
            <a:endParaRPr/>
          </a:p>
          <a:p>
            <a:pPr indent="-223838" lvl="0" marL="223838" rtl="0" algn="l">
              <a:lnSpc>
                <a:spcPct val="90000"/>
              </a:lnSpc>
              <a:spcBef>
                <a:spcPts val="1800"/>
              </a:spcBef>
              <a:spcAft>
                <a:spcPts val="0"/>
              </a:spcAft>
              <a:buSzPts val="2400"/>
              <a:buChar char="•"/>
            </a:pPr>
            <a:r>
              <a:rPr lang="en-US"/>
              <a:t>Data cleaning and handling missing data.</a:t>
            </a:r>
            <a:endParaRPr/>
          </a:p>
          <a:p>
            <a:pPr indent="-223838" lvl="0" marL="223838" rtl="0" algn="l">
              <a:lnSpc>
                <a:spcPct val="90000"/>
              </a:lnSpc>
              <a:spcBef>
                <a:spcPts val="1800"/>
              </a:spcBef>
              <a:spcAft>
                <a:spcPts val="0"/>
              </a:spcAft>
              <a:buSzPts val="2400"/>
              <a:buChar char="•"/>
            </a:pPr>
            <a:r>
              <a:rPr lang="en-US"/>
              <a:t>Exploratory data analysis.</a:t>
            </a:r>
            <a:endParaRPr/>
          </a:p>
          <a:p>
            <a:pPr indent="-223838" lvl="0" marL="223838" rtl="0" algn="l">
              <a:lnSpc>
                <a:spcPct val="90000"/>
              </a:lnSpc>
              <a:spcBef>
                <a:spcPts val="1800"/>
              </a:spcBef>
              <a:spcAft>
                <a:spcPts val="0"/>
              </a:spcAft>
              <a:buSzPts val="2400"/>
              <a:buChar char="•"/>
            </a:pPr>
            <a:r>
              <a:rPr lang="en-US"/>
              <a:t>Designing ML models and Neural Networks.</a:t>
            </a:r>
            <a:endParaRPr/>
          </a:p>
          <a:p>
            <a:pPr indent="-223838" lvl="0" marL="223838" rtl="0" algn="l">
              <a:lnSpc>
                <a:spcPct val="90000"/>
              </a:lnSpc>
              <a:spcBef>
                <a:spcPts val="1800"/>
              </a:spcBef>
              <a:spcAft>
                <a:spcPts val="0"/>
              </a:spcAft>
              <a:buSzPts val="2400"/>
              <a:buChar char="•"/>
            </a:pPr>
            <a:r>
              <a:rPr lang="en-US"/>
              <a:t>Hyper-parameter Tuning.</a:t>
            </a:r>
            <a:endParaRPr/>
          </a:p>
          <a:p>
            <a:pPr indent="-223838" lvl="0" marL="223838" rtl="0" algn="l">
              <a:lnSpc>
                <a:spcPct val="90000"/>
              </a:lnSpc>
              <a:spcBef>
                <a:spcPts val="1800"/>
              </a:spcBef>
              <a:spcAft>
                <a:spcPts val="0"/>
              </a:spcAft>
              <a:buSzPts val="2400"/>
              <a:buChar char="•"/>
            </a:pPr>
            <a:r>
              <a:rPr lang="en-US"/>
              <a:t>Encapsulating modules, models and data processors.</a:t>
            </a:r>
            <a:endParaRPr/>
          </a:p>
          <a:p>
            <a:pPr indent="-223838" lvl="0" marL="223838" rtl="0" algn="l">
              <a:lnSpc>
                <a:spcPct val="90000"/>
              </a:lnSpc>
              <a:spcBef>
                <a:spcPts val="1800"/>
              </a:spcBef>
              <a:spcAft>
                <a:spcPts val="0"/>
              </a:spcAft>
              <a:buSzPts val="2400"/>
              <a:buChar char="•"/>
            </a:pPr>
            <a:r>
              <a:rPr lang="en-US"/>
              <a:t>Building a deployment medium (website).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2"/>
          <p:cNvPicPr preferRelativeResize="0"/>
          <p:nvPr/>
        </p:nvPicPr>
        <p:blipFill rotWithShape="1">
          <a:blip r:embed="rId3">
            <a:alphaModFix/>
          </a:blip>
          <a:srcRect b="0" l="0" r="0" t="0"/>
          <a:stretch/>
        </p:blipFill>
        <p:spPr>
          <a:xfrm>
            <a:off x="331305" y="680177"/>
            <a:ext cx="11526214" cy="549764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Conclusions</a:t>
            </a:r>
            <a:endParaRPr/>
          </a:p>
        </p:txBody>
      </p:sp>
      <p:sp>
        <p:nvSpPr>
          <p:cNvPr id="303" name="Google Shape;303;p4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We have successfully designed, developed and tested a Machine Learning model and a Deep Neural Network that can accurately predict the onset of diabetes in a woman with high accuracy (90%).</a:t>
            </a:r>
            <a:endParaRPr/>
          </a:p>
          <a:p>
            <a:pPr indent="-223838" lvl="0" marL="223838" rtl="0" algn="l">
              <a:lnSpc>
                <a:spcPct val="90000"/>
              </a:lnSpc>
              <a:spcBef>
                <a:spcPts val="1800"/>
              </a:spcBef>
              <a:spcAft>
                <a:spcPts val="0"/>
              </a:spcAft>
              <a:buSzPts val="2400"/>
              <a:buChar char="•"/>
            </a:pPr>
            <a:r>
              <a:rPr lang="en-US"/>
              <a:t>We have created a working &amp; efficient website where users can test themselves for diabetes and get instant results.</a:t>
            </a:r>
            <a:endParaRPr/>
          </a:p>
          <a:p>
            <a:pPr indent="-223838" lvl="0" marL="223838" rtl="0" algn="l">
              <a:lnSpc>
                <a:spcPct val="90000"/>
              </a:lnSpc>
              <a:spcBef>
                <a:spcPts val="1800"/>
              </a:spcBef>
              <a:spcAft>
                <a:spcPts val="0"/>
              </a:spcAft>
              <a:buSzPts val="2400"/>
              <a:buChar char="•"/>
            </a:pPr>
            <a:r>
              <a:rPr lang="en-US"/>
              <a:t>This project is particularly useful for doctors and pathology labs as they can receive instant probability and these results can be used to reduce the number of tests that are conducted.</a:t>
            </a:r>
            <a:endParaRPr/>
          </a:p>
          <a:p>
            <a:pPr indent="-223838" lvl="0" marL="223838" rtl="0" algn="l">
              <a:lnSpc>
                <a:spcPct val="90000"/>
              </a:lnSpc>
              <a:spcBef>
                <a:spcPts val="1800"/>
              </a:spcBef>
              <a:spcAft>
                <a:spcPts val="0"/>
              </a:spcAft>
              <a:buSzPts val="2400"/>
              <a:buChar char="•"/>
            </a:pPr>
            <a:r>
              <a:rPr lang="en-US"/>
              <a:t>This is also useful for general users who would like to measure the probability of diabetes onset in themselves and be more informed.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References:</a:t>
            </a:r>
            <a:endParaRPr/>
          </a:p>
        </p:txBody>
      </p:sp>
      <p:sp>
        <p:nvSpPr>
          <p:cNvPr id="309" name="Google Shape;309;p44"/>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71438" lvl="0" marL="223838" rtl="0" algn="l">
              <a:lnSpc>
                <a:spcPct val="9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The Data:</a:t>
            </a:r>
            <a:endParaRPr/>
          </a:p>
        </p:txBody>
      </p:sp>
      <p:sp>
        <p:nvSpPr>
          <p:cNvPr id="104" name="Google Shape;104;p16"/>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220"/>
              <a:buNone/>
            </a:pPr>
            <a:r>
              <a:rPr lang="en-US" sz="2220"/>
              <a:t>PIMA INDIANS DIABETES DATASET (Source: Kaggle)</a:t>
            </a:r>
            <a:endParaRPr/>
          </a:p>
          <a:p>
            <a:pPr indent="0" lvl="0" marL="0" rtl="0" algn="l">
              <a:lnSpc>
                <a:spcPct val="80000"/>
              </a:lnSpc>
              <a:spcBef>
                <a:spcPts val="1800"/>
              </a:spcBef>
              <a:spcAft>
                <a:spcPts val="0"/>
              </a:spcAft>
              <a:buSzPts val="2220"/>
              <a:buNone/>
            </a:pPr>
            <a:r>
              <a:rPr lang="en-US" sz="2220"/>
              <a:t>This dataset is originally from the National Institute of Diabetes and Digestive and Kidney Diseases. The objective is to predict based on diagnostic measurements whether a patient has diabetes. Several constraints were placed on the selection of these instances from a larger database. In particular, all patients here are females at least 21 years old of Pima Indian heritage.</a:t>
            </a:r>
            <a:endParaRPr/>
          </a:p>
          <a:p>
            <a:pPr indent="0" lvl="0" marL="0" rtl="0" algn="l">
              <a:lnSpc>
                <a:spcPct val="80000"/>
              </a:lnSpc>
              <a:spcBef>
                <a:spcPts val="1800"/>
              </a:spcBef>
              <a:spcAft>
                <a:spcPts val="0"/>
              </a:spcAft>
              <a:buSzPts val="2220"/>
              <a:buNone/>
            </a:pPr>
            <a:r>
              <a:rPr lang="en-US" sz="2220"/>
              <a:t>Acknowledgements:</a:t>
            </a:r>
            <a:endParaRPr/>
          </a:p>
          <a:p>
            <a:pPr indent="0" lvl="0" marL="0" rtl="0" algn="l">
              <a:lnSpc>
                <a:spcPct val="80000"/>
              </a:lnSpc>
              <a:spcBef>
                <a:spcPts val="1800"/>
              </a:spcBef>
              <a:spcAft>
                <a:spcPts val="0"/>
              </a:spcAft>
              <a:buSzPts val="2220"/>
              <a:buNone/>
            </a:pPr>
            <a:r>
              <a:rPr b="0" i="0" lang="en-US" sz="2220">
                <a:latin typeface="Inter"/>
                <a:ea typeface="Inter"/>
                <a:cs typeface="Inter"/>
                <a:sym typeface="Inter"/>
              </a:rPr>
              <a:t>Smith, J.W., Everhart, J.E., Dickson, W.C., Knowler, W.C., &amp; Johannes, R.S. (1988). </a:t>
            </a:r>
            <a:r>
              <a:rPr b="0" i="0" lang="en-US" sz="2220" u="sng" strike="noStrike">
                <a:solidFill>
                  <a:schemeClr val="hlink"/>
                </a:solidFill>
                <a:latin typeface="Inter"/>
                <a:ea typeface="Inter"/>
                <a:cs typeface="Inter"/>
                <a:sym typeface="Inter"/>
                <a:hlinkClick r:id="rId3"/>
              </a:rPr>
              <a:t>Using the ADAP learning algorithm to forecast the onset of diabetes mellitus</a:t>
            </a:r>
            <a:r>
              <a:rPr b="0" i="0" lang="en-US" sz="2220">
                <a:latin typeface="Inter"/>
                <a:ea typeface="Inter"/>
                <a:cs typeface="Inter"/>
                <a:sym typeface="Inter"/>
              </a:rPr>
              <a:t>. </a:t>
            </a:r>
            <a:r>
              <a:rPr b="0" i="1" lang="en-US" sz="2220">
                <a:latin typeface="Inter"/>
                <a:ea typeface="Inter"/>
                <a:cs typeface="Inter"/>
                <a:sym typeface="Inter"/>
              </a:rPr>
              <a:t>In Proceedings of the Symposium on Computer Applications and Medical Care</a:t>
            </a:r>
            <a:r>
              <a:rPr b="0" i="0" lang="en-US" sz="2220">
                <a:latin typeface="Inter"/>
                <a:ea typeface="Inter"/>
                <a:cs typeface="Inter"/>
                <a:sym typeface="Inter"/>
              </a:rPr>
              <a:t> (pp. 261--265). IEEE Computer Society Press.</a:t>
            </a:r>
            <a:endParaRPr sz="22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Key Features of the Data</a:t>
            </a:r>
            <a:endParaRPr/>
          </a:p>
        </p:txBody>
      </p:sp>
      <p:sp>
        <p:nvSpPr>
          <p:cNvPr id="110" name="Google Shape;110;p17"/>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9 columns including 8 features columns and 1 target variable.</a:t>
            </a:r>
            <a:endParaRPr/>
          </a:p>
          <a:p>
            <a:pPr indent="-223838" lvl="0" marL="223838" rtl="0" algn="l">
              <a:lnSpc>
                <a:spcPct val="90000"/>
              </a:lnSpc>
              <a:spcBef>
                <a:spcPts val="1800"/>
              </a:spcBef>
              <a:spcAft>
                <a:spcPts val="0"/>
              </a:spcAft>
              <a:buSzPts val="2400"/>
              <a:buChar char="•"/>
            </a:pPr>
            <a:r>
              <a:rPr lang="en-US"/>
              <a:t>Features: Pregnancies, Glucose, Blood Pressure, Skin Thickness, Insulin, BMI, Diabetes Pedigree Function, Age. (All numerical)</a:t>
            </a:r>
            <a:endParaRPr/>
          </a:p>
          <a:p>
            <a:pPr indent="-223838" lvl="0" marL="223838" rtl="0" algn="l">
              <a:lnSpc>
                <a:spcPct val="90000"/>
              </a:lnSpc>
              <a:spcBef>
                <a:spcPts val="1800"/>
              </a:spcBef>
              <a:spcAft>
                <a:spcPts val="0"/>
              </a:spcAft>
              <a:buSzPts val="2400"/>
              <a:buChar char="•"/>
            </a:pPr>
            <a:r>
              <a:rPr lang="en-US"/>
              <a:t>Target variable: Outcome (Binary)</a:t>
            </a:r>
            <a:endParaRPr/>
          </a:p>
          <a:p>
            <a:pPr indent="-223838" lvl="0" marL="223838" rtl="0" algn="l">
              <a:lnSpc>
                <a:spcPct val="90000"/>
              </a:lnSpc>
              <a:spcBef>
                <a:spcPts val="1800"/>
              </a:spcBef>
              <a:spcAft>
                <a:spcPts val="0"/>
              </a:spcAft>
              <a:buSzPts val="2400"/>
              <a:buChar char="•"/>
            </a:pPr>
            <a:r>
              <a:rPr lang="en-US"/>
              <a:t>768 rows.</a:t>
            </a:r>
            <a:endParaRPr/>
          </a:p>
          <a:p>
            <a:pPr indent="-223838" lvl="0" marL="223838" rtl="0" algn="l">
              <a:lnSpc>
                <a:spcPct val="90000"/>
              </a:lnSpc>
              <a:spcBef>
                <a:spcPts val="1800"/>
              </a:spcBef>
              <a:spcAft>
                <a:spcPts val="0"/>
              </a:spcAft>
              <a:buSzPts val="2400"/>
              <a:buChar char="•"/>
            </a:pPr>
            <a:r>
              <a:rPr lang="en-US"/>
              <a:t>Missing Data: Yes (in the form of 0 values).</a:t>
            </a:r>
            <a:endParaRPr/>
          </a:p>
          <a:p>
            <a:pPr indent="-223838" lvl="0" marL="223838" rtl="0" algn="l">
              <a:lnSpc>
                <a:spcPct val="90000"/>
              </a:lnSpc>
              <a:spcBef>
                <a:spcPts val="1800"/>
              </a:spcBef>
              <a:spcAft>
                <a:spcPts val="0"/>
              </a:spcAft>
              <a:buSzPts val="2400"/>
              <a:buChar char="•"/>
            </a:pPr>
            <a:r>
              <a:rPr lang="en-US"/>
              <a:t>Unbalanced: Yes.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Sample:</a:t>
            </a:r>
            <a:endParaRPr/>
          </a:p>
        </p:txBody>
      </p:sp>
      <p:pic>
        <p:nvPicPr>
          <p:cNvPr id="116" name="Google Shape;116;p18"/>
          <p:cNvPicPr preferRelativeResize="0"/>
          <p:nvPr/>
        </p:nvPicPr>
        <p:blipFill rotWithShape="1">
          <a:blip r:embed="rId3">
            <a:alphaModFix/>
          </a:blip>
          <a:srcRect b="0" l="0" r="0" t="0"/>
          <a:stretch/>
        </p:blipFill>
        <p:spPr>
          <a:xfrm>
            <a:off x="531812" y="2362200"/>
            <a:ext cx="10939769" cy="2452796"/>
          </a:xfrm>
          <a:prstGeom prst="rect">
            <a:avLst/>
          </a:prstGeom>
          <a:noFill/>
          <a:ln>
            <a:noFill/>
          </a:ln>
        </p:spPr>
      </p:pic>
      <p:sp>
        <p:nvSpPr>
          <p:cNvPr id="117" name="Google Shape;117;p18"/>
          <p:cNvSpPr/>
          <p:nvPr/>
        </p:nvSpPr>
        <p:spPr>
          <a:xfrm>
            <a:off x="6475412" y="2743200"/>
            <a:ext cx="381000" cy="1219200"/>
          </a:xfrm>
          <a:prstGeom prst="ellipse">
            <a:avLst/>
          </a:prstGeom>
          <a:noFill/>
          <a:ln cap="flat" cmpd="sng" w="762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Steps taken for cleaning the data:</a:t>
            </a:r>
            <a:endParaRPr/>
          </a:p>
        </p:txBody>
      </p:sp>
      <p:sp>
        <p:nvSpPr>
          <p:cNvPr id="123" name="Google Shape;123;p19"/>
          <p:cNvSpPr txBox="1"/>
          <p:nvPr>
            <p:ph idx="1" type="body"/>
          </p:nvPr>
        </p:nvSpPr>
        <p:spPr>
          <a:xfrm>
            <a:off x="1561608" y="22860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Replacing missing values (0) with NumPy NaNs.</a:t>
            </a:r>
            <a:endParaRPr/>
          </a:p>
          <a:p>
            <a:pPr indent="-223838" lvl="0" marL="223838" rtl="0" algn="l">
              <a:lnSpc>
                <a:spcPct val="90000"/>
              </a:lnSpc>
              <a:spcBef>
                <a:spcPts val="1800"/>
              </a:spcBef>
              <a:spcAft>
                <a:spcPts val="0"/>
              </a:spcAft>
              <a:buSzPts val="2400"/>
              <a:buChar char="•"/>
            </a:pPr>
            <a:r>
              <a:rPr lang="en-US"/>
              <a:t>Filling missing values with respective medians.</a:t>
            </a:r>
            <a:endParaRPr/>
          </a:p>
          <a:p>
            <a:pPr indent="-223838" lvl="0" marL="223838" rtl="0" algn="l">
              <a:lnSpc>
                <a:spcPct val="90000"/>
              </a:lnSpc>
              <a:spcBef>
                <a:spcPts val="1800"/>
              </a:spcBef>
              <a:spcAft>
                <a:spcPts val="0"/>
              </a:spcAft>
              <a:buSzPts val="2400"/>
              <a:buChar char="•"/>
            </a:pPr>
            <a:r>
              <a:rPr lang="en-US"/>
              <a:t>Exploring correlation of variables.</a:t>
            </a:r>
            <a:endParaRPr/>
          </a:p>
          <a:p>
            <a:pPr indent="-223838" lvl="0" marL="223838" rtl="0" algn="l">
              <a:lnSpc>
                <a:spcPct val="90000"/>
              </a:lnSpc>
              <a:spcBef>
                <a:spcPts val="1800"/>
              </a:spcBef>
              <a:spcAft>
                <a:spcPts val="0"/>
              </a:spcAft>
              <a:buSzPts val="2400"/>
              <a:buChar char="•"/>
            </a:pPr>
            <a:r>
              <a:rPr lang="en-US"/>
              <a:t>Adding new Features. (14 new variables).</a:t>
            </a:r>
            <a:endParaRPr/>
          </a:p>
          <a:p>
            <a:pPr indent="-223838" lvl="0" marL="223838" rtl="0" algn="l">
              <a:lnSpc>
                <a:spcPct val="90000"/>
              </a:lnSpc>
              <a:spcBef>
                <a:spcPts val="1800"/>
              </a:spcBef>
              <a:spcAft>
                <a:spcPts val="0"/>
              </a:spcAft>
              <a:buSzPts val="2400"/>
              <a:buChar char="•"/>
            </a:pPr>
            <a:r>
              <a:rPr lang="en-US"/>
              <a:t>Checking correlation and selecting most important features.</a:t>
            </a:r>
            <a:endParaRPr/>
          </a:p>
          <a:p>
            <a:pPr indent="-223838" lvl="0" marL="223838" rtl="0" algn="l">
              <a:lnSpc>
                <a:spcPct val="90000"/>
              </a:lnSpc>
              <a:spcBef>
                <a:spcPts val="1800"/>
              </a:spcBef>
              <a:spcAft>
                <a:spcPts val="0"/>
              </a:spcAft>
              <a:buSzPts val="2400"/>
              <a:buChar char="•"/>
            </a:pPr>
            <a:r>
              <a:rPr lang="en-US"/>
              <a:t>Software used: Python 3.8, Pandas, NumPy, MatPlotLib, Plot.ly.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Approach For Classification:</a:t>
            </a:r>
            <a:endParaRPr/>
          </a:p>
        </p:txBody>
      </p:sp>
      <p:sp>
        <p:nvSpPr>
          <p:cNvPr id="129" name="Google Shape;129;p20"/>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As a team of 4, we divided the task of classification into 2 different approaches. Traditional Machine Learning and Deep Learning (Deep Neural Networks).</a:t>
            </a:r>
            <a:endParaRPr/>
          </a:p>
          <a:p>
            <a:pPr indent="-223838" lvl="0" marL="223838" rtl="0" algn="l">
              <a:lnSpc>
                <a:spcPct val="90000"/>
              </a:lnSpc>
              <a:spcBef>
                <a:spcPts val="1800"/>
              </a:spcBef>
              <a:spcAft>
                <a:spcPts val="0"/>
              </a:spcAft>
              <a:buSzPts val="2400"/>
              <a:buChar char="•"/>
            </a:pPr>
            <a:r>
              <a:rPr lang="en-US"/>
              <a:t>Traditional Machine Learning Models are useful as they have been used for several years and updated to the point of near perfection. They can produce reliable and robust results.</a:t>
            </a:r>
            <a:endParaRPr/>
          </a:p>
          <a:p>
            <a:pPr indent="-223838" lvl="0" marL="223838" rtl="0" algn="l">
              <a:lnSpc>
                <a:spcPct val="90000"/>
              </a:lnSpc>
              <a:spcBef>
                <a:spcPts val="1800"/>
              </a:spcBef>
              <a:spcAft>
                <a:spcPts val="0"/>
              </a:spcAft>
              <a:buSzPts val="2400"/>
              <a:buChar char="•"/>
            </a:pPr>
            <a:r>
              <a:rPr lang="en-US"/>
              <a:t>Neural Networks being a relatively new concept can be less robust than ML models if designed improperly but they give us the freedom and customizability to design every component of the model as required.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ML Classifiers:</a:t>
            </a:r>
            <a:endParaRPr/>
          </a:p>
        </p:txBody>
      </p:sp>
      <p:sp>
        <p:nvSpPr>
          <p:cNvPr id="135" name="Google Shape;135;p21"/>
          <p:cNvSpPr txBox="1"/>
          <p:nvPr>
            <p:ph idx="1" type="body"/>
          </p:nvPr>
        </p:nvSpPr>
        <p:spPr>
          <a:xfrm>
            <a:off x="1522425" y="1845125"/>
            <a:ext cx="9134400" cy="4174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b="1" lang="en-US">
                <a:solidFill>
                  <a:srgbClr val="00FFFF"/>
                </a:solidFill>
              </a:rPr>
              <a:t>Logistic Regression</a:t>
            </a:r>
            <a:r>
              <a:rPr lang="en-US"/>
              <a:t>: It provided an overall </a:t>
            </a:r>
            <a:r>
              <a:rPr i="1" lang="en-US">
                <a:solidFill>
                  <a:srgbClr val="FFFF00"/>
                </a:solidFill>
              </a:rPr>
              <a:t>accuracy of  75%</a:t>
            </a:r>
            <a:r>
              <a:rPr lang="en-US"/>
              <a:t> but after analysing the learning curve ,the accuracy can only be </a:t>
            </a:r>
            <a:r>
              <a:rPr i="1" lang="en-US">
                <a:solidFill>
                  <a:srgbClr val="FFFF00"/>
                </a:solidFill>
              </a:rPr>
              <a:t>improved if we increase the data size</a:t>
            </a:r>
            <a:r>
              <a:rPr i="1" lang="en-US" u="sng"/>
              <a:t> </a:t>
            </a:r>
            <a:r>
              <a:rPr lang="en-US"/>
              <a:t>used for training and testing.</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id="136" name="Google Shape;136;p21"/>
          <p:cNvPicPr preferRelativeResize="0"/>
          <p:nvPr/>
        </p:nvPicPr>
        <p:blipFill>
          <a:blip r:embed="rId3">
            <a:alphaModFix/>
          </a:blip>
          <a:stretch>
            <a:fillRect/>
          </a:stretch>
        </p:blipFill>
        <p:spPr>
          <a:xfrm>
            <a:off x="4030175" y="3203125"/>
            <a:ext cx="3857625" cy="270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