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9"/>
    <p:restoredTop sz="94592"/>
  </p:normalViewPr>
  <p:slideViewPr>
    <p:cSldViewPr snapToGrid="0" snapToObjects="1">
      <p:cViewPr varScale="1">
        <p:scale>
          <a:sx n="84" d="100"/>
          <a:sy n="8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418B-E43B-244D-AC09-409E4FB4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B7CF-A767-D942-BEEA-DD76AC19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3AA9-21D5-E34C-96A6-866133E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BDD5-D73B-6F4D-8A93-555FB3F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D2E7-02F8-FB48-AD39-0035808E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E9A1-420F-584B-9B8C-BE76481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FE221-1E9B-AE41-9BF3-D18ADDC0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8E25-3BD8-3646-84DC-2842D3D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3A1E-D177-C645-A532-4837516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C78B-559A-C541-A7EB-2F307AB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09409-A075-784E-BBCC-DD7A5F09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7002-8801-8C4F-A9B2-59C00A65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868D-5FD5-8E44-9055-DD0B8D78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9578-FB8F-1F4F-B32D-F65DDD26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0C69-A73B-5C44-9A7A-A9731173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E6A-51AA-C346-A00F-DBAD9424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E010-8FE9-1D43-8644-4A091BE6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EF75-A84A-4F4C-A11E-084524D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9CAD-5F4A-9849-B9F6-71AE13C6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4BB3-F4DE-5A49-BE78-E31D1B4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3D08-9D41-D844-967D-A734AA9A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E152-5AB4-E44E-B3A0-607E57D4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ED02-6A21-0644-9E9D-69BDBD9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5960-66E4-B248-A57A-7B2B4F06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2B06-D2C3-CD40-BF40-AD065D0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7ACD-3E3B-FD49-AD84-47C58EE5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0CCF-340F-8E43-B4E0-0E6A533B1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AABC2-BBF8-7E4D-B8F2-D8B08F38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99AE-2F5B-9D48-9111-5B00D2DB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5698-08AE-364D-B3FD-F138A037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033C-73D8-6C4F-9B3E-355E2013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D3C5-CBB1-A04F-8613-E838ADE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8F79-483F-8849-A259-32266DD4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F22D-46F4-2743-B68E-548869E0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C7431-A8AE-E542-AB60-2FDA1173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C6C6E-E590-8B40-9CE5-D8718E20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A9EA-0856-C348-93D9-E83C2B31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D97AB-6001-3245-B571-F98DA7F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5CFAF-5435-F74F-B20A-302C8C43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A0F8-B5C4-8748-914B-0D04160B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1C5F9-4374-9847-8BE4-705E302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2F0F-93F9-B142-BFE5-FBBF7796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278AB-874C-8B4C-B159-7B425469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A194F-9D74-FC40-B723-4B70C13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CBD48-BF14-F44F-A168-5CECD77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FC98-8C2C-164B-BECE-1D864E1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DD4C-75BA-6244-A09F-A7BDC359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B576-E9F3-EB49-8494-A79A7E0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D220-749A-7642-9ADD-2D984E0C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5676-B9E2-3D43-8595-C7866B0E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7F94-B519-454D-BAB8-AC4A807E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106-A3DC-8E41-A619-A31CB447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3453-0150-4D45-90E9-9F302400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6E1E-6035-E143-932B-A630BC7EE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472A-5F95-1A4B-B8F1-507D9004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94FAA-A8CA-024F-B89B-4644717C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1DBF-4124-4248-B763-A820329A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382F-B9C0-6D44-97C9-CE9B5096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6EEBF-D941-494B-BF1D-3165B170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4939-3E02-934A-9320-C241D56C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4D60-C486-EB41-9F79-F68476496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44A2-5437-7E49-A701-01139D6E84F5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7BBE-D8DF-0243-B166-39757B07F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882C-5880-6744-AD5C-6ADD829C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24A4-9848-AE45-995B-163D8990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F0E6-AD76-9545-8FAF-389146BA8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EE615: Control and Computation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9242-2D8C-C34F-AAA9-280F3719D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 1: Rotary Inverted Pendulum</a:t>
            </a:r>
          </a:p>
        </p:txBody>
      </p:sp>
    </p:spTree>
    <p:extLst>
      <p:ext uri="{BB962C8B-B14F-4D97-AF65-F5344CB8AC3E}">
        <p14:creationId xmlns:p14="http://schemas.microsoft.com/office/powerpoint/2010/main" val="27039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BB00-DC79-9348-B5CB-48C1DD1C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Rotary Pendulum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FDA93-2293-8647-BD5A-AFC4D4D3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1985804"/>
            <a:ext cx="541020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3E688-AB6F-BB49-80A7-1FBB9FFE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14" y="1985804"/>
            <a:ext cx="4717717" cy="42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5693-8445-5E46-8130-5F24A83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8BAB7B-CD42-2E42-8BB4-C25CF3B4B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793" y="2008505"/>
            <a:ext cx="48159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18C7E-5220-0E42-9CD8-72988C88F537}"/>
              </a:ext>
            </a:extLst>
          </p:cNvPr>
          <p:cNvSpPr txBox="1"/>
          <p:nvPr/>
        </p:nvSpPr>
        <p:spPr>
          <a:xfrm>
            <a:off x="5821726" y="117693"/>
            <a:ext cx="56083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= 9.81;</a:t>
            </a:r>
          </a:p>
          <a:p>
            <a:r>
              <a:rPr lang="en-IN" dirty="0" err="1"/>
              <a:t>radius_base</a:t>
            </a:r>
            <a:r>
              <a:rPr lang="en-IN" dirty="0"/>
              <a:t>= 40e-3;</a:t>
            </a:r>
          </a:p>
          <a:p>
            <a:r>
              <a:rPr lang="en-IN" dirty="0" err="1"/>
              <a:t>length_base</a:t>
            </a:r>
            <a:r>
              <a:rPr lang="en-IN" dirty="0"/>
              <a:t>= 10e-3;</a:t>
            </a:r>
          </a:p>
          <a:p>
            <a:r>
              <a:rPr lang="en-IN" dirty="0" err="1"/>
              <a:t>radius_vert_cylinder</a:t>
            </a:r>
            <a:r>
              <a:rPr lang="en-IN" dirty="0"/>
              <a:t> = 10e-3;</a:t>
            </a:r>
          </a:p>
          <a:p>
            <a:r>
              <a:rPr lang="en-IN" dirty="0" err="1"/>
              <a:t>length_vert_cylinder</a:t>
            </a:r>
            <a:r>
              <a:rPr lang="en-IN" dirty="0"/>
              <a:t> = 200e-3;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%  </a:t>
            </a:r>
            <a:r>
              <a:rPr lang="en-IN" dirty="0" err="1"/>
              <a:t>RotaryArm</a:t>
            </a:r>
            <a:endParaRPr lang="en-IN" dirty="0"/>
          </a:p>
          <a:p>
            <a:r>
              <a:rPr lang="en-IN" dirty="0"/>
              <a:t>M = 20.3e-3;</a:t>
            </a:r>
          </a:p>
          <a:p>
            <a:r>
              <a:rPr lang="en-IN" dirty="0"/>
              <a:t>R = 109e-3;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me    = 0.012;              % mass encoder</a:t>
            </a:r>
          </a:p>
          <a:p>
            <a:r>
              <a:rPr lang="en-IN" dirty="0"/>
              <a:t>ma    = M - me;</a:t>
            </a:r>
          </a:p>
          <a:p>
            <a:endParaRPr lang="en-IN" dirty="0"/>
          </a:p>
          <a:p>
            <a:r>
              <a:rPr lang="en-IN" dirty="0"/>
              <a:t>%Rotary Arm Inertia </a:t>
            </a:r>
          </a:p>
          <a:p>
            <a:r>
              <a:rPr lang="en-IN" dirty="0"/>
              <a:t>re    = 0.02;               % encoder offset</a:t>
            </a:r>
          </a:p>
          <a:p>
            <a:r>
              <a:rPr lang="en-IN" dirty="0" err="1"/>
              <a:t>Ino_e</a:t>
            </a:r>
            <a:r>
              <a:rPr lang="en-IN" dirty="0"/>
              <a:t> = ma*R^2/3;           % corrected I without encoder</a:t>
            </a:r>
          </a:p>
          <a:p>
            <a:r>
              <a:rPr lang="en-IN" dirty="0" err="1"/>
              <a:t>Itot</a:t>
            </a:r>
            <a:r>
              <a:rPr lang="en-IN" dirty="0"/>
              <a:t>  = </a:t>
            </a:r>
            <a:r>
              <a:rPr lang="en-IN" dirty="0" err="1"/>
              <a:t>Ino_e</a:t>
            </a:r>
            <a:r>
              <a:rPr lang="en-IN" dirty="0"/>
              <a:t> + me*re^2;    % corrected I with encoder</a:t>
            </a:r>
          </a:p>
          <a:p>
            <a:r>
              <a:rPr lang="en-IN" dirty="0"/>
              <a:t>I     = </a:t>
            </a:r>
            <a:r>
              <a:rPr lang="en-IN" dirty="0" err="1"/>
              <a:t>Itot</a:t>
            </a:r>
            <a:r>
              <a:rPr lang="en-IN" dirty="0"/>
              <a:t>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%  Pendulum</a:t>
            </a:r>
          </a:p>
          <a:p>
            <a:r>
              <a:rPr lang="en-IN" dirty="0"/>
              <a:t>m = 3.3e-3;</a:t>
            </a:r>
          </a:p>
          <a:p>
            <a:r>
              <a:rPr lang="en-IN" dirty="0"/>
              <a:t>l = 183.2e-3;</a:t>
            </a:r>
          </a:p>
          <a:p>
            <a:r>
              <a:rPr lang="en-IN" dirty="0" err="1"/>
              <a:t>gain_motor</a:t>
            </a:r>
            <a:r>
              <a:rPr lang="en-IN" dirty="0"/>
              <a:t> = 5.67;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BC0-5B02-6C47-9E4E-C070818F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Steps (your choice)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E357-8C84-E344-8E6C-7AE97361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Non-linear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6D563-D56A-C94E-9E33-B00EC988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6" y="2469833"/>
            <a:ext cx="4163634" cy="3707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C6887-840E-A544-A9B4-27320BF1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74" y="1370647"/>
            <a:ext cx="5026086" cy="52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643E-38E1-E442-8021-3942E38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40217-430A-9A44-BF13-6A7854FE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45" y="365125"/>
            <a:ext cx="5121910" cy="1931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C2AF3-68CE-DD4A-945F-7A59036C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45" y="2255520"/>
            <a:ext cx="5188125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F281-15E9-1B49-99E3-E7141FFF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Swing-up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94F0-236E-724A-A6D8-D2749773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your choice</a:t>
            </a:r>
          </a:p>
          <a:p>
            <a:r>
              <a:rPr lang="en-US" dirty="0"/>
              <a:t>Study literature for suitable swing-up control</a:t>
            </a:r>
          </a:p>
          <a:p>
            <a:r>
              <a:rPr lang="en-US" dirty="0"/>
              <a:t>Energy based Swing-up control (https://</a:t>
            </a:r>
            <a:r>
              <a:rPr lang="en-US" dirty="0" err="1"/>
              <a:t>web.ece.ucsb.edu</a:t>
            </a:r>
            <a:r>
              <a:rPr lang="en-US" dirty="0"/>
              <a:t>/~</a:t>
            </a:r>
            <a:r>
              <a:rPr lang="en-US" dirty="0" err="1"/>
              <a:t>hespanha</a:t>
            </a:r>
            <a:r>
              <a:rPr lang="en-US" dirty="0"/>
              <a:t>/ece229/references/AstromFurutaAUTOM00.pdf)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5A5D-A3E3-8942-BAEA-C3D8F1B3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Linearize the model (for stay-up control)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DD044-55CD-294F-8EB3-2E2CF26B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79" y="1690688"/>
            <a:ext cx="667944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AB78-66F1-F043-9059-B084738C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2310607"/>
            <a:ext cx="3543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9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D5EC-0E52-4546-AA4B-32FB2DB2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state-feedback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3FD5-4D53-C349-A68B-4F6EFEA3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use pole placement</a:t>
            </a:r>
          </a:p>
          <a:p>
            <a:r>
              <a:rPr lang="en-US" dirty="0"/>
              <a:t>Or use LQR based controller design</a:t>
            </a:r>
          </a:p>
        </p:txBody>
      </p:sp>
    </p:spTree>
    <p:extLst>
      <p:ext uri="{BB962C8B-B14F-4D97-AF65-F5344CB8AC3E}">
        <p14:creationId xmlns:p14="http://schemas.microsoft.com/office/powerpoint/2010/main" val="312377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EE615: Control and Computation Lab</vt:lpstr>
      <vt:lpstr>Rotary Pendulum Model</vt:lpstr>
      <vt:lpstr>Model Parameters</vt:lpstr>
      <vt:lpstr>Suggested Steps (your choice)</vt:lpstr>
      <vt:lpstr>Notation</vt:lpstr>
      <vt:lpstr>Design Swing-up control</vt:lpstr>
      <vt:lpstr>Linearize the model (for stay-up control)</vt:lpstr>
      <vt:lpstr>Design state-feedback controller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EE615: Control and Computation Lab</dc:title>
  <dc:creator>Microsoft Office User</dc:creator>
  <cp:lastModifiedBy>Microsoft Office User</cp:lastModifiedBy>
  <cp:revision>4</cp:revision>
  <dcterms:created xsi:type="dcterms:W3CDTF">2021-08-03T06:16:39Z</dcterms:created>
  <dcterms:modified xsi:type="dcterms:W3CDTF">2021-08-03T07:11:42Z</dcterms:modified>
</cp:coreProperties>
</file>