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73" r:id="rId8"/>
    <p:sldId id="272" r:id="rId9"/>
    <p:sldId id="261" r:id="rId10"/>
    <p:sldId id="274" r:id="rId11"/>
    <p:sldId id="262" r:id="rId12"/>
    <p:sldId id="275" r:id="rId13"/>
    <p:sldId id="263" r:id="rId14"/>
    <p:sldId id="264" r:id="rId15"/>
    <p:sldId id="265" r:id="rId16"/>
    <p:sldId id="266" r:id="rId17"/>
    <p:sldId id="268" r:id="rId18"/>
    <p:sldId id="269" r:id="rId19"/>
    <p:sldId id="277" r:id="rId20"/>
    <p:sldId id="276" r:id="rId21"/>
  </p:sldIdLst>
  <p:sldSz cx="18288000" cy="10287000"/>
  <p:notesSz cx="6858000" cy="9144000"/>
  <p:embeddedFontLst>
    <p:embeddedFont>
      <p:font typeface="Aileron" panose="020B0604020202020204" charset="0"/>
      <p:regular r:id="rId22"/>
    </p:embeddedFont>
    <p:embeddedFont>
      <p:font typeface="Aileron Bold" panose="020B0604020202020204" charset="0"/>
      <p:regular r:id="rId23"/>
    </p:embeddedFont>
    <p:embeddedFont>
      <p:font typeface="Aileron Heavy" panose="020B0604020202020204" charset="0"/>
      <p:regular r:id="rId24"/>
    </p:embeddedFont>
    <p:embeddedFont>
      <p:font typeface="Aileron Ultra-Bold" panose="020B0604020202020204" charset="0"/>
      <p:regular r:id="rId25"/>
    </p:embeddedFont>
    <p:embeddedFont>
      <p:font typeface="Be Vietnam" panose="020B0604020202020204" charset="0"/>
      <p:regular r:id="rId26"/>
    </p:embeddedFont>
    <p:embeddedFont>
      <p:font typeface="Verdana" panose="020B0604030504040204" pitchFamily="34" charset="0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E143FC-0932-4424-9F73-A5ECC60F10A9}" v="3220" dt="2024-01-06T14:06:06.5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63" y="7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432890">
            <a:off x="15633874" y="2828175"/>
            <a:ext cx="1525575" cy="1332871"/>
          </a:xfrm>
          <a:custGeom>
            <a:avLst/>
            <a:gdLst/>
            <a:ahLst/>
            <a:cxnLst/>
            <a:rect l="l" t="t" r="r" b="b"/>
            <a:pathLst>
              <a:path w="1525575" h="1332871">
                <a:moveTo>
                  <a:pt x="0" y="0"/>
                </a:moveTo>
                <a:lnTo>
                  <a:pt x="1525575" y="0"/>
                </a:lnTo>
                <a:lnTo>
                  <a:pt x="1525575" y="1332871"/>
                </a:lnTo>
                <a:lnTo>
                  <a:pt x="0" y="13328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708236" y="1028700"/>
            <a:ext cx="14688425" cy="8487775"/>
          </a:xfrm>
          <a:custGeom>
            <a:avLst/>
            <a:gdLst/>
            <a:ahLst/>
            <a:cxnLst/>
            <a:rect l="l" t="t" r="r" b="b"/>
            <a:pathLst>
              <a:path w="14688425" h="8487775">
                <a:moveTo>
                  <a:pt x="0" y="0"/>
                </a:moveTo>
                <a:lnTo>
                  <a:pt x="14688425" y="0"/>
                </a:lnTo>
                <a:lnTo>
                  <a:pt x="14688425" y="8487775"/>
                </a:lnTo>
                <a:lnTo>
                  <a:pt x="0" y="8487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78519" y="1070219"/>
            <a:ext cx="1101991" cy="1045871"/>
          </a:xfrm>
          <a:custGeom>
            <a:avLst/>
            <a:gdLst/>
            <a:ahLst/>
            <a:cxnLst/>
            <a:rect l="l" t="t" r="r" b="b"/>
            <a:pathLst>
              <a:path w="1101991" h="1045871">
                <a:moveTo>
                  <a:pt x="0" y="0"/>
                </a:moveTo>
                <a:lnTo>
                  <a:pt x="1101991" y="0"/>
                </a:lnTo>
                <a:lnTo>
                  <a:pt x="1101991" y="1045871"/>
                </a:lnTo>
                <a:lnTo>
                  <a:pt x="0" y="10458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630568" y="3037132"/>
            <a:ext cx="15026864" cy="4212735"/>
            <a:chOff x="0" y="0"/>
            <a:chExt cx="20035819" cy="5616980"/>
          </a:xfrm>
        </p:grpSpPr>
        <p:sp>
          <p:nvSpPr>
            <p:cNvPr id="6" name="TextBox 6"/>
            <p:cNvSpPr txBox="1"/>
            <p:nvPr/>
          </p:nvSpPr>
          <p:spPr>
            <a:xfrm>
              <a:off x="0" y="104775"/>
              <a:ext cx="20035819" cy="4540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200"/>
                </a:lnSpc>
              </a:pPr>
              <a:r>
                <a:rPr lang="en-US" sz="12000" dirty="0">
                  <a:solidFill>
                    <a:srgbClr val="000000"/>
                  </a:solidFill>
                  <a:latin typeface="Aileron Ultra-Bold"/>
                </a:rPr>
                <a:t>BEHAVIOR ANALYSIS SYSTEM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2729713" y="4816540"/>
              <a:ext cx="14576394" cy="8004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40"/>
                </a:lnSpc>
                <a:spcBef>
                  <a:spcPct val="0"/>
                </a:spcBef>
              </a:pPr>
              <a:r>
                <a:rPr lang="en-US" sz="3600" dirty="0">
                  <a:solidFill>
                    <a:srgbClr val="000000"/>
                  </a:solidFill>
                  <a:latin typeface="Aileron"/>
                </a:rPr>
                <a:t>THE INTERNET OF THINGS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13130875" y="3494611"/>
            <a:ext cx="2502028" cy="1339529"/>
          </a:xfrm>
          <a:custGeom>
            <a:avLst/>
            <a:gdLst/>
            <a:ahLst/>
            <a:cxnLst/>
            <a:rect l="l" t="t" r="r" b="b"/>
            <a:pathLst>
              <a:path w="2502028" h="1339529">
                <a:moveTo>
                  <a:pt x="0" y="0"/>
                </a:moveTo>
                <a:lnTo>
                  <a:pt x="2502028" y="0"/>
                </a:lnTo>
                <a:lnTo>
                  <a:pt x="2502028" y="1339529"/>
                </a:lnTo>
                <a:lnTo>
                  <a:pt x="0" y="133952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7440143" y="1277958"/>
            <a:ext cx="2027125" cy="2216653"/>
          </a:xfrm>
          <a:custGeom>
            <a:avLst/>
            <a:gdLst/>
            <a:ahLst/>
            <a:cxnLst/>
            <a:rect l="l" t="t" r="r" b="b"/>
            <a:pathLst>
              <a:path w="2027125" h="2216653">
                <a:moveTo>
                  <a:pt x="0" y="0"/>
                </a:moveTo>
                <a:lnTo>
                  <a:pt x="2027125" y="0"/>
                </a:lnTo>
                <a:lnTo>
                  <a:pt x="2027125" y="2216653"/>
                </a:lnTo>
                <a:lnTo>
                  <a:pt x="0" y="221665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3911163" y="1028700"/>
            <a:ext cx="2037234" cy="1468147"/>
          </a:xfrm>
          <a:custGeom>
            <a:avLst/>
            <a:gdLst/>
            <a:ahLst/>
            <a:cxnLst/>
            <a:rect l="l" t="t" r="r" b="b"/>
            <a:pathLst>
              <a:path w="2037234" h="1468147">
                <a:moveTo>
                  <a:pt x="0" y="0"/>
                </a:moveTo>
                <a:lnTo>
                  <a:pt x="2037234" y="0"/>
                </a:lnTo>
                <a:lnTo>
                  <a:pt x="2037234" y="1468147"/>
                </a:lnTo>
                <a:lnTo>
                  <a:pt x="0" y="146814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7925507">
            <a:off x="945449" y="8056054"/>
            <a:ext cx="1525575" cy="1332871"/>
          </a:xfrm>
          <a:custGeom>
            <a:avLst/>
            <a:gdLst/>
            <a:ahLst/>
            <a:cxnLst/>
            <a:rect l="l" t="t" r="r" b="b"/>
            <a:pathLst>
              <a:path w="1525575" h="1332871">
                <a:moveTo>
                  <a:pt x="0" y="0"/>
                </a:moveTo>
                <a:lnTo>
                  <a:pt x="1525574" y="0"/>
                </a:lnTo>
                <a:lnTo>
                  <a:pt x="1525574" y="1332871"/>
                </a:lnTo>
                <a:lnTo>
                  <a:pt x="0" y="13328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2846079">
            <a:off x="16571302" y="5960275"/>
            <a:ext cx="930350" cy="882971"/>
          </a:xfrm>
          <a:custGeom>
            <a:avLst/>
            <a:gdLst/>
            <a:ahLst/>
            <a:cxnLst/>
            <a:rect l="l" t="t" r="r" b="b"/>
            <a:pathLst>
              <a:path w="930350" h="882971">
                <a:moveTo>
                  <a:pt x="0" y="0"/>
                </a:moveTo>
                <a:lnTo>
                  <a:pt x="930349" y="0"/>
                </a:lnTo>
                <a:lnTo>
                  <a:pt x="930349" y="882971"/>
                </a:lnTo>
                <a:lnTo>
                  <a:pt x="0" y="8829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0318931" y="9067863"/>
            <a:ext cx="6338501" cy="3999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136"/>
              </a:lnSpc>
              <a:spcBef>
                <a:spcPct val="0"/>
              </a:spcBef>
            </a:pPr>
            <a:r>
              <a:rPr lang="en-US" sz="2800" spc="-117">
                <a:solidFill>
                  <a:srgbClr val="090147"/>
                </a:solidFill>
                <a:latin typeface="Be Vietnam"/>
              </a:rPr>
              <a:t>PRESENTED BY ADARSH BIKRAM THAPA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080510" y="9067863"/>
            <a:ext cx="4948667" cy="3999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136"/>
              </a:lnSpc>
              <a:spcBef>
                <a:spcPct val="0"/>
              </a:spcBef>
            </a:pPr>
            <a:r>
              <a:rPr lang="en-US" sz="2800" spc="-117">
                <a:solidFill>
                  <a:srgbClr val="090147"/>
                </a:solidFill>
                <a:latin typeface="Be Vietnam"/>
              </a:rPr>
              <a:t>THE BRITISH COLLEGE | UWE</a:t>
            </a:r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8B61F6-31D6-4846-187A-2A6DBED85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7F196-B711-DA81-7AB0-C3ED8808B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77986" y="2269899"/>
            <a:ext cx="4040188" cy="639762"/>
          </a:xfrm>
        </p:spPr>
        <p:txBody>
          <a:bodyPr>
            <a:noAutofit/>
          </a:bodyPr>
          <a:lstStyle/>
          <a:p>
            <a:r>
              <a:rPr lang="en-US" sz="4800" dirty="0">
                <a:cs typeface="Calibri"/>
              </a:rPr>
              <a:t>Cloud Based Storage</a:t>
            </a:r>
            <a:endParaRPr lang="en-US" sz="4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2C32A4-0A1A-D2A0-4F98-D8B1E8D5E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8557" y="3317874"/>
            <a:ext cx="7959045" cy="395128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en-US" sz="4800" dirty="0">
                <a:solidFill>
                  <a:srgbClr val="040C28"/>
                </a:solidFill>
                <a:ea typeface="+mn-lt"/>
                <a:cs typeface="+mn-lt"/>
              </a:rPr>
              <a:t>Cloud computing focuses on storing and processing large amounts of unstructured data at one time</a:t>
            </a:r>
            <a:endParaRPr lang="en-US" sz="4800" dirty="0">
              <a:cs typeface="Calibri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148137-0D0C-4B0F-F101-232055997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307082" y="2204584"/>
            <a:ext cx="4041775" cy="639762"/>
          </a:xfrm>
        </p:spPr>
        <p:txBody>
          <a:bodyPr>
            <a:noAutofit/>
          </a:bodyPr>
          <a:lstStyle/>
          <a:p>
            <a:r>
              <a:rPr lang="en-US" sz="4800" dirty="0">
                <a:cs typeface="Calibri"/>
              </a:rPr>
              <a:t>Edge Based Storage</a:t>
            </a:r>
            <a:endParaRPr lang="en-US" sz="4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A01F02-A809-0E40-3898-3D8B3CA71C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723210" y="3317874"/>
            <a:ext cx="7846332" cy="39512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4800" dirty="0">
                <a:solidFill>
                  <a:srgbClr val="040C28"/>
                </a:solidFill>
                <a:ea typeface="+mn-lt"/>
                <a:cs typeface="+mn-lt"/>
              </a:rPr>
              <a:t>Edge computing focuses on real time data processing and communication between devices.</a:t>
            </a:r>
            <a:endParaRPr lang="en-US" sz="4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4414840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09650"/>
            <a:ext cx="7804949" cy="985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72"/>
              </a:lnSpc>
              <a:spcBef>
                <a:spcPct val="0"/>
              </a:spcBef>
            </a:pPr>
            <a:r>
              <a:rPr lang="en-US" sz="6400">
                <a:solidFill>
                  <a:srgbClr val="000000"/>
                </a:solidFill>
                <a:latin typeface="Aileron Heavy"/>
              </a:rPr>
              <a:t>Processors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2D94C0B5-9AEE-ABCB-75CE-E806AB57954B}"/>
              </a:ext>
            </a:extLst>
          </p:cNvPr>
          <p:cNvSpPr txBox="1"/>
          <p:nvPr/>
        </p:nvSpPr>
        <p:spPr>
          <a:xfrm>
            <a:off x="10319658" y="5280407"/>
            <a:ext cx="5668853" cy="25158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spc="31" dirty="0">
                <a:solidFill>
                  <a:srgbClr val="000000"/>
                </a:solidFill>
                <a:latin typeface="Aileron"/>
              </a:rPr>
              <a:t>Processors are the logic circuit that responds and processes the basic instruction for the proper functioning of devices</a:t>
            </a:r>
            <a:endParaRPr lang="en-US">
              <a:cs typeface="Calibri"/>
            </a:endParaRPr>
          </a:p>
        </p:txBody>
      </p:sp>
      <p:pic>
        <p:nvPicPr>
          <p:cNvPr id="8" name="Picture 7" descr="A close-up of a computer chip&#10;&#10;Description automatically generated">
            <a:extLst>
              <a:ext uri="{FF2B5EF4-FFF2-40B4-BE49-F238E27FC236}">
                <a16:creationId xmlns:a16="http://schemas.microsoft.com/office/drawing/2014/main" id="{FF0B0C56-F577-364C-D5D3-C9CEAB7E0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20000">
            <a:off x="1926772" y="2899681"/>
            <a:ext cx="5274128" cy="345893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FC507A-2AEE-B055-4D70-3FC995488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80FB3C86-06EA-D58B-2152-5822AEE836EE}"/>
              </a:ext>
            </a:extLst>
          </p:cNvPr>
          <p:cNvSpPr txBox="1"/>
          <p:nvPr/>
        </p:nvSpPr>
        <p:spPr>
          <a:xfrm>
            <a:off x="1028700" y="1009650"/>
            <a:ext cx="7804949" cy="985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72"/>
              </a:lnSpc>
              <a:spcBef>
                <a:spcPct val="0"/>
              </a:spcBef>
            </a:pPr>
            <a:r>
              <a:rPr lang="en-US" sz="6400">
                <a:solidFill>
                  <a:srgbClr val="000000"/>
                </a:solidFill>
                <a:latin typeface="Aileron Heavy"/>
              </a:rPr>
              <a:t>Processors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047ABE89-EAA4-CDB6-0D74-3EAC4A196514}"/>
              </a:ext>
            </a:extLst>
          </p:cNvPr>
          <p:cNvSpPr txBox="1"/>
          <p:nvPr/>
        </p:nvSpPr>
        <p:spPr>
          <a:xfrm>
            <a:off x="7282543" y="4774222"/>
            <a:ext cx="5668853" cy="17958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spc="31" dirty="0">
                <a:latin typeface="Verdana"/>
                <a:ea typeface="Verdana"/>
                <a:cs typeface="Calibri"/>
              </a:rPr>
              <a:t> The ARM cortex-M series processors are widely used in microcontrollers for their balance of performance and energy efficiency.</a:t>
            </a:r>
            <a:endParaRPr lang="en-US" sz="2000">
              <a:cs typeface="Calibri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73AFA77E-AF8B-3F1E-1E31-D468866515BD}"/>
              </a:ext>
            </a:extLst>
          </p:cNvPr>
          <p:cNvSpPr txBox="1"/>
          <p:nvPr/>
        </p:nvSpPr>
        <p:spPr>
          <a:xfrm>
            <a:off x="11364686" y="7729693"/>
            <a:ext cx="5668853" cy="13342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spc="31" dirty="0">
                <a:latin typeface="Verdana"/>
                <a:ea typeface="Verdana"/>
                <a:cs typeface="Calibri"/>
              </a:rPr>
              <a:t> For more powerful processing or dedicated servers handling extensive data processors like intel core i7 are used</a:t>
            </a:r>
            <a:endParaRPr lang="en-US" sz="2000" dirty="0"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EB321B-99C3-7745-7C4C-3EF10FADE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9" y="2425274"/>
            <a:ext cx="6188529" cy="43424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F08DA3-BD0E-D8DE-D81F-6339AC58C893}"/>
              </a:ext>
            </a:extLst>
          </p:cNvPr>
          <p:cNvSpPr txBox="1"/>
          <p:nvPr/>
        </p:nvSpPr>
        <p:spPr>
          <a:xfrm>
            <a:off x="2188029" y="7168243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Verdana"/>
                <a:ea typeface="Verdana"/>
              </a:rPr>
              <a:t>Microcontroller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7FF05972-B087-0A94-2EC2-2A88E05E9DE9}"/>
              </a:ext>
            </a:extLst>
          </p:cNvPr>
          <p:cNvSpPr txBox="1"/>
          <p:nvPr/>
        </p:nvSpPr>
        <p:spPr>
          <a:xfrm>
            <a:off x="12213771" y="1818750"/>
            <a:ext cx="5668853" cy="13227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spc="31" dirty="0">
                <a:latin typeface="Verdana"/>
                <a:ea typeface="Verdana"/>
                <a:cs typeface="Calibri"/>
              </a:rPr>
              <a:t>Different processors are used in a microcontroller depending upon its function and use.</a:t>
            </a:r>
          </a:p>
        </p:txBody>
      </p:sp>
    </p:spTree>
    <p:extLst>
      <p:ext uri="{BB962C8B-B14F-4D97-AF65-F5344CB8AC3E}">
        <p14:creationId xmlns:p14="http://schemas.microsoft.com/office/powerpoint/2010/main" val="3303097038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78279" y="750568"/>
            <a:ext cx="8430370" cy="9737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117"/>
              </a:lnSpc>
              <a:spcBef>
                <a:spcPct val="0"/>
              </a:spcBef>
            </a:pPr>
            <a:r>
              <a:rPr lang="en-US" sz="6600" dirty="0">
                <a:latin typeface="Aileron Heavy"/>
              </a:rPr>
              <a:t>Machine Learning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461421" y="6466509"/>
            <a:ext cx="5344272" cy="18695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spc="31" dirty="0">
                <a:latin typeface="Aileron"/>
              </a:rPr>
              <a:t>Utilizing the data from the storage to train the machine to respond to certain scenarios</a:t>
            </a:r>
            <a:endParaRPr lang="en-US">
              <a:cs typeface="Calibri"/>
            </a:endParaRPr>
          </a:p>
        </p:txBody>
      </p:sp>
      <p:pic>
        <p:nvPicPr>
          <p:cNvPr id="6" name="Picture 5" descr="A brain and gear with lines and dots">
            <a:extLst>
              <a:ext uri="{FF2B5EF4-FFF2-40B4-BE49-F238E27FC236}">
                <a16:creationId xmlns:a16="http://schemas.microsoft.com/office/drawing/2014/main" id="{40DEC259-EAFC-D309-A836-528E05A7D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643" y="2566930"/>
            <a:ext cx="9144000" cy="5022509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80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4294F3C-CCC1-BBE1-3913-1EB2A5807B35}"/>
              </a:ext>
            </a:extLst>
          </p:cNvPr>
          <p:cNvSpPr txBox="1"/>
          <p:nvPr/>
        </p:nvSpPr>
        <p:spPr>
          <a:xfrm>
            <a:off x="7666265" y="775606"/>
            <a:ext cx="431074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 b="1" dirty="0">
                <a:solidFill>
                  <a:schemeClr val="bg1"/>
                </a:solidFill>
                <a:cs typeface="Calibri"/>
              </a:rPr>
              <a:t>APPLICATION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C4DBF5-3FB3-19DA-A21D-96451898A94B}"/>
              </a:ext>
            </a:extLst>
          </p:cNvPr>
          <p:cNvSpPr txBox="1"/>
          <p:nvPr/>
        </p:nvSpPr>
        <p:spPr>
          <a:xfrm>
            <a:off x="1379765" y="2710542"/>
            <a:ext cx="2816678" cy="38940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lnSpc>
                <a:spcPct val="200000"/>
              </a:lnSpc>
              <a:buAutoNum type="arabicParenR"/>
            </a:pPr>
            <a:r>
              <a:rPr lang="en-US" sz="3200" dirty="0">
                <a:solidFill>
                  <a:schemeClr val="bg1"/>
                </a:solidFill>
                <a:cs typeface="Calibri"/>
              </a:rPr>
              <a:t>SECURITY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sz="3200" dirty="0">
                <a:solidFill>
                  <a:schemeClr val="bg1"/>
                </a:solidFill>
                <a:cs typeface="Calibri"/>
              </a:rPr>
              <a:t>EDUCATION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sz="3200" dirty="0">
                <a:solidFill>
                  <a:schemeClr val="bg1"/>
                </a:solidFill>
                <a:cs typeface="Calibri"/>
              </a:rPr>
              <a:t>HEALTH CARE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sz="3200" dirty="0">
                <a:solidFill>
                  <a:schemeClr val="bg1"/>
                </a:solidFill>
                <a:cs typeface="Calibri"/>
              </a:rPr>
              <a:t>STATISTICS</a:t>
            </a:r>
          </a:p>
        </p:txBody>
      </p:sp>
      <p:pic>
        <p:nvPicPr>
          <p:cNvPr id="13" name="Picture 12" descr="A diagram of applications of iot&#10;&#10;Description automatically generated">
            <a:extLst>
              <a:ext uri="{FF2B5EF4-FFF2-40B4-BE49-F238E27FC236}">
                <a16:creationId xmlns:a16="http://schemas.microsoft.com/office/drawing/2014/main" id="{72FE941D-1DC5-4248-75D0-857EDE6EE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7529" y="1943100"/>
            <a:ext cx="7413171" cy="747848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BB6A1B1-9C23-A691-FE8F-A3B00B4D8898}"/>
              </a:ext>
            </a:extLst>
          </p:cNvPr>
          <p:cNvSpPr/>
          <p:nvPr/>
        </p:nvSpPr>
        <p:spPr>
          <a:xfrm>
            <a:off x="14793685" y="2081892"/>
            <a:ext cx="2106385" cy="6204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923749" y="1136351"/>
            <a:ext cx="12440501" cy="985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72"/>
              </a:lnSpc>
              <a:spcBef>
                <a:spcPct val="0"/>
              </a:spcBef>
            </a:pPr>
            <a:r>
              <a:rPr lang="en-US" sz="6400">
                <a:solidFill>
                  <a:srgbClr val="000000"/>
                </a:solidFill>
                <a:latin typeface="Aileron Heavy"/>
              </a:rPr>
              <a:t>Disadvantages</a:t>
            </a:r>
          </a:p>
        </p:txBody>
      </p:sp>
      <p:sp>
        <p:nvSpPr>
          <p:cNvPr id="3" name="Freeform 3"/>
          <p:cNvSpPr/>
          <p:nvPr/>
        </p:nvSpPr>
        <p:spPr>
          <a:xfrm rot="15780000">
            <a:off x="17495684" y="9589946"/>
            <a:ext cx="612272" cy="534933"/>
          </a:xfrm>
          <a:custGeom>
            <a:avLst/>
            <a:gdLst/>
            <a:ahLst/>
            <a:cxnLst/>
            <a:rect l="l" t="t" r="r" b="b"/>
            <a:pathLst>
              <a:path w="612272" h="534933">
                <a:moveTo>
                  <a:pt x="0" y="0"/>
                </a:moveTo>
                <a:lnTo>
                  <a:pt x="612272" y="0"/>
                </a:lnTo>
                <a:lnTo>
                  <a:pt x="612272" y="534933"/>
                </a:lnTo>
                <a:lnTo>
                  <a:pt x="0" y="5349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900000">
            <a:off x="-85014" y="141755"/>
            <a:ext cx="1194584" cy="701433"/>
          </a:xfrm>
          <a:custGeom>
            <a:avLst/>
            <a:gdLst/>
            <a:ahLst/>
            <a:cxnLst/>
            <a:rect l="l" t="t" r="r" b="b"/>
            <a:pathLst>
              <a:path w="1063955" h="766747">
                <a:moveTo>
                  <a:pt x="0" y="0"/>
                </a:moveTo>
                <a:lnTo>
                  <a:pt x="1063956" y="0"/>
                </a:lnTo>
                <a:lnTo>
                  <a:pt x="1063956" y="766747"/>
                </a:lnTo>
                <a:lnTo>
                  <a:pt x="0" y="7667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4A2F20-279B-3199-F685-B5C3194DCC19}"/>
              </a:ext>
            </a:extLst>
          </p:cNvPr>
          <p:cNvSpPr txBox="1"/>
          <p:nvPr/>
        </p:nvSpPr>
        <p:spPr>
          <a:xfrm>
            <a:off x="1845128" y="2849335"/>
            <a:ext cx="6196692" cy="29435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sz="2400" dirty="0">
                <a:cs typeface="Calibri"/>
              </a:rPr>
              <a:t>Lack of privacy</a:t>
            </a:r>
            <a:endParaRPr lang="en-US"/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sz="2400" dirty="0">
                <a:cs typeface="Calibri"/>
              </a:rPr>
              <a:t>Lack of consent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sz="2400" dirty="0">
                <a:cs typeface="Calibri"/>
              </a:rPr>
              <a:t>Need for more experts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sz="2400" dirty="0">
                <a:cs typeface="Calibri"/>
              </a:rPr>
              <a:t>Need expensive infrastructure</a:t>
            </a:r>
          </a:p>
        </p:txBody>
      </p:sp>
      <p:pic>
        <p:nvPicPr>
          <p:cNvPr id="7" name="Picture 6" descr="A diagram of a diagram&#10;&#10;Description automatically generated">
            <a:extLst>
              <a:ext uri="{FF2B5EF4-FFF2-40B4-BE49-F238E27FC236}">
                <a16:creationId xmlns:a16="http://schemas.microsoft.com/office/drawing/2014/main" id="{0F286213-8BA0-6047-1A98-D360FDFD3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4486" y="3060927"/>
            <a:ext cx="6858000" cy="5895975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332149" y="1704276"/>
            <a:ext cx="8927151" cy="1295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9900"/>
              </a:lnSpc>
              <a:spcBef>
                <a:spcPct val="0"/>
              </a:spcBef>
            </a:pPr>
            <a:r>
              <a:rPr lang="en-US" sz="9000">
                <a:solidFill>
                  <a:srgbClr val="F3F3F3"/>
                </a:solidFill>
                <a:latin typeface="Aileron Ultra-Bold"/>
              </a:rPr>
              <a:t>Fear in Public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690257" y="5819250"/>
            <a:ext cx="4117581" cy="1269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31" dirty="0">
                <a:solidFill>
                  <a:srgbClr val="F3F3F3"/>
                </a:solidFill>
                <a:latin typeface="Aileron"/>
              </a:rPr>
              <a:t>People are afraid of constantly being monitored and their privacy invaded</a:t>
            </a:r>
            <a:endParaRPr lang="en-US" sz="2400" u="none" spc="31" dirty="0">
              <a:solidFill>
                <a:srgbClr val="F3F3F3"/>
              </a:solidFill>
              <a:latin typeface="Aileron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-2541623" y="-1062739"/>
            <a:ext cx="8765490" cy="5065179"/>
          </a:xfrm>
          <a:custGeom>
            <a:avLst/>
            <a:gdLst/>
            <a:ahLst/>
            <a:cxnLst/>
            <a:rect l="l" t="t" r="r" b="b"/>
            <a:pathLst>
              <a:path w="8765490" h="5065179">
                <a:moveTo>
                  <a:pt x="0" y="0"/>
                </a:moveTo>
                <a:lnTo>
                  <a:pt x="8765489" y="0"/>
                </a:lnTo>
                <a:lnTo>
                  <a:pt x="8765489" y="5065180"/>
                </a:lnTo>
                <a:lnTo>
                  <a:pt x="0" y="50651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525037" y="6013011"/>
            <a:ext cx="4628213" cy="4519739"/>
          </a:xfrm>
          <a:custGeom>
            <a:avLst/>
            <a:gdLst/>
            <a:ahLst/>
            <a:cxnLst/>
            <a:rect l="l" t="t" r="r" b="b"/>
            <a:pathLst>
              <a:path w="4628213" h="4519739">
                <a:moveTo>
                  <a:pt x="0" y="0"/>
                </a:moveTo>
                <a:lnTo>
                  <a:pt x="4628213" y="0"/>
                </a:lnTo>
                <a:lnTo>
                  <a:pt x="4628213" y="4519739"/>
                </a:lnTo>
                <a:lnTo>
                  <a:pt x="0" y="45197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5218539">
            <a:off x="15771332" y="5645760"/>
            <a:ext cx="840694" cy="734501"/>
          </a:xfrm>
          <a:custGeom>
            <a:avLst/>
            <a:gdLst/>
            <a:ahLst/>
            <a:cxnLst/>
            <a:rect l="l" t="t" r="r" b="b"/>
            <a:pathLst>
              <a:path w="840694" h="734501">
                <a:moveTo>
                  <a:pt x="0" y="0"/>
                </a:moveTo>
                <a:lnTo>
                  <a:pt x="840694" y="0"/>
                </a:lnTo>
                <a:lnTo>
                  <a:pt x="840694" y="734501"/>
                </a:lnTo>
                <a:lnTo>
                  <a:pt x="0" y="73450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122722">
            <a:off x="4987781" y="1985492"/>
            <a:ext cx="2097875" cy="1123155"/>
          </a:xfrm>
          <a:custGeom>
            <a:avLst/>
            <a:gdLst/>
            <a:ahLst/>
            <a:cxnLst/>
            <a:rect l="l" t="t" r="r" b="b"/>
            <a:pathLst>
              <a:path w="2097875" h="1123155">
                <a:moveTo>
                  <a:pt x="0" y="0"/>
                </a:moveTo>
                <a:lnTo>
                  <a:pt x="2097875" y="0"/>
                </a:lnTo>
                <a:lnTo>
                  <a:pt x="2097875" y="1123154"/>
                </a:lnTo>
                <a:lnTo>
                  <a:pt x="0" y="112315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627266" y="1076288"/>
            <a:ext cx="14111154" cy="14660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000"/>
              </a:lnSpc>
              <a:spcBef>
                <a:spcPct val="0"/>
              </a:spcBef>
            </a:pPr>
            <a:r>
              <a:rPr lang="en-US" sz="10000" u="none">
                <a:solidFill>
                  <a:srgbClr val="000000"/>
                </a:solidFill>
                <a:latin typeface="Aileron Ultra-Bold"/>
              </a:rPr>
              <a:t>The Future of IoT</a:t>
            </a:r>
          </a:p>
        </p:txBody>
      </p:sp>
      <p:sp>
        <p:nvSpPr>
          <p:cNvPr id="6" name="Freeform 6"/>
          <p:cNvSpPr/>
          <p:nvPr/>
        </p:nvSpPr>
        <p:spPr>
          <a:xfrm>
            <a:off x="-1117328" y="-790402"/>
            <a:ext cx="3223648" cy="3735639"/>
          </a:xfrm>
          <a:custGeom>
            <a:avLst/>
            <a:gdLst/>
            <a:ahLst/>
            <a:cxnLst/>
            <a:rect l="l" t="t" r="r" b="b"/>
            <a:pathLst>
              <a:path w="3223648" h="3735639">
                <a:moveTo>
                  <a:pt x="0" y="0"/>
                </a:moveTo>
                <a:lnTo>
                  <a:pt x="3223648" y="0"/>
                </a:lnTo>
                <a:lnTo>
                  <a:pt x="3223648" y="3735639"/>
                </a:lnTo>
                <a:lnTo>
                  <a:pt x="0" y="37356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122722">
            <a:off x="271786" y="612605"/>
            <a:ext cx="2476725" cy="1325983"/>
          </a:xfrm>
          <a:custGeom>
            <a:avLst/>
            <a:gdLst/>
            <a:ahLst/>
            <a:cxnLst/>
            <a:rect l="l" t="t" r="r" b="b"/>
            <a:pathLst>
              <a:path w="2476725" h="1325983">
                <a:moveTo>
                  <a:pt x="0" y="0"/>
                </a:moveTo>
                <a:lnTo>
                  <a:pt x="2476725" y="0"/>
                </a:lnTo>
                <a:lnTo>
                  <a:pt x="2476725" y="1325982"/>
                </a:lnTo>
                <a:lnTo>
                  <a:pt x="0" y="13259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4957545" y="7086166"/>
            <a:ext cx="8765490" cy="5065179"/>
          </a:xfrm>
          <a:custGeom>
            <a:avLst/>
            <a:gdLst/>
            <a:ahLst/>
            <a:cxnLst/>
            <a:rect l="l" t="t" r="r" b="b"/>
            <a:pathLst>
              <a:path w="8765490" h="5065179">
                <a:moveTo>
                  <a:pt x="0" y="0"/>
                </a:moveTo>
                <a:lnTo>
                  <a:pt x="8765490" y="0"/>
                </a:lnTo>
                <a:lnTo>
                  <a:pt x="8765490" y="5065179"/>
                </a:lnTo>
                <a:lnTo>
                  <a:pt x="0" y="50651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540BB4-06A0-8582-5791-3BB41751C905}"/>
              </a:ext>
            </a:extLst>
          </p:cNvPr>
          <p:cNvSpPr txBox="1"/>
          <p:nvPr/>
        </p:nvSpPr>
        <p:spPr>
          <a:xfrm>
            <a:off x="6384471" y="3837214"/>
            <a:ext cx="9895114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AutoNum type="arabicParenR"/>
            </a:pPr>
            <a:r>
              <a:rPr lang="en-US" sz="2800" dirty="0">
                <a:cs typeface="Calibri"/>
              </a:rPr>
              <a:t>Better collection of data</a:t>
            </a:r>
            <a:endParaRPr lang="en-US" dirty="0">
              <a:cs typeface="Calibri"/>
            </a:endParaRPr>
          </a:p>
          <a:p>
            <a:pPr marL="514350" indent="-514350">
              <a:buAutoNum type="arabicParenR"/>
            </a:pPr>
            <a:r>
              <a:rPr lang="en-US" sz="2800" dirty="0">
                <a:cs typeface="Calibri"/>
              </a:rPr>
              <a:t>Efficient data collection</a:t>
            </a:r>
            <a:endParaRPr lang="en-US" dirty="0">
              <a:cs typeface="Calibri"/>
            </a:endParaRPr>
          </a:p>
          <a:p>
            <a:pPr marL="514350" indent="-514350">
              <a:buAutoNum type="arabicParenR"/>
            </a:pPr>
            <a:r>
              <a:rPr lang="en-US" sz="2800" err="1">
                <a:cs typeface="Calibri"/>
              </a:rPr>
              <a:t>Personalised</a:t>
            </a:r>
            <a:r>
              <a:rPr lang="en-US" sz="2800" dirty="0">
                <a:ea typeface="+mn-lt"/>
                <a:cs typeface="+mn-lt"/>
              </a:rPr>
              <a:t> </a:t>
            </a:r>
            <a:r>
              <a:rPr lang="en-US" sz="2800" dirty="0">
                <a:cs typeface="Calibri"/>
              </a:rPr>
              <a:t>data collection</a:t>
            </a:r>
          </a:p>
          <a:p>
            <a:endParaRPr lang="en-US" sz="2800" dirty="0">
              <a:cs typeface="Calibri"/>
            </a:endParaRPr>
          </a:p>
        </p:txBody>
      </p:sp>
    </p:spTree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>
          <a:xfrm rot="10032715">
            <a:off x="13438230" y="-733565"/>
            <a:ext cx="5494638" cy="5725721"/>
          </a:xfrm>
          <a:custGeom>
            <a:avLst/>
            <a:gdLst/>
            <a:ahLst/>
            <a:cxnLst/>
            <a:rect l="l" t="t" r="r" b="b"/>
            <a:pathLst>
              <a:path w="5494638" h="5725721">
                <a:moveTo>
                  <a:pt x="0" y="0"/>
                </a:moveTo>
                <a:lnTo>
                  <a:pt x="5494638" y="0"/>
                </a:lnTo>
                <a:lnTo>
                  <a:pt x="5494638" y="5725721"/>
                </a:lnTo>
                <a:lnTo>
                  <a:pt x="0" y="57257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C42416-8E12-6C8C-29B6-97524A35563B}"/>
              </a:ext>
            </a:extLst>
          </p:cNvPr>
          <p:cNvSpPr txBox="1"/>
          <p:nvPr/>
        </p:nvSpPr>
        <p:spPr>
          <a:xfrm>
            <a:off x="5690506" y="1453242"/>
            <a:ext cx="5633357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cs typeface="Calibri"/>
              </a:rPr>
              <a:t>What Is Next?</a:t>
            </a:r>
          </a:p>
        </p:txBody>
      </p:sp>
      <p:pic>
        <p:nvPicPr>
          <p:cNvPr id="9" name="Picture 8" descr="A diagram of a person&amp;#39;s body&#10;&#10;Description automatically generated">
            <a:extLst>
              <a:ext uri="{FF2B5EF4-FFF2-40B4-BE49-F238E27FC236}">
                <a16:creationId xmlns:a16="http://schemas.microsoft.com/office/drawing/2014/main" id="{C116B721-CE54-37FD-87F4-3E95D8D97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848" y="2939143"/>
            <a:ext cx="8540990" cy="617220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9F497D-B7C0-672F-10ED-F0F6844F2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DB53D890-233E-583A-B429-AE3DA3BCE91A}"/>
              </a:ext>
            </a:extLst>
          </p:cNvPr>
          <p:cNvSpPr/>
          <p:nvPr/>
        </p:nvSpPr>
        <p:spPr>
          <a:xfrm rot="10032715">
            <a:off x="13438230" y="-733565"/>
            <a:ext cx="5494638" cy="5725721"/>
          </a:xfrm>
          <a:custGeom>
            <a:avLst/>
            <a:gdLst/>
            <a:ahLst/>
            <a:cxnLst/>
            <a:rect l="l" t="t" r="r" b="b"/>
            <a:pathLst>
              <a:path w="5494638" h="5725721">
                <a:moveTo>
                  <a:pt x="0" y="0"/>
                </a:moveTo>
                <a:lnTo>
                  <a:pt x="5494638" y="0"/>
                </a:lnTo>
                <a:lnTo>
                  <a:pt x="5494638" y="5725721"/>
                </a:lnTo>
                <a:lnTo>
                  <a:pt x="0" y="57257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DE6701-E27E-A234-5642-C5937963E66C}"/>
              </a:ext>
            </a:extLst>
          </p:cNvPr>
          <p:cNvSpPr txBox="1"/>
          <p:nvPr/>
        </p:nvSpPr>
        <p:spPr>
          <a:xfrm>
            <a:off x="5690506" y="1453242"/>
            <a:ext cx="5633357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cs typeface="Calibri"/>
              </a:rPr>
              <a:t>What Is Next?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9D6670-538A-110A-4CCA-934174F188F0}"/>
              </a:ext>
            </a:extLst>
          </p:cNvPr>
          <p:cNvSpPr txBox="1"/>
          <p:nvPr/>
        </p:nvSpPr>
        <p:spPr>
          <a:xfrm>
            <a:off x="4073978" y="3918858"/>
            <a:ext cx="8360227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cs typeface="Calibri"/>
              </a:rPr>
              <a:t>Wearables will help to gather personalized  and more amount information which in turn will help the system to run properly.</a:t>
            </a:r>
          </a:p>
        </p:txBody>
      </p:sp>
    </p:spTree>
    <p:extLst>
      <p:ext uri="{BB962C8B-B14F-4D97-AF65-F5344CB8AC3E}">
        <p14:creationId xmlns:p14="http://schemas.microsoft.com/office/powerpoint/2010/main" val="1698924406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706217" y="2371043"/>
            <a:ext cx="7137809" cy="980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72"/>
              </a:lnSpc>
              <a:spcBef>
                <a:spcPct val="0"/>
              </a:spcBef>
            </a:pPr>
            <a:r>
              <a:rPr lang="en-US" sz="6400" dirty="0">
                <a:solidFill>
                  <a:srgbClr val="F3F3F3"/>
                </a:solidFill>
                <a:latin typeface="Aileron Heavy"/>
              </a:rPr>
              <a:t>What is IoT?</a:t>
            </a:r>
          </a:p>
        </p:txBody>
      </p:sp>
      <p:sp>
        <p:nvSpPr>
          <p:cNvPr id="6" name="Freeform 6"/>
          <p:cNvSpPr/>
          <p:nvPr/>
        </p:nvSpPr>
        <p:spPr>
          <a:xfrm rot="20167110">
            <a:off x="16151433" y="1478360"/>
            <a:ext cx="1181415" cy="1032184"/>
          </a:xfrm>
          <a:custGeom>
            <a:avLst/>
            <a:gdLst/>
            <a:ahLst/>
            <a:cxnLst/>
            <a:rect l="l" t="t" r="r" b="b"/>
            <a:pathLst>
              <a:path w="1181415" h="1032184">
                <a:moveTo>
                  <a:pt x="0" y="0"/>
                </a:moveTo>
                <a:lnTo>
                  <a:pt x="1181416" y="0"/>
                </a:lnTo>
                <a:lnTo>
                  <a:pt x="1181416" y="1032184"/>
                </a:lnTo>
                <a:lnTo>
                  <a:pt x="0" y="10321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8431217" y="7942529"/>
            <a:ext cx="2037234" cy="1468147"/>
          </a:xfrm>
          <a:custGeom>
            <a:avLst/>
            <a:gdLst/>
            <a:ahLst/>
            <a:cxnLst/>
            <a:rect l="l" t="t" r="r" b="b"/>
            <a:pathLst>
              <a:path w="2037234" h="1468147">
                <a:moveTo>
                  <a:pt x="0" y="0"/>
                </a:moveTo>
                <a:lnTo>
                  <a:pt x="2037234" y="0"/>
                </a:lnTo>
                <a:lnTo>
                  <a:pt x="2037234" y="1468148"/>
                </a:lnTo>
                <a:lnTo>
                  <a:pt x="0" y="14681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0B296E-13EB-456F-82E5-EAFD3F6963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6756" y="2570302"/>
            <a:ext cx="6762750" cy="56102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F9D17A8-E9DE-507D-4044-0864DBE5D698}"/>
              </a:ext>
            </a:extLst>
          </p:cNvPr>
          <p:cNvSpPr txBox="1"/>
          <p:nvPr/>
        </p:nvSpPr>
        <p:spPr>
          <a:xfrm>
            <a:off x="1938130" y="4596847"/>
            <a:ext cx="4828760" cy="26108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  <a:cs typeface="Calibri"/>
              </a:rPr>
              <a:t>Combination of Internet, device and sensors to perform tasks without human interaction</a:t>
            </a:r>
            <a:endParaRPr lang="en-US" sz="2800">
              <a:solidFill>
                <a:schemeClr val="bg1"/>
              </a:solidFill>
              <a:cs typeface="Calibri"/>
            </a:endParaRPr>
          </a:p>
        </p:txBody>
      </p:sp>
    </p:spTree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D3FFF5-60F3-7CA3-755D-D58921D54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60866ECA-1852-D6E1-65DF-FDA1005E1C43}"/>
              </a:ext>
            </a:extLst>
          </p:cNvPr>
          <p:cNvGrpSpPr/>
          <p:nvPr/>
        </p:nvGrpSpPr>
        <p:grpSpPr>
          <a:xfrm>
            <a:off x="3595215" y="3844095"/>
            <a:ext cx="11097570" cy="3138317"/>
            <a:chOff x="0" y="76200"/>
            <a:chExt cx="14796759" cy="4184422"/>
          </a:xfrm>
        </p:grpSpPr>
        <p:sp>
          <p:nvSpPr>
            <p:cNvPr id="3" name="TextBox 3">
              <a:extLst>
                <a:ext uri="{FF2B5EF4-FFF2-40B4-BE49-F238E27FC236}">
                  <a16:creationId xmlns:a16="http://schemas.microsoft.com/office/drawing/2014/main" id="{F8D7D70D-838C-9B0C-D864-D9C0FE87D2E6}"/>
                </a:ext>
              </a:extLst>
            </p:cNvPr>
            <p:cNvSpPr txBox="1"/>
            <p:nvPr/>
          </p:nvSpPr>
          <p:spPr>
            <a:xfrm>
              <a:off x="0" y="76200"/>
              <a:ext cx="14796759" cy="19546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1000"/>
                </a:lnSpc>
                <a:spcBef>
                  <a:spcPct val="0"/>
                </a:spcBef>
              </a:pPr>
              <a:r>
                <a:rPr lang="en-US" sz="10000">
                  <a:solidFill>
                    <a:srgbClr val="F3F3F3"/>
                  </a:solidFill>
                  <a:latin typeface="Aileron Ultra-Bold"/>
                </a:rPr>
                <a:t>Conclusion</a:t>
              </a:r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5F3A520C-ED8C-88BA-7DA0-420AC64CFCC0}"/>
                </a:ext>
              </a:extLst>
            </p:cNvPr>
            <p:cNvSpPr txBox="1"/>
            <p:nvPr/>
          </p:nvSpPr>
          <p:spPr>
            <a:xfrm>
              <a:off x="1830539" y="2567509"/>
              <a:ext cx="11135685" cy="16931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 spc="31" dirty="0">
                  <a:solidFill>
                    <a:srgbClr val="F3F3F3"/>
                  </a:solidFill>
                  <a:latin typeface="Aileron"/>
                </a:rPr>
                <a:t>Behavior analysis system is a IOT device with enormous prospect and of risk, how it turns out soley depends on the users and the creators</a:t>
              </a:r>
              <a:endParaRPr lang="en-US" sz="2400" u="none" spc="31" dirty="0">
                <a:solidFill>
                  <a:srgbClr val="F3F3F3"/>
                </a:solidFill>
                <a:latin typeface="Aileron"/>
              </a:endParaRPr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EA2D5D7D-832E-4A23-AF99-7F6E6ADF2D6E}"/>
              </a:ext>
            </a:extLst>
          </p:cNvPr>
          <p:cNvSpPr/>
          <p:nvPr/>
        </p:nvSpPr>
        <p:spPr>
          <a:xfrm>
            <a:off x="-1535916" y="6234370"/>
            <a:ext cx="4612743" cy="5345355"/>
          </a:xfrm>
          <a:custGeom>
            <a:avLst/>
            <a:gdLst/>
            <a:ahLst/>
            <a:cxnLst/>
            <a:rect l="l" t="t" r="r" b="b"/>
            <a:pathLst>
              <a:path w="4612743" h="5345355">
                <a:moveTo>
                  <a:pt x="0" y="0"/>
                </a:moveTo>
                <a:lnTo>
                  <a:pt x="4612744" y="0"/>
                </a:lnTo>
                <a:lnTo>
                  <a:pt x="4612744" y="5345355"/>
                </a:lnTo>
                <a:lnTo>
                  <a:pt x="0" y="53453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5A9B8AD5-34B0-A8A6-9381-DB0DC732139D}"/>
              </a:ext>
            </a:extLst>
          </p:cNvPr>
          <p:cNvSpPr/>
          <p:nvPr/>
        </p:nvSpPr>
        <p:spPr>
          <a:xfrm rot="10032715">
            <a:off x="13438230" y="-733565"/>
            <a:ext cx="5494638" cy="5725721"/>
          </a:xfrm>
          <a:custGeom>
            <a:avLst/>
            <a:gdLst/>
            <a:ahLst/>
            <a:cxnLst/>
            <a:rect l="l" t="t" r="r" b="b"/>
            <a:pathLst>
              <a:path w="5494638" h="5725721">
                <a:moveTo>
                  <a:pt x="0" y="0"/>
                </a:moveTo>
                <a:lnTo>
                  <a:pt x="5494638" y="0"/>
                </a:lnTo>
                <a:lnTo>
                  <a:pt x="5494638" y="5725721"/>
                </a:lnTo>
                <a:lnTo>
                  <a:pt x="0" y="57257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C1D51EFC-E418-7F89-4953-DB8FD237493D}"/>
              </a:ext>
            </a:extLst>
          </p:cNvPr>
          <p:cNvSpPr/>
          <p:nvPr/>
        </p:nvSpPr>
        <p:spPr>
          <a:xfrm>
            <a:off x="1044621" y="7674513"/>
            <a:ext cx="1298671" cy="1232535"/>
          </a:xfrm>
          <a:custGeom>
            <a:avLst/>
            <a:gdLst/>
            <a:ahLst/>
            <a:cxnLst/>
            <a:rect l="l" t="t" r="r" b="b"/>
            <a:pathLst>
              <a:path w="1298671" h="1232535">
                <a:moveTo>
                  <a:pt x="0" y="0"/>
                </a:moveTo>
                <a:lnTo>
                  <a:pt x="1298671" y="0"/>
                </a:lnTo>
                <a:lnTo>
                  <a:pt x="1298671" y="1232535"/>
                </a:lnTo>
                <a:lnTo>
                  <a:pt x="0" y="12325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112332710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80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12109" y="2635813"/>
            <a:ext cx="13663782" cy="12128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350"/>
              </a:lnSpc>
              <a:spcBef>
                <a:spcPct val="0"/>
              </a:spcBef>
            </a:pPr>
            <a:r>
              <a:rPr lang="en-US" sz="8500" dirty="0">
                <a:solidFill>
                  <a:schemeClr val="bg1"/>
                </a:solidFill>
                <a:latin typeface="Aileron Bold"/>
              </a:rPr>
              <a:t>Behavior Analysis System</a:t>
            </a:r>
          </a:p>
        </p:txBody>
      </p:sp>
      <p:sp>
        <p:nvSpPr>
          <p:cNvPr id="3" name="Freeform 3"/>
          <p:cNvSpPr/>
          <p:nvPr/>
        </p:nvSpPr>
        <p:spPr>
          <a:xfrm>
            <a:off x="14814778" y="6512676"/>
            <a:ext cx="8765490" cy="5065179"/>
          </a:xfrm>
          <a:custGeom>
            <a:avLst/>
            <a:gdLst/>
            <a:ahLst/>
            <a:cxnLst/>
            <a:rect l="l" t="t" r="r" b="b"/>
            <a:pathLst>
              <a:path w="8765490" h="5065179">
                <a:moveTo>
                  <a:pt x="0" y="0"/>
                </a:moveTo>
                <a:lnTo>
                  <a:pt x="8765490" y="0"/>
                </a:lnTo>
                <a:lnTo>
                  <a:pt x="8765490" y="5065179"/>
                </a:lnTo>
                <a:lnTo>
                  <a:pt x="0" y="50651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117328" y="-790402"/>
            <a:ext cx="3223648" cy="3735639"/>
          </a:xfrm>
          <a:custGeom>
            <a:avLst/>
            <a:gdLst/>
            <a:ahLst/>
            <a:cxnLst/>
            <a:rect l="l" t="t" r="r" b="b"/>
            <a:pathLst>
              <a:path w="3223648" h="3735639">
                <a:moveTo>
                  <a:pt x="0" y="0"/>
                </a:moveTo>
                <a:lnTo>
                  <a:pt x="3223648" y="0"/>
                </a:lnTo>
                <a:lnTo>
                  <a:pt x="3223648" y="3735639"/>
                </a:lnTo>
                <a:lnTo>
                  <a:pt x="0" y="37356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122722">
            <a:off x="271786" y="612605"/>
            <a:ext cx="2476725" cy="1325983"/>
          </a:xfrm>
          <a:custGeom>
            <a:avLst/>
            <a:gdLst/>
            <a:ahLst/>
            <a:cxnLst/>
            <a:rect l="l" t="t" r="r" b="b"/>
            <a:pathLst>
              <a:path w="2476725" h="1325983">
                <a:moveTo>
                  <a:pt x="0" y="0"/>
                </a:moveTo>
                <a:lnTo>
                  <a:pt x="2476725" y="0"/>
                </a:lnTo>
                <a:lnTo>
                  <a:pt x="2476725" y="1325982"/>
                </a:lnTo>
                <a:lnTo>
                  <a:pt x="0" y="13259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620B04-7552-493C-3CFD-2D9620FE586A}"/>
              </a:ext>
            </a:extLst>
          </p:cNvPr>
          <p:cNvSpPr txBox="1"/>
          <p:nvPr/>
        </p:nvSpPr>
        <p:spPr>
          <a:xfrm>
            <a:off x="5093804" y="4895021"/>
            <a:ext cx="7901608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>
                <a:cs typeface="Calibri"/>
              </a:rPr>
              <a:t>Tracking, monitoring, analyzing and recording human activities through use of IOT </a:t>
            </a:r>
            <a:r>
              <a:rPr lang="en-US" sz="4000">
                <a:cs typeface="Calibri"/>
              </a:rPr>
              <a:t>devices </a:t>
            </a:r>
            <a:endParaRPr lang="en-US"/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4376" y="116074"/>
            <a:ext cx="1770771" cy="1680592"/>
          </a:xfrm>
          <a:custGeom>
            <a:avLst/>
            <a:gdLst/>
            <a:ahLst/>
            <a:cxnLst/>
            <a:rect l="l" t="t" r="r" b="b"/>
            <a:pathLst>
              <a:path w="1770771" h="1680592">
                <a:moveTo>
                  <a:pt x="0" y="0"/>
                </a:moveTo>
                <a:lnTo>
                  <a:pt x="1770770" y="0"/>
                </a:lnTo>
                <a:lnTo>
                  <a:pt x="1770770" y="1680592"/>
                </a:lnTo>
                <a:lnTo>
                  <a:pt x="0" y="16805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221482" y="8714739"/>
            <a:ext cx="2037234" cy="1468147"/>
          </a:xfrm>
          <a:custGeom>
            <a:avLst/>
            <a:gdLst/>
            <a:ahLst/>
            <a:cxnLst/>
            <a:rect l="l" t="t" r="r" b="b"/>
            <a:pathLst>
              <a:path w="2037234" h="1468147">
                <a:moveTo>
                  <a:pt x="0" y="0"/>
                </a:moveTo>
                <a:lnTo>
                  <a:pt x="2037234" y="0"/>
                </a:lnTo>
                <a:lnTo>
                  <a:pt x="2037234" y="1468148"/>
                </a:lnTo>
                <a:lnTo>
                  <a:pt x="0" y="14681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249784" y="800109"/>
            <a:ext cx="14152866" cy="985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72"/>
              </a:lnSpc>
              <a:spcBef>
                <a:spcPct val="0"/>
              </a:spcBef>
            </a:pPr>
            <a:r>
              <a:rPr lang="en-US" sz="6400">
                <a:solidFill>
                  <a:srgbClr val="000000"/>
                </a:solidFill>
                <a:latin typeface="Aileron Heavy"/>
              </a:rPr>
              <a:t>Hardware used</a:t>
            </a:r>
          </a:p>
        </p:txBody>
      </p:sp>
      <p:pic>
        <p:nvPicPr>
          <p:cNvPr id="6" name="Picture 5" descr="A close-up of a security camera&#10;&#10;Description automatically generated">
            <a:extLst>
              <a:ext uri="{FF2B5EF4-FFF2-40B4-BE49-F238E27FC236}">
                <a16:creationId xmlns:a16="http://schemas.microsoft.com/office/drawing/2014/main" id="{1D43C239-7CAD-8243-9249-23F57B36C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4304" y="2940694"/>
            <a:ext cx="2143125" cy="2143125"/>
          </a:xfrm>
          <a:prstGeom prst="rect">
            <a:avLst/>
          </a:prstGeom>
        </p:spPr>
      </p:pic>
      <p:pic>
        <p:nvPicPr>
          <p:cNvPr id="7" name="Picture 6" descr="A close-up of a device&#10;&#10;Description automatically generated">
            <a:extLst>
              <a:ext uri="{FF2B5EF4-FFF2-40B4-BE49-F238E27FC236}">
                <a16:creationId xmlns:a16="http://schemas.microsoft.com/office/drawing/2014/main" id="{D85EA675-E13F-30B7-703E-DF1236C6E4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7330" y="3006092"/>
            <a:ext cx="2200275" cy="2076450"/>
          </a:xfrm>
          <a:prstGeom prst="rect">
            <a:avLst/>
          </a:prstGeom>
        </p:spPr>
      </p:pic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7DEFEFB4-35D1-8BC9-EA4C-3868CFCF11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81857" y="2935883"/>
            <a:ext cx="2143125" cy="2143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CB42D6-5400-08CB-4F09-258226E15157}"/>
              </a:ext>
            </a:extLst>
          </p:cNvPr>
          <p:cNvSpPr txBox="1"/>
          <p:nvPr/>
        </p:nvSpPr>
        <p:spPr>
          <a:xfrm>
            <a:off x="718983" y="5784600"/>
            <a:ext cx="5420032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cs typeface="Calibri"/>
              </a:rPr>
              <a:t>CAMERA</a:t>
            </a:r>
          </a:p>
          <a:p>
            <a:pPr algn="ctr"/>
            <a:endParaRPr lang="en-US" sz="2800" dirty="0">
              <a:cs typeface="Calibri"/>
            </a:endParaRPr>
          </a:p>
          <a:p>
            <a:pPr algn="ctr"/>
            <a:r>
              <a:rPr lang="en-US" sz="2800" dirty="0">
                <a:cs typeface="Calibri"/>
              </a:rPr>
              <a:t>Used to record image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A7F9BF-73E6-D83B-0679-C45FBBE555B2}"/>
              </a:ext>
            </a:extLst>
          </p:cNvPr>
          <p:cNvSpPr txBox="1"/>
          <p:nvPr/>
        </p:nvSpPr>
        <p:spPr>
          <a:xfrm>
            <a:off x="6334591" y="5784600"/>
            <a:ext cx="5420032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cs typeface="Calibri"/>
              </a:rPr>
              <a:t>Sensor</a:t>
            </a:r>
          </a:p>
          <a:p>
            <a:pPr algn="ctr"/>
            <a:endParaRPr lang="en-US" sz="2800" dirty="0">
              <a:cs typeface="Calibri"/>
            </a:endParaRPr>
          </a:p>
          <a:p>
            <a:pPr algn="ctr"/>
            <a:r>
              <a:rPr lang="en-US" sz="2800" dirty="0">
                <a:cs typeface="Calibri"/>
              </a:rPr>
              <a:t>Used to record various other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8D2D08-AD14-B979-FD97-8ACB688E9213}"/>
              </a:ext>
            </a:extLst>
          </p:cNvPr>
          <p:cNvSpPr txBox="1"/>
          <p:nvPr/>
        </p:nvSpPr>
        <p:spPr>
          <a:xfrm>
            <a:off x="11767982" y="5784599"/>
            <a:ext cx="5420032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cs typeface="Calibri"/>
              </a:rPr>
              <a:t>Network</a:t>
            </a:r>
          </a:p>
          <a:p>
            <a:pPr algn="ctr"/>
            <a:endParaRPr lang="en-US" sz="2800" dirty="0">
              <a:cs typeface="Calibri"/>
            </a:endParaRPr>
          </a:p>
          <a:p>
            <a:pPr algn="ctr"/>
            <a:r>
              <a:rPr lang="en-US" sz="2800" dirty="0">
                <a:cs typeface="Calibri"/>
              </a:rPr>
              <a:t>Used to transfer data</a:t>
            </a:r>
          </a:p>
        </p:txBody>
      </p:sp>
    </p:spTree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DAF0E6-6606-7BE6-36CE-D8CF15360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F4F2911D-E431-10E9-4DAF-7EFCA462DE29}"/>
              </a:ext>
            </a:extLst>
          </p:cNvPr>
          <p:cNvSpPr/>
          <p:nvPr/>
        </p:nvSpPr>
        <p:spPr>
          <a:xfrm>
            <a:off x="154376" y="116074"/>
            <a:ext cx="1770771" cy="1680592"/>
          </a:xfrm>
          <a:custGeom>
            <a:avLst/>
            <a:gdLst/>
            <a:ahLst/>
            <a:cxnLst/>
            <a:rect l="l" t="t" r="r" b="b"/>
            <a:pathLst>
              <a:path w="1770771" h="1680592">
                <a:moveTo>
                  <a:pt x="0" y="0"/>
                </a:moveTo>
                <a:lnTo>
                  <a:pt x="1770770" y="0"/>
                </a:lnTo>
                <a:lnTo>
                  <a:pt x="1770770" y="1680592"/>
                </a:lnTo>
                <a:lnTo>
                  <a:pt x="0" y="16805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E94A4273-672E-39E2-D3C6-0158BD8E6710}"/>
              </a:ext>
            </a:extLst>
          </p:cNvPr>
          <p:cNvSpPr/>
          <p:nvPr/>
        </p:nvSpPr>
        <p:spPr>
          <a:xfrm>
            <a:off x="16221482" y="8714739"/>
            <a:ext cx="2037234" cy="1468147"/>
          </a:xfrm>
          <a:custGeom>
            <a:avLst/>
            <a:gdLst/>
            <a:ahLst/>
            <a:cxnLst/>
            <a:rect l="l" t="t" r="r" b="b"/>
            <a:pathLst>
              <a:path w="2037234" h="1468147">
                <a:moveTo>
                  <a:pt x="0" y="0"/>
                </a:moveTo>
                <a:lnTo>
                  <a:pt x="2037234" y="0"/>
                </a:lnTo>
                <a:lnTo>
                  <a:pt x="2037234" y="1468148"/>
                </a:lnTo>
                <a:lnTo>
                  <a:pt x="0" y="14681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B2584E34-0EBA-C688-08F7-BD0078BF8497}"/>
              </a:ext>
            </a:extLst>
          </p:cNvPr>
          <p:cNvSpPr txBox="1"/>
          <p:nvPr/>
        </p:nvSpPr>
        <p:spPr>
          <a:xfrm>
            <a:off x="2249784" y="800109"/>
            <a:ext cx="14152866" cy="985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72"/>
              </a:lnSpc>
              <a:spcBef>
                <a:spcPct val="0"/>
              </a:spcBef>
            </a:pPr>
            <a:r>
              <a:rPr lang="en-US" sz="6400">
                <a:solidFill>
                  <a:srgbClr val="000000"/>
                </a:solidFill>
                <a:latin typeface="Aileron Heavy"/>
              </a:rPr>
              <a:t>Hardware used</a:t>
            </a: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B97AFB77-2A1B-3215-F01D-8C4F530C46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1857" y="2935883"/>
            <a:ext cx="2143125" cy="2143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9A545C-CA42-D0C4-CB2B-9334ACD83AA7}"/>
              </a:ext>
            </a:extLst>
          </p:cNvPr>
          <p:cNvSpPr txBox="1"/>
          <p:nvPr/>
        </p:nvSpPr>
        <p:spPr>
          <a:xfrm>
            <a:off x="718983" y="5784600"/>
            <a:ext cx="5420032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cs typeface="Calibri"/>
              </a:rPr>
              <a:t>Microprocessor</a:t>
            </a:r>
          </a:p>
          <a:p>
            <a:pPr algn="ctr"/>
            <a:endParaRPr lang="en-US" sz="2800" dirty="0">
              <a:cs typeface="Calibri"/>
            </a:endParaRPr>
          </a:p>
          <a:p>
            <a:pPr algn="ctr"/>
            <a:r>
              <a:rPr lang="en-US" sz="2800" dirty="0">
                <a:cs typeface="Calibri"/>
              </a:rPr>
              <a:t>Used to handle all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771FE0-95B3-2901-A12E-E15F62507F36}"/>
              </a:ext>
            </a:extLst>
          </p:cNvPr>
          <p:cNvSpPr txBox="1"/>
          <p:nvPr/>
        </p:nvSpPr>
        <p:spPr>
          <a:xfrm>
            <a:off x="6334591" y="5784600"/>
            <a:ext cx="5420032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cs typeface="Calibri"/>
              </a:rPr>
              <a:t>Server</a:t>
            </a:r>
          </a:p>
          <a:p>
            <a:pPr algn="ctr"/>
            <a:endParaRPr lang="en-US" sz="2800" dirty="0">
              <a:cs typeface="Calibri"/>
            </a:endParaRPr>
          </a:p>
          <a:p>
            <a:pPr algn="ctr"/>
            <a:r>
              <a:rPr lang="en-US" sz="2800" dirty="0">
                <a:cs typeface="Calibri"/>
              </a:rPr>
              <a:t>Used to store various 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94C075-D899-F755-0282-55AF08A274C7}"/>
              </a:ext>
            </a:extLst>
          </p:cNvPr>
          <p:cNvSpPr txBox="1"/>
          <p:nvPr/>
        </p:nvSpPr>
        <p:spPr>
          <a:xfrm>
            <a:off x="11767982" y="5784599"/>
            <a:ext cx="5420032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cs typeface="Calibri"/>
              </a:rPr>
              <a:t>Network</a:t>
            </a:r>
          </a:p>
          <a:p>
            <a:pPr algn="ctr"/>
            <a:endParaRPr lang="en-US" sz="2800" dirty="0">
              <a:cs typeface="Calibri"/>
            </a:endParaRPr>
          </a:p>
          <a:p>
            <a:pPr algn="ctr"/>
            <a:r>
              <a:rPr lang="en-US" sz="2800" dirty="0">
                <a:cs typeface="Calibri"/>
              </a:rPr>
              <a:t>Used to transfer data</a:t>
            </a:r>
          </a:p>
        </p:txBody>
      </p:sp>
      <p:pic>
        <p:nvPicPr>
          <p:cNvPr id="2" name="Picture 1" descr="A close-up of a computer chip&#10;&#10;Description automatically generated">
            <a:extLst>
              <a:ext uri="{FF2B5EF4-FFF2-40B4-BE49-F238E27FC236}">
                <a16:creationId xmlns:a16="http://schemas.microsoft.com/office/drawing/2014/main" id="{380F33B8-501E-1D4F-D744-6CDAF03B05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2674" y="3060424"/>
            <a:ext cx="2998304" cy="2095500"/>
          </a:xfrm>
          <a:prstGeom prst="rect">
            <a:avLst/>
          </a:prstGeom>
        </p:spPr>
      </p:pic>
      <p:pic>
        <p:nvPicPr>
          <p:cNvPr id="12" name="Picture 11" descr="A blue and green line art of a server&#10;&#10;Description automatically generated">
            <a:extLst>
              <a:ext uri="{FF2B5EF4-FFF2-40B4-BE49-F238E27FC236}">
                <a16:creationId xmlns:a16="http://schemas.microsoft.com/office/drawing/2014/main" id="{AF8CA606-6128-5B2B-947F-A767704C38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8004" y="2928938"/>
            <a:ext cx="2192820" cy="215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53630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61125" y="-742883"/>
            <a:ext cx="2402463" cy="2627083"/>
          </a:xfrm>
          <a:custGeom>
            <a:avLst/>
            <a:gdLst/>
            <a:ahLst/>
            <a:cxnLst/>
            <a:rect l="l" t="t" r="r" b="b"/>
            <a:pathLst>
              <a:path w="2402463" h="2627083">
                <a:moveTo>
                  <a:pt x="0" y="0"/>
                </a:moveTo>
                <a:lnTo>
                  <a:pt x="2402463" y="0"/>
                </a:lnTo>
                <a:lnTo>
                  <a:pt x="2402463" y="2627083"/>
                </a:lnTo>
                <a:lnTo>
                  <a:pt x="0" y="26270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432890">
            <a:off x="15946219" y="1449654"/>
            <a:ext cx="1525575" cy="1332871"/>
          </a:xfrm>
          <a:custGeom>
            <a:avLst/>
            <a:gdLst/>
            <a:ahLst/>
            <a:cxnLst/>
            <a:rect l="l" t="t" r="r" b="b"/>
            <a:pathLst>
              <a:path w="1525575" h="1332871">
                <a:moveTo>
                  <a:pt x="0" y="0"/>
                </a:moveTo>
                <a:lnTo>
                  <a:pt x="1525575" y="0"/>
                </a:lnTo>
                <a:lnTo>
                  <a:pt x="1525575" y="1332871"/>
                </a:lnTo>
                <a:lnTo>
                  <a:pt x="0" y="13328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133679" y="9448445"/>
            <a:ext cx="2304999" cy="1234044"/>
          </a:xfrm>
          <a:custGeom>
            <a:avLst/>
            <a:gdLst/>
            <a:ahLst/>
            <a:cxnLst/>
            <a:rect l="l" t="t" r="r" b="b"/>
            <a:pathLst>
              <a:path w="2304999" h="1234044">
                <a:moveTo>
                  <a:pt x="0" y="0"/>
                </a:moveTo>
                <a:lnTo>
                  <a:pt x="2304999" y="0"/>
                </a:lnTo>
                <a:lnTo>
                  <a:pt x="2304999" y="1234045"/>
                </a:lnTo>
                <a:lnTo>
                  <a:pt x="0" y="12340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231660" y="-612332"/>
            <a:ext cx="2037234" cy="1468147"/>
          </a:xfrm>
          <a:custGeom>
            <a:avLst/>
            <a:gdLst/>
            <a:ahLst/>
            <a:cxnLst/>
            <a:rect l="l" t="t" r="r" b="b"/>
            <a:pathLst>
              <a:path w="2037234" h="1468147">
                <a:moveTo>
                  <a:pt x="0" y="0"/>
                </a:moveTo>
                <a:lnTo>
                  <a:pt x="2037234" y="0"/>
                </a:lnTo>
                <a:lnTo>
                  <a:pt x="2037234" y="1468147"/>
                </a:lnTo>
                <a:lnTo>
                  <a:pt x="0" y="146814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7925507">
            <a:off x="703713" y="5489833"/>
            <a:ext cx="1525575" cy="1332871"/>
          </a:xfrm>
          <a:custGeom>
            <a:avLst/>
            <a:gdLst/>
            <a:ahLst/>
            <a:cxnLst/>
            <a:rect l="l" t="t" r="r" b="b"/>
            <a:pathLst>
              <a:path w="1525575" h="1332871">
                <a:moveTo>
                  <a:pt x="0" y="0"/>
                </a:moveTo>
                <a:lnTo>
                  <a:pt x="1525574" y="0"/>
                </a:lnTo>
                <a:lnTo>
                  <a:pt x="1525574" y="1332870"/>
                </a:lnTo>
                <a:lnTo>
                  <a:pt x="0" y="13328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2846079">
            <a:off x="16243832" y="8175576"/>
            <a:ext cx="930350" cy="882971"/>
          </a:xfrm>
          <a:custGeom>
            <a:avLst/>
            <a:gdLst/>
            <a:ahLst/>
            <a:cxnLst/>
            <a:rect l="l" t="t" r="r" b="b"/>
            <a:pathLst>
              <a:path w="930350" h="882971">
                <a:moveTo>
                  <a:pt x="0" y="0"/>
                </a:moveTo>
                <a:lnTo>
                  <a:pt x="930349" y="0"/>
                </a:lnTo>
                <a:lnTo>
                  <a:pt x="930349" y="882971"/>
                </a:lnTo>
                <a:lnTo>
                  <a:pt x="0" y="88297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2669296" y="2859418"/>
            <a:ext cx="12518713" cy="4585310"/>
            <a:chOff x="0" y="-1999974"/>
            <a:chExt cx="16691617" cy="6113746"/>
          </a:xfrm>
        </p:grpSpPr>
        <p:sp>
          <p:nvSpPr>
            <p:cNvPr id="9" name="TextBox 9"/>
            <p:cNvSpPr txBox="1"/>
            <p:nvPr/>
          </p:nvSpPr>
          <p:spPr>
            <a:xfrm>
              <a:off x="0" y="-1999974"/>
              <a:ext cx="16691617" cy="19546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1000"/>
                </a:lnSpc>
                <a:spcBef>
                  <a:spcPct val="0"/>
                </a:spcBef>
              </a:pPr>
              <a:r>
                <a:rPr lang="en-US" sz="10000">
                  <a:solidFill>
                    <a:srgbClr val="F3F3F3"/>
                  </a:solidFill>
                  <a:latin typeface="Aileron Ultra-Bold"/>
                </a:rPr>
                <a:t>Data Transfer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967307" y="2478024"/>
              <a:ext cx="12757002" cy="16357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39"/>
                </a:lnSpc>
                <a:spcBef>
                  <a:spcPct val="0"/>
                </a:spcBef>
              </a:pPr>
              <a:r>
                <a:rPr lang="en-US" sz="3550" dirty="0">
                  <a:solidFill>
                    <a:srgbClr val="F3F3F3"/>
                  </a:solidFill>
                  <a:latin typeface="Aileron Bold"/>
                </a:rPr>
                <a:t>Transferring data from sensor and devices to data storage device</a:t>
              </a:r>
            </a:p>
          </p:txBody>
        </p:sp>
      </p:grpSp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A5B7BA-223E-489C-260C-726B9A8FA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AAC18D06-B80A-7035-2236-F2C6D14AE25E}"/>
              </a:ext>
            </a:extLst>
          </p:cNvPr>
          <p:cNvSpPr/>
          <p:nvPr/>
        </p:nvSpPr>
        <p:spPr>
          <a:xfrm>
            <a:off x="-874571" y="-925100"/>
            <a:ext cx="2402463" cy="2627083"/>
          </a:xfrm>
          <a:custGeom>
            <a:avLst/>
            <a:gdLst/>
            <a:ahLst/>
            <a:cxnLst/>
            <a:rect l="l" t="t" r="r" b="b"/>
            <a:pathLst>
              <a:path w="2402463" h="2627083">
                <a:moveTo>
                  <a:pt x="0" y="0"/>
                </a:moveTo>
                <a:lnTo>
                  <a:pt x="2402463" y="0"/>
                </a:lnTo>
                <a:lnTo>
                  <a:pt x="2402463" y="2627083"/>
                </a:lnTo>
                <a:lnTo>
                  <a:pt x="0" y="26270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0C2D96BC-1FBB-B4F9-8205-B0A90DF4884A}"/>
              </a:ext>
            </a:extLst>
          </p:cNvPr>
          <p:cNvSpPr/>
          <p:nvPr/>
        </p:nvSpPr>
        <p:spPr>
          <a:xfrm rot="20167110">
            <a:off x="16559132" y="58176"/>
            <a:ext cx="1525575" cy="1332871"/>
          </a:xfrm>
          <a:custGeom>
            <a:avLst/>
            <a:gdLst/>
            <a:ahLst/>
            <a:cxnLst/>
            <a:rect l="l" t="t" r="r" b="b"/>
            <a:pathLst>
              <a:path w="1525575" h="1332871">
                <a:moveTo>
                  <a:pt x="0" y="0"/>
                </a:moveTo>
                <a:lnTo>
                  <a:pt x="1525575" y="0"/>
                </a:lnTo>
                <a:lnTo>
                  <a:pt x="1525575" y="1332871"/>
                </a:lnTo>
                <a:lnTo>
                  <a:pt x="0" y="13328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7E3B2EA7-4423-639F-FB3C-151169A42E4B}"/>
              </a:ext>
            </a:extLst>
          </p:cNvPr>
          <p:cNvSpPr/>
          <p:nvPr/>
        </p:nvSpPr>
        <p:spPr>
          <a:xfrm rot="-840000">
            <a:off x="16163418" y="8785836"/>
            <a:ext cx="2304999" cy="1234044"/>
          </a:xfrm>
          <a:custGeom>
            <a:avLst/>
            <a:gdLst/>
            <a:ahLst/>
            <a:cxnLst/>
            <a:rect l="l" t="t" r="r" b="b"/>
            <a:pathLst>
              <a:path w="2304999" h="1234044">
                <a:moveTo>
                  <a:pt x="0" y="0"/>
                </a:moveTo>
                <a:lnTo>
                  <a:pt x="2304999" y="0"/>
                </a:lnTo>
                <a:lnTo>
                  <a:pt x="2304999" y="1234045"/>
                </a:lnTo>
                <a:lnTo>
                  <a:pt x="0" y="12340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CA6FD0CF-6751-5827-719F-B784F730B89B}"/>
              </a:ext>
            </a:extLst>
          </p:cNvPr>
          <p:cNvSpPr/>
          <p:nvPr/>
        </p:nvSpPr>
        <p:spPr>
          <a:xfrm rot="18753921">
            <a:off x="175571" y="9202620"/>
            <a:ext cx="930350" cy="882971"/>
          </a:xfrm>
          <a:custGeom>
            <a:avLst/>
            <a:gdLst/>
            <a:ahLst/>
            <a:cxnLst/>
            <a:rect l="l" t="t" r="r" b="b"/>
            <a:pathLst>
              <a:path w="930350" h="882971">
                <a:moveTo>
                  <a:pt x="0" y="0"/>
                </a:moveTo>
                <a:lnTo>
                  <a:pt x="930349" y="0"/>
                </a:lnTo>
                <a:lnTo>
                  <a:pt x="930349" y="882971"/>
                </a:lnTo>
                <a:lnTo>
                  <a:pt x="0" y="88297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2AD5A40-6791-390F-DDC6-965CDE0034F3}"/>
              </a:ext>
            </a:extLst>
          </p:cNvPr>
          <p:cNvSpPr txBox="1"/>
          <p:nvPr/>
        </p:nvSpPr>
        <p:spPr>
          <a:xfrm>
            <a:off x="2685861" y="1368548"/>
            <a:ext cx="12518713" cy="14660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00"/>
              </a:lnSpc>
              <a:spcBef>
                <a:spcPct val="0"/>
              </a:spcBef>
            </a:pPr>
            <a:r>
              <a:rPr lang="en-US" sz="10000" dirty="0">
                <a:solidFill>
                  <a:srgbClr val="F3F3F3"/>
                </a:solidFill>
                <a:latin typeface="Aileron Ultra-Bold"/>
              </a:rPr>
              <a:t>Short range</a:t>
            </a:r>
          </a:p>
        </p:txBody>
      </p:sp>
      <p:pic>
        <p:nvPicPr>
          <p:cNvPr id="13" name="Picture 12" descr="A bluetooth symbol in a blue square&#10;&#10;Description automatically generated">
            <a:extLst>
              <a:ext uri="{FF2B5EF4-FFF2-40B4-BE49-F238E27FC236}">
                <a16:creationId xmlns:a16="http://schemas.microsoft.com/office/drawing/2014/main" id="{00392F90-9C21-88F5-951C-A4EA25DD48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17457" y="3660913"/>
            <a:ext cx="2782957" cy="2716696"/>
          </a:xfrm>
          <a:prstGeom prst="rect">
            <a:avLst/>
          </a:prstGeom>
        </p:spPr>
      </p:pic>
      <p:pic>
        <p:nvPicPr>
          <p:cNvPr id="14" name="Picture 13" descr="A wifi symbol with a dot&#10;&#10;Description automatically generated">
            <a:extLst>
              <a:ext uri="{FF2B5EF4-FFF2-40B4-BE49-F238E27FC236}">
                <a16:creationId xmlns:a16="http://schemas.microsoft.com/office/drawing/2014/main" id="{E97955F8-3810-D657-56DB-B2EA2469A7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9413" y="3660914"/>
            <a:ext cx="2799521" cy="271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750316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E9F2B0-D3CF-596F-0440-100751B5D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C0638B6D-0758-A799-6C8C-42DFB736B9C5}"/>
              </a:ext>
            </a:extLst>
          </p:cNvPr>
          <p:cNvSpPr/>
          <p:nvPr/>
        </p:nvSpPr>
        <p:spPr>
          <a:xfrm>
            <a:off x="-742049" y="-974796"/>
            <a:ext cx="2402463" cy="2627083"/>
          </a:xfrm>
          <a:custGeom>
            <a:avLst/>
            <a:gdLst/>
            <a:ahLst/>
            <a:cxnLst/>
            <a:rect l="l" t="t" r="r" b="b"/>
            <a:pathLst>
              <a:path w="2402463" h="2627083">
                <a:moveTo>
                  <a:pt x="0" y="0"/>
                </a:moveTo>
                <a:lnTo>
                  <a:pt x="2402463" y="0"/>
                </a:lnTo>
                <a:lnTo>
                  <a:pt x="2402463" y="2627083"/>
                </a:lnTo>
                <a:lnTo>
                  <a:pt x="0" y="26270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5A6F6105-C95B-CC8B-CB56-13C6C4AD3550}"/>
              </a:ext>
            </a:extLst>
          </p:cNvPr>
          <p:cNvSpPr/>
          <p:nvPr/>
        </p:nvSpPr>
        <p:spPr>
          <a:xfrm rot="-1432890">
            <a:off x="15946219" y="1449654"/>
            <a:ext cx="1525575" cy="1332871"/>
          </a:xfrm>
          <a:custGeom>
            <a:avLst/>
            <a:gdLst/>
            <a:ahLst/>
            <a:cxnLst/>
            <a:rect l="l" t="t" r="r" b="b"/>
            <a:pathLst>
              <a:path w="1525575" h="1332871">
                <a:moveTo>
                  <a:pt x="0" y="0"/>
                </a:moveTo>
                <a:lnTo>
                  <a:pt x="1525575" y="0"/>
                </a:lnTo>
                <a:lnTo>
                  <a:pt x="1525575" y="1332871"/>
                </a:lnTo>
                <a:lnTo>
                  <a:pt x="0" y="13328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97C9A546-5234-F40F-883B-DBC1CBD98954}"/>
              </a:ext>
            </a:extLst>
          </p:cNvPr>
          <p:cNvSpPr/>
          <p:nvPr/>
        </p:nvSpPr>
        <p:spPr>
          <a:xfrm rot="7925507">
            <a:off x="157061" y="8968529"/>
            <a:ext cx="1525575" cy="1332871"/>
          </a:xfrm>
          <a:custGeom>
            <a:avLst/>
            <a:gdLst/>
            <a:ahLst/>
            <a:cxnLst/>
            <a:rect l="l" t="t" r="r" b="b"/>
            <a:pathLst>
              <a:path w="1525575" h="1332871">
                <a:moveTo>
                  <a:pt x="0" y="0"/>
                </a:moveTo>
                <a:lnTo>
                  <a:pt x="1525574" y="0"/>
                </a:lnTo>
                <a:lnTo>
                  <a:pt x="1525574" y="1332870"/>
                </a:lnTo>
                <a:lnTo>
                  <a:pt x="0" y="13328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5E68F388-70A9-6BEA-5E1D-76D5F1DDE0E3}"/>
              </a:ext>
            </a:extLst>
          </p:cNvPr>
          <p:cNvSpPr/>
          <p:nvPr/>
        </p:nvSpPr>
        <p:spPr>
          <a:xfrm rot="18753921">
            <a:off x="16790484" y="8821620"/>
            <a:ext cx="930350" cy="882971"/>
          </a:xfrm>
          <a:custGeom>
            <a:avLst/>
            <a:gdLst/>
            <a:ahLst/>
            <a:cxnLst/>
            <a:rect l="l" t="t" r="r" b="b"/>
            <a:pathLst>
              <a:path w="930350" h="882971">
                <a:moveTo>
                  <a:pt x="0" y="0"/>
                </a:moveTo>
                <a:lnTo>
                  <a:pt x="930349" y="0"/>
                </a:lnTo>
                <a:lnTo>
                  <a:pt x="930349" y="882971"/>
                </a:lnTo>
                <a:lnTo>
                  <a:pt x="0" y="8829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0F993555-910B-4C62-E819-FA6257229714}"/>
              </a:ext>
            </a:extLst>
          </p:cNvPr>
          <p:cNvSpPr txBox="1"/>
          <p:nvPr/>
        </p:nvSpPr>
        <p:spPr>
          <a:xfrm>
            <a:off x="2884644" y="573418"/>
            <a:ext cx="12518713" cy="14660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00"/>
              </a:lnSpc>
              <a:spcBef>
                <a:spcPct val="0"/>
              </a:spcBef>
            </a:pPr>
            <a:r>
              <a:rPr lang="en-US" sz="10000" dirty="0">
                <a:latin typeface="Aileron Ultra-Bold"/>
              </a:rPr>
              <a:t>Long Rage</a:t>
            </a:r>
          </a:p>
        </p:txBody>
      </p:sp>
      <p:pic>
        <p:nvPicPr>
          <p:cNvPr id="11" name="Picture 10" descr="A blue and black logo&#10;&#10;Description automatically generated">
            <a:extLst>
              <a:ext uri="{FF2B5EF4-FFF2-40B4-BE49-F238E27FC236}">
                <a16:creationId xmlns:a16="http://schemas.microsoft.com/office/drawing/2014/main" id="{BD34E275-326C-2A67-635F-7E6E42D8D1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4913" y="5759923"/>
            <a:ext cx="9144000" cy="40017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170748-1758-84E5-DE19-182F70F5E8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08" y="1660032"/>
            <a:ext cx="91440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518367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819849" y="857152"/>
            <a:ext cx="6251842" cy="1013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72"/>
              </a:lnSpc>
              <a:spcBef>
                <a:spcPct val="0"/>
              </a:spcBef>
            </a:pPr>
            <a:r>
              <a:rPr lang="en-US" sz="6600" dirty="0">
                <a:latin typeface="Aileron Heavy"/>
              </a:rPr>
              <a:t>Data Storage</a:t>
            </a:r>
          </a:p>
        </p:txBody>
      </p:sp>
      <p:pic>
        <p:nvPicPr>
          <p:cNvPr id="8" name="Picture 7" descr="A hallway with rows of lockers&#10;&#10;Description automatically generated">
            <a:extLst>
              <a:ext uri="{FF2B5EF4-FFF2-40B4-BE49-F238E27FC236}">
                <a16:creationId xmlns:a16="http://schemas.microsoft.com/office/drawing/2014/main" id="{D84BBFE4-C468-E093-1537-BCFB955E6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031" y="2194153"/>
            <a:ext cx="9158968" cy="55231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88ED6A-CB95-A81F-9F51-A7698A6DD1A8}"/>
              </a:ext>
            </a:extLst>
          </p:cNvPr>
          <p:cNvSpPr txBox="1"/>
          <p:nvPr/>
        </p:nvSpPr>
        <p:spPr>
          <a:xfrm>
            <a:off x="12401550" y="6621236"/>
            <a:ext cx="5192485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>
                <a:latin typeface="Aileron Heavy"/>
                <a:cs typeface="Calibri"/>
              </a:rPr>
              <a:t>Process of storing data from various sensors into the server</a:t>
            </a:r>
            <a:endParaRPr lang="en-US" sz="4000">
              <a:latin typeface="Aileron Heavy"/>
            </a:endParaRPr>
          </a:p>
        </p:txBody>
      </p:sp>
    </p:spTree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334</Words>
  <Application>Microsoft Office PowerPoint</Application>
  <PresentationFormat>Custom</PresentationFormat>
  <Paragraphs>33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Modern Technology Keynote Presentation</dc:title>
  <cp:lastModifiedBy>Sastina</cp:lastModifiedBy>
  <cp:revision>550</cp:revision>
  <dcterms:created xsi:type="dcterms:W3CDTF">2006-08-16T00:00:00Z</dcterms:created>
  <dcterms:modified xsi:type="dcterms:W3CDTF">2024-01-06T14:06:44Z</dcterms:modified>
  <dc:identifier>DAF5CO3qAuU</dc:identifier>
</cp:coreProperties>
</file>