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367" r:id="rId5"/>
    <p:sldId id="368" r:id="rId6"/>
    <p:sldId id="369" r:id="rId7"/>
    <p:sldId id="370" r:id="rId8"/>
    <p:sldId id="371" r:id="rId9"/>
    <p:sldId id="372" r:id="rId10"/>
    <p:sldId id="373" r:id="rId11"/>
    <p:sldId id="374" r:id="rId12"/>
    <p:sldId id="375" r:id="rId13"/>
    <p:sldId id="378" r:id="rId14"/>
    <p:sldId id="377" r:id="rId15"/>
    <p:sldId id="349" r:id="rId16"/>
    <p:sldId id="34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FFFFFF"/>
    <a:srgbClr val="0000A8"/>
    <a:srgbClr val="0000FF"/>
    <a:srgbClr val="213163"/>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64254-4CBD-D120-0766-B088F0F3B8B6}" v="24" dt="2023-12-11T15:26:44.387"/>
    <p1510:client id="{0E592178-F033-D4A4-1C7C-B768D5388035}" v="157" dt="2023-08-16T08:51:23.496"/>
    <p1510:client id="{2A6E1EEA-26FA-3051-5D10-24B2AEE020AD}" v="1" dt="2023-08-09T07:52:16.128"/>
    <p1510:client id="{2E74B55C-EDF1-11E4-F799-DB2F1ADAEF81}" v="111" dt="2023-08-16T12:41:14.092"/>
    <p1510:client id="{43BD51FE-CA02-C116-1802-C481E68FAA5D}" v="22" dt="2023-12-11T06:07:48.779"/>
    <p1510:client id="{4874CBA3-038D-A30C-840F-2D3931F4BB12}" v="53" dt="2023-08-16T11:22:10.777"/>
    <p1510:client id="{5DE36236-E835-673A-13AA-EAFFDFDFFD8D}" v="151" dt="2023-12-11T05:45:52.258"/>
    <p1510:client id="{5F268C87-092A-B364-239A-346E9ACA2C64}" v="377" dt="2023-12-11T13:45:41.877"/>
    <p1510:client id="{6240E5D0-33D0-60B6-5770-43E44B3129F8}" v="24" dt="2023-08-09T18:35:52.707"/>
    <p1510:client id="{6650A404-D67C-24D4-A22C-A8BBCB97859F}" v="1" dt="2023-09-20T09:44:07.072"/>
    <p1510:client id="{6AA2A52F-D81A-04A6-8BCC-09FECCF833E1}" v="1395" dt="2023-12-11T18:07:31.565"/>
    <p1510:client id="{6ADE18C0-BDCD-4490-B773-30BC1950BDE5}" v="31" dt="2023-12-11T13:40:23.991"/>
    <p1510:client id="{6CFF62D5-597A-B795-0ED2-A20E4C06CA37}" v="1" dt="2023-08-14T13:26:42.690"/>
    <p1510:client id="{7E5385B7-2E3B-268E-3287-DDDE77D3C7D3}" v="3" dt="2023-08-29T04:59:28.320"/>
    <p1510:client id="{868F185A-C08C-0D0F-B397-F9731E70CFAC}" v="23" dt="2023-08-09T08:49:05.826"/>
    <p1510:client id="{88871C63-57B2-5A31-CF8A-62D7EA3C5ED9}" v="29" dt="2023-08-16T09:57:05.056"/>
    <p1510:client id="{B0D6019D-EC52-F413-B603-DADF1DBD1B9D}" v="38" dt="2023-12-11T06:04:12.286"/>
    <p1510:client id="{B63EB395-6DD7-2A95-6146-2FC0411CDF51}" v="1" dt="2023-08-12T06:14:01.894"/>
    <p1510:client id="{B686AB05-101B-C7C9-AE00-781548084783}" v="59" dt="2023-08-17T13:30:11.121"/>
    <p1510:client id="{B6A789F4-53EA-1068-2129-2F66495D369D}" v="89" dt="2023-08-11T14:31:42.534"/>
    <p1510:client id="{C2026E8C-3A17-4F44-ADBC-B6195354A8BD}" v="534" dt="2023-12-11T14:26:48.073"/>
    <p1510:client id="{C2D625D5-2DC7-9931-0BF7-65CA507BA636}" v="80" dt="2023-08-14T13:12:20.070"/>
    <p1510:client id="{D5A39A78-B5FE-0130-A130-AD5A24042EF4}" v="57" dt="2023-08-12T05:35:11.040"/>
    <p1510:client id="{E405579D-5227-17FC-7BE4-5830DFD1B09C}" v="4" dt="2023-08-16T12:28:18.022"/>
    <p1510:client id="{E4F21148-893C-6A8F-EB25-B418AB53B3BE}" v="1" dt="2023-08-16T03:10:07.207"/>
    <p1510:client id="{E5BD6778-CC05-4FA5-BA5F-48C6A9DB7231}" v="1" dt="2023-12-11T05:41:14.502"/>
    <p1510:client id="{F435C313-F223-9DCE-4533-5D6185A8BFEC}" v="24" dt="2023-08-16T13:13:45.501"/>
    <p1510:client id="{F54FB580-A04E-E0C6-55E7-46B752432495}" v="139" dt="2023-08-16T11:20:0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533" autoAdjust="0"/>
  </p:normalViewPr>
  <p:slideViewPr>
    <p:cSldViewPr snapToGrid="0">
      <p:cViewPr varScale="1">
        <p:scale>
          <a:sx n="84" d="100"/>
          <a:sy n="84" d="100"/>
        </p:scale>
        <p:origin x="996" y="114"/>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dirty="0">
                <a:latin typeface="Calibri"/>
                <a:cs typeface="Calibri"/>
              </a:rPr>
              <a:t>These are the list of chapters that we are going to cover in these foundation codes. Those are chapter one what are AI and ML? chapter 2 applied Python programming in AI,  and chapter 3 is</a:t>
            </a:r>
            <a:r>
              <a:rPr lang="en-US" b="1" dirty="0"/>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58168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19-12-2023</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endParaRPr lang="en-US" dirty="0"/>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sohamgade/plastic-dataset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9567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1062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032006"/>
            <a:ext cx="6520068" cy="2562240"/>
          </a:xfrm>
          <a:prstGeom prst="rect">
            <a:avLst/>
          </a:prstGeom>
          <a:noFill/>
        </p:spPr>
        <p:txBody>
          <a:bodyPr wrap="square" lIns="91440" tIns="45720" rIns="91440" bIns="45720" anchor="t">
            <a:spAutoFit/>
          </a:bodyPr>
          <a:lstStyle/>
          <a:p>
            <a:pPr algn="ctr"/>
            <a:r>
              <a:rPr lang="en-US" sz="2000" b="1" dirty="0">
                <a:solidFill>
                  <a:srgbClr val="212121"/>
                </a:solidFill>
              </a:rPr>
              <a:t>GLOBAL PLASTIC POLLUTION ANALYSIS</a:t>
            </a:r>
          </a:p>
          <a:p>
            <a:pPr>
              <a:lnSpc>
                <a:spcPct val="150000"/>
              </a:lnSpc>
            </a:pPr>
            <a:r>
              <a:rPr lang="en-US" sz="1400" b="1" dirty="0"/>
              <a:t>Team Members:</a:t>
            </a:r>
          </a:p>
          <a:p>
            <a:pPr>
              <a:lnSpc>
                <a:spcPct val="150000"/>
              </a:lnSpc>
            </a:pPr>
            <a:r>
              <a:rPr lang="en-US" sz="1100" dirty="0"/>
              <a:t>HARISH K M     [ 1VE20CS047 ]</a:t>
            </a:r>
          </a:p>
          <a:p>
            <a:r>
              <a:rPr lang="en-US" sz="1100" dirty="0"/>
              <a:t>C N DILIP KRISHNA     [ 1VE20CS026 ]</a:t>
            </a:r>
          </a:p>
          <a:p>
            <a:r>
              <a:rPr lang="en-US" sz="1100" dirty="0"/>
              <a:t>ADARSH M       [ 1VE20CS003 ]</a:t>
            </a:r>
          </a:p>
          <a:p>
            <a:r>
              <a:rPr lang="en-US" sz="1100" dirty="0"/>
              <a:t>APPU ANNAVEERAPPA     [ 1VE20CS019 ]</a:t>
            </a:r>
          </a:p>
          <a:p>
            <a:r>
              <a:rPr lang="en-US" sz="1100" dirty="0"/>
              <a:t>BHAGYALAXMI SHEELVANT [ 1VE20CS022 ] </a:t>
            </a:r>
            <a:r>
              <a:rPr lang="en-US" dirty="0"/>
              <a:t>                    </a:t>
            </a:r>
            <a:r>
              <a:rPr lang="en-US" sz="1400" b="1" dirty="0"/>
              <a:t>Guide</a:t>
            </a:r>
            <a:r>
              <a:rPr lang="en-US" sz="1400" dirty="0"/>
              <a:t>: </a:t>
            </a:r>
            <a:r>
              <a:rPr lang="en-US" sz="1200" dirty="0"/>
              <a:t>SHILPA HARIRAJ</a:t>
            </a:r>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28FB-7086-CF86-78C2-1997F568AF56}"/>
              </a:ext>
            </a:extLst>
          </p:cNvPr>
          <p:cNvSpPr>
            <a:spLocks noGrp="1"/>
          </p:cNvSpPr>
          <p:nvPr>
            <p:ph type="title"/>
          </p:nvPr>
        </p:nvSpPr>
        <p:spPr>
          <a:xfrm>
            <a:off x="457110" y="153888"/>
            <a:ext cx="7886430" cy="993870"/>
          </a:xfrm>
        </p:spPr>
        <p:txBody>
          <a:bodyPr/>
          <a:lstStyle/>
          <a:p>
            <a:r>
              <a:rPr kumimoji="0" lang="en-US" sz="2800" b="1"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sym typeface="Arial"/>
              </a:rPr>
              <a:t>Conclusion</a:t>
            </a:r>
            <a:endParaRPr lang="en-IN" sz="1600" dirty="0"/>
          </a:p>
        </p:txBody>
      </p:sp>
      <p:sp>
        <p:nvSpPr>
          <p:cNvPr id="3" name="TextBox 1">
            <a:extLst>
              <a:ext uri="{FF2B5EF4-FFF2-40B4-BE49-F238E27FC236}">
                <a16:creationId xmlns:a16="http://schemas.microsoft.com/office/drawing/2014/main" id="{4E9D80ED-71E6-0880-064D-B34928248895}"/>
              </a:ext>
            </a:extLst>
          </p:cNvPr>
          <p:cNvSpPr txBox="1"/>
          <p:nvPr/>
        </p:nvSpPr>
        <p:spPr>
          <a:xfrm>
            <a:off x="0" y="0"/>
            <a:ext cx="2173044" cy="307777"/>
          </a:xfrm>
          <a:prstGeom prst="rect">
            <a:avLst/>
          </a:prstGeom>
          <a:solidFill>
            <a:srgbClr val="223366"/>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solidFill>
                  <a:schemeClr val="bg1"/>
                </a:solidFill>
              </a:rPr>
              <a:t>Global Plastic Pollution</a:t>
            </a:r>
          </a:p>
        </p:txBody>
      </p:sp>
      <p:sp>
        <p:nvSpPr>
          <p:cNvPr id="4" name="Subtitle 3">
            <a:extLst>
              <a:ext uri="{FF2B5EF4-FFF2-40B4-BE49-F238E27FC236}">
                <a16:creationId xmlns:a16="http://schemas.microsoft.com/office/drawing/2014/main" id="{0E077156-4902-084D-1DC3-1653C958D8BA}"/>
              </a:ext>
            </a:extLst>
          </p:cNvPr>
          <p:cNvSpPr>
            <a:spLocks noGrp="1"/>
          </p:cNvSpPr>
          <p:nvPr>
            <p:ph type="subTitle"/>
          </p:nvPr>
        </p:nvSpPr>
        <p:spPr>
          <a:xfrm>
            <a:off x="457110" y="1203390"/>
            <a:ext cx="3673826" cy="2982960"/>
          </a:xfrm>
        </p:spPr>
        <p:txBody>
          <a:bodyPr/>
          <a:lstStyle/>
          <a:p>
            <a:r>
              <a:rPr lang="en-US" dirty="0"/>
              <a:t>Based on the graphs, higher GDP per capita is associated with less mismanaged waste and more generated waste. Developed countries produce more waste but are better at managing it. Emerging economies engaged in plastic waste trading must prevent waste from polluting oceans.</a:t>
            </a:r>
          </a:p>
          <a:p>
            <a:endParaRPr lang="en-US" dirty="0"/>
          </a:p>
          <a:p>
            <a:r>
              <a:rPr lang="en-US" dirty="0"/>
              <a:t>To tackle plastic pollution, a multi-pronged approach is needed:</a:t>
            </a:r>
          </a:p>
          <a:p>
            <a:endParaRPr lang="en-US" dirty="0"/>
          </a:p>
          <a:p>
            <a:r>
              <a:rPr lang="en-US" dirty="0"/>
              <a:t>1. Encourage eco-friendly plastics.</a:t>
            </a:r>
          </a:p>
          <a:p>
            <a:r>
              <a:rPr lang="en-US" dirty="0"/>
              <a:t>2. Limit single-use plastics.</a:t>
            </a:r>
          </a:p>
          <a:p>
            <a:r>
              <a:rPr lang="en-US" dirty="0"/>
              <a:t>3. Repurpose plastic waste ethically and responsibly.</a:t>
            </a:r>
            <a:endParaRPr lang="en-IN" dirty="0"/>
          </a:p>
        </p:txBody>
      </p:sp>
      <p:pic>
        <p:nvPicPr>
          <p:cNvPr id="1028" name="Picture 4">
            <a:extLst>
              <a:ext uri="{FF2B5EF4-FFF2-40B4-BE49-F238E27FC236}">
                <a16:creationId xmlns:a16="http://schemas.microsoft.com/office/drawing/2014/main" id="{0D9A5839-2577-D264-74EE-346589C00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3976" y="505608"/>
            <a:ext cx="3429400" cy="2183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38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311700" y="445025"/>
            <a:ext cx="8520600" cy="892552"/>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002060"/>
                </a:solidFill>
              </a:rPr>
              <a:t>Future Scope</a:t>
            </a:r>
            <a:br>
              <a:rPr lang="en-US" sz="2400" b="1" dirty="0"/>
            </a:br>
            <a:endParaRPr lang="en-US" sz="2400" b="1" dirty="0"/>
          </a:p>
        </p:txBody>
      </p:sp>
      <p:sp>
        <p:nvSpPr>
          <p:cNvPr id="3" name="TextBox 2"/>
          <p:cNvSpPr txBox="1"/>
          <p:nvPr/>
        </p:nvSpPr>
        <p:spPr>
          <a:xfrm>
            <a:off x="311700" y="1127052"/>
            <a:ext cx="8513135" cy="1569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600" dirty="0"/>
              <a:t>Technological Advancements</a:t>
            </a:r>
          </a:p>
          <a:p>
            <a:pPr marL="285750" indent="-285750">
              <a:lnSpc>
                <a:spcPct val="150000"/>
              </a:lnSpc>
              <a:buFont typeface="Arial" panose="020B0604020202020204" pitchFamily="34" charset="0"/>
              <a:buChar char="•"/>
            </a:pPr>
            <a:r>
              <a:rPr lang="en-IN" sz="1600" dirty="0"/>
              <a:t>Monitoring and Surveillance Systems</a:t>
            </a:r>
            <a:endParaRPr lang="en-IN" sz="1600" b="1" dirty="0"/>
          </a:p>
          <a:p>
            <a:pPr marL="285750" indent="-285750">
              <a:lnSpc>
                <a:spcPct val="150000"/>
              </a:lnSpc>
              <a:buFont typeface="Arial" panose="020B0604020202020204" pitchFamily="34" charset="0"/>
              <a:buChar char="•"/>
            </a:pPr>
            <a:r>
              <a:rPr lang="en-US" sz="1600" dirty="0"/>
              <a:t>Machine Learning and AI Applications</a:t>
            </a:r>
          </a:p>
          <a:p>
            <a:pPr marL="285750" indent="-285750">
              <a:lnSpc>
                <a:spcPct val="150000"/>
              </a:lnSpc>
              <a:buFont typeface="Arial" panose="020B0604020202020204" pitchFamily="34" charset="0"/>
              <a:buChar char="•"/>
            </a:pPr>
            <a:r>
              <a:rPr lang="en-IN" sz="1600" dirty="0"/>
              <a:t>Innovative Clean-up Technologies</a:t>
            </a:r>
          </a:p>
        </p:txBody>
      </p:sp>
      <p:sp>
        <p:nvSpPr>
          <p:cNvPr id="4" name="TextBox 3">
            <a:extLst>
              <a:ext uri="{FF2B5EF4-FFF2-40B4-BE49-F238E27FC236}">
                <a16:creationId xmlns:a16="http://schemas.microsoft.com/office/drawing/2014/main" id="{739C16BB-E9FF-9E01-1F16-0F455937B848}"/>
              </a:ext>
            </a:extLst>
          </p:cNvPr>
          <p:cNvSpPr txBox="1"/>
          <p:nvPr/>
        </p:nvSpPr>
        <p:spPr>
          <a:xfrm>
            <a:off x="75304" y="0"/>
            <a:ext cx="2173044" cy="307777"/>
          </a:xfrm>
          <a:prstGeom prst="rect">
            <a:avLst/>
          </a:prstGeom>
          <a:solidFill>
            <a:srgbClr val="223366"/>
          </a:solidFill>
        </p:spPr>
        <p:txBody>
          <a:bodyPr wrap="square" rtlCol="0">
            <a:spAutoFit/>
          </a:bodyPr>
          <a:lstStyle/>
          <a:p>
            <a:r>
              <a:rPr lang="en-IN" dirty="0">
                <a:solidFill>
                  <a:schemeClr val="bg1"/>
                </a:solidFill>
              </a:rPr>
              <a:t>Global Plastic Pollution</a:t>
            </a:r>
          </a:p>
        </p:txBody>
      </p:sp>
    </p:spTree>
    <p:extLst>
      <p:ext uri="{BB962C8B-B14F-4D97-AF65-F5344CB8AC3E}">
        <p14:creationId xmlns:p14="http://schemas.microsoft.com/office/powerpoint/2010/main" val="70511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000" b="1">
                <a:solidFill>
                  <a:srgbClr val="213163"/>
                </a:solidFill>
              </a:rPr>
              <a:t>Reference</a:t>
            </a:r>
            <a:endParaRPr lang="en-US" sz="2000"/>
          </a:p>
        </p:txBody>
      </p:sp>
      <p:sp>
        <p:nvSpPr>
          <p:cNvPr id="3" name="TextBox 2">
            <a:extLst>
              <a:ext uri="{FF2B5EF4-FFF2-40B4-BE49-F238E27FC236}">
                <a16:creationId xmlns:a16="http://schemas.microsoft.com/office/drawing/2014/main" id="{7019C299-B20E-79BD-1DDA-9198F50A8002}"/>
              </a:ext>
            </a:extLst>
          </p:cNvPr>
          <p:cNvSpPr txBox="1"/>
          <p:nvPr/>
        </p:nvSpPr>
        <p:spPr>
          <a:xfrm>
            <a:off x="268941" y="1215614"/>
            <a:ext cx="8423238" cy="738664"/>
          </a:xfrm>
          <a:prstGeom prst="rect">
            <a:avLst/>
          </a:prstGeom>
          <a:noFill/>
        </p:spPr>
        <p:txBody>
          <a:bodyPr wrap="square" rtlCol="0">
            <a:spAutoFit/>
          </a:bodyPr>
          <a:lstStyle/>
          <a:p>
            <a:pPr marL="342900" indent="-342900">
              <a:buAutoNum type="arabicPeriod"/>
            </a:pPr>
            <a:r>
              <a:rPr lang="en-IN" dirty="0"/>
              <a:t>Datasets : Kaggle </a:t>
            </a:r>
          </a:p>
          <a:p>
            <a:endParaRPr lang="en-IN" dirty="0"/>
          </a:p>
          <a:p>
            <a:r>
              <a:rPr lang="en-IN" dirty="0"/>
              <a:t>	</a:t>
            </a:r>
            <a:r>
              <a:rPr lang="en-IN" dirty="0">
                <a:hlinkClick r:id="rId3"/>
              </a:rPr>
              <a:t>https://www.kaggle.com/datasets/sohamgade/plastic-datasets</a:t>
            </a:r>
            <a:endParaRPr lang="en-IN" dirty="0"/>
          </a:p>
        </p:txBody>
      </p:sp>
      <p:sp>
        <p:nvSpPr>
          <p:cNvPr id="4" name="TextBox 3">
            <a:extLst>
              <a:ext uri="{FF2B5EF4-FFF2-40B4-BE49-F238E27FC236}">
                <a16:creationId xmlns:a16="http://schemas.microsoft.com/office/drawing/2014/main" id="{373B3AA1-62ED-4DA5-CFD2-FC085BD9C1E7}"/>
              </a:ext>
            </a:extLst>
          </p:cNvPr>
          <p:cNvSpPr txBox="1"/>
          <p:nvPr/>
        </p:nvSpPr>
        <p:spPr>
          <a:xfrm>
            <a:off x="75304" y="0"/>
            <a:ext cx="2173044" cy="307777"/>
          </a:xfrm>
          <a:prstGeom prst="rect">
            <a:avLst/>
          </a:prstGeom>
          <a:solidFill>
            <a:srgbClr val="223366"/>
          </a:solidFill>
        </p:spPr>
        <p:txBody>
          <a:bodyPr wrap="square" rtlCol="0">
            <a:spAutoFit/>
          </a:bodyPr>
          <a:lstStyle/>
          <a:p>
            <a:r>
              <a:rPr lang="en-IN" dirty="0">
                <a:solidFill>
                  <a:schemeClr val="bg1"/>
                </a:solidFill>
              </a:rPr>
              <a:t>Global Plastic Pollution</a:t>
            </a:r>
          </a:p>
        </p:txBody>
      </p:sp>
    </p:spTree>
    <p:extLst>
      <p:ext uri="{BB962C8B-B14F-4D97-AF65-F5344CB8AC3E}">
        <p14:creationId xmlns:p14="http://schemas.microsoft.com/office/powerpoint/2010/main" val="370919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2" name="TextBox 1">
            <a:extLst>
              <a:ext uri="{FF2B5EF4-FFF2-40B4-BE49-F238E27FC236}">
                <a16:creationId xmlns:a16="http://schemas.microsoft.com/office/drawing/2014/main" id="{AEAB85CE-C8E2-336F-159A-1DACC95A99CD}"/>
              </a:ext>
            </a:extLst>
          </p:cNvPr>
          <p:cNvSpPr txBox="1"/>
          <p:nvPr/>
        </p:nvSpPr>
        <p:spPr>
          <a:xfrm>
            <a:off x="75304" y="0"/>
            <a:ext cx="2173044" cy="307777"/>
          </a:xfrm>
          <a:prstGeom prst="rect">
            <a:avLst/>
          </a:prstGeom>
          <a:solidFill>
            <a:srgbClr val="223366"/>
          </a:solidFill>
        </p:spPr>
        <p:txBody>
          <a:bodyPr wrap="square" rtlCol="0">
            <a:spAutoFit/>
          </a:bodyPr>
          <a:lstStyle/>
          <a:p>
            <a:r>
              <a:rPr lang="en-IN" dirty="0">
                <a:solidFill>
                  <a:schemeClr val="bg1"/>
                </a:solidFill>
              </a:rPr>
              <a:t>Global Plastic Pollution</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OUTLINE</a:t>
            </a:r>
            <a:endParaRPr lang="en-US" sz="900" b="1"/>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55454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600" dirty="0">
                <a:ea typeface="+mn-lt"/>
              </a:rPr>
              <a:t>Abstract     </a:t>
            </a:r>
            <a:endParaRPr lang="en-US" sz="1600" dirty="0"/>
          </a:p>
          <a:p>
            <a:pPr marL="285750" indent="-285750">
              <a:buFont typeface="Arial" panose="020B0604020202020204" pitchFamily="34" charset="0"/>
              <a:buChar char="•"/>
            </a:pPr>
            <a:r>
              <a:rPr lang="en-US" sz="1600" dirty="0">
                <a:ea typeface="+mn-lt"/>
              </a:rPr>
              <a:t>Problem Statement</a:t>
            </a:r>
            <a:endParaRPr lang="en-US" sz="1600" dirty="0"/>
          </a:p>
          <a:p>
            <a:pPr marL="285750" indent="-285750">
              <a:buFont typeface="Arial" panose="020B0604020202020204" pitchFamily="34" charset="0"/>
              <a:buChar char="•"/>
            </a:pPr>
            <a:r>
              <a:rPr lang="en-US" sz="1600" dirty="0">
                <a:ea typeface="+mn-lt"/>
              </a:rPr>
              <a:t>Aims, Objective &amp; Proposed System/Solution</a:t>
            </a:r>
            <a:endParaRPr lang="en-US" sz="1600" dirty="0"/>
          </a:p>
          <a:p>
            <a:pPr marL="285750" indent="-285750">
              <a:buFont typeface="Arial" panose="020B0604020202020204" pitchFamily="34" charset="0"/>
              <a:buChar char="•"/>
            </a:pPr>
            <a:r>
              <a:rPr lang="en-US" sz="1600" dirty="0">
                <a:ea typeface="+mn-lt"/>
              </a:rPr>
              <a:t>System Design/Architecture </a:t>
            </a:r>
            <a:endParaRPr lang="en-US" sz="1600" dirty="0"/>
          </a:p>
          <a:p>
            <a:pPr marL="285750" indent="-285750">
              <a:buFont typeface="Arial" panose="020B0604020202020204" pitchFamily="34" charset="0"/>
              <a:buChar char="•"/>
            </a:pPr>
            <a:r>
              <a:rPr lang="en-US" sz="1600" dirty="0">
                <a:ea typeface="+mn-lt"/>
                <a:cs typeface="+mn-lt"/>
              </a:rPr>
              <a:t>System Development Approach (Technology Used) </a:t>
            </a:r>
          </a:p>
          <a:p>
            <a:pPr marL="285750" indent="-285750">
              <a:buFont typeface="Arial" panose="020B0604020202020204" pitchFamily="34" charset="0"/>
              <a:buChar char="•"/>
            </a:pPr>
            <a:r>
              <a:rPr lang="en-US" sz="1600" dirty="0">
                <a:ea typeface="+mn-lt"/>
                <a:cs typeface="+mn-lt"/>
              </a:rPr>
              <a:t>Algorithm &amp; Deployment  </a:t>
            </a:r>
            <a:endParaRPr lang="en-US" sz="1600" dirty="0">
              <a:cs typeface="Calibri"/>
            </a:endParaRPr>
          </a:p>
          <a:p>
            <a:pPr marL="285750" indent="-285750">
              <a:buFont typeface="Arial" panose="020B0604020202020204" pitchFamily="34" charset="0"/>
              <a:buChar char="•"/>
            </a:pPr>
            <a:r>
              <a:rPr lang="en-US" sz="1600" dirty="0">
                <a:ea typeface="+mn-lt"/>
              </a:rPr>
              <a:t>Conclusion</a:t>
            </a:r>
          </a:p>
          <a:p>
            <a:pPr marL="285750" indent="-285750">
              <a:buFont typeface="Arial" panose="020B0604020202020204" pitchFamily="34" charset="0"/>
              <a:buChar char="•"/>
            </a:pPr>
            <a:r>
              <a:rPr lang="en-US" sz="1600" dirty="0">
                <a:ea typeface="+mn-lt"/>
              </a:rPr>
              <a:t>Future Scope</a:t>
            </a:r>
            <a:endParaRPr lang="en-IN" sz="1600" dirty="0"/>
          </a:p>
          <a:p>
            <a:pPr marL="285750" indent="-285750">
              <a:buFont typeface="Arial" panose="020B0604020202020204" pitchFamily="34" charset="0"/>
              <a:buChar char="•"/>
            </a:pPr>
            <a:r>
              <a:rPr lang="en-US" sz="1600" dirty="0">
                <a:ea typeface="+mn-lt"/>
              </a:rPr>
              <a:t>References</a:t>
            </a:r>
          </a:p>
          <a:p>
            <a:pPr marL="285750" indent="-285750">
              <a:buFont typeface="Arial" panose="020B0604020202020204" pitchFamily="34" charset="0"/>
              <a:buChar char="•"/>
            </a:pPr>
            <a:r>
              <a:rPr lang="en-US" sz="1600" dirty="0">
                <a:ea typeface="+mn-lt"/>
              </a:rPr>
              <a:t>Video of the Project</a:t>
            </a:r>
            <a:endParaRPr lang="en-US" sz="1600" dirty="0"/>
          </a:p>
        </p:txBody>
      </p:sp>
      <p:sp>
        <p:nvSpPr>
          <p:cNvPr id="2" name="TextBox 1">
            <a:extLst>
              <a:ext uri="{FF2B5EF4-FFF2-40B4-BE49-F238E27FC236}">
                <a16:creationId xmlns:a16="http://schemas.microsoft.com/office/drawing/2014/main" id="{4E9D80ED-71E6-0880-064D-B34928248895}"/>
              </a:ext>
            </a:extLst>
          </p:cNvPr>
          <p:cNvSpPr txBox="1"/>
          <p:nvPr/>
        </p:nvSpPr>
        <p:spPr>
          <a:xfrm>
            <a:off x="75304" y="0"/>
            <a:ext cx="2173044" cy="307777"/>
          </a:xfrm>
          <a:prstGeom prst="rect">
            <a:avLst/>
          </a:prstGeom>
          <a:solidFill>
            <a:srgbClr val="223366"/>
          </a:solidFill>
        </p:spPr>
        <p:txBody>
          <a:bodyPr wrap="square" rtlCol="0">
            <a:spAutoFit/>
          </a:bodyPr>
          <a:lstStyle/>
          <a:p>
            <a:r>
              <a:rPr lang="en-IN" dirty="0">
                <a:solidFill>
                  <a:schemeClr val="bg1"/>
                </a:solidFill>
              </a:rPr>
              <a:t>Global Plastic Pollution</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1569660"/>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solidFill>
                  <a:srgbClr val="002060"/>
                </a:solidFill>
              </a:rPr>
              <a:t>Abstract</a:t>
            </a:r>
            <a:br>
              <a:rPr lang="en-US" sz="2400" b="1" dirty="0">
                <a:solidFill>
                  <a:srgbClr val="002060"/>
                </a:solidFill>
              </a:rPr>
            </a:br>
            <a:br>
              <a:rPr lang="en-US" sz="2400" b="1" dirty="0"/>
            </a:br>
            <a:r>
              <a:rPr lang="en-US" sz="1600" dirty="0">
                <a:solidFill>
                  <a:srgbClr val="222222"/>
                </a:solidFill>
                <a:latin typeface="Times New Roman"/>
              </a:rPr>
              <a:t> </a:t>
            </a:r>
            <a:endParaRPr lang="en-US" sz="1600" dirty="0">
              <a:latin typeface="Times New Roman"/>
              <a:cs typeface="Calibri"/>
            </a:endParaRPr>
          </a:p>
          <a:p>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467833" y="1229855"/>
            <a:ext cx="7938976"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abstract summarizes a global analysis of plastic pollution. Assessing the pervasive issue, the study explores the environmental impact, socioeconomic consequences, and mitigation strategies. Utilizing comprehensive data sets, the research identifies key contributors to plastic pollution, highlighting geographical hotspots and the ecological ramifications. Additionally, it examines emerging technologies and policy interventions aimed at curbing plastic waste. The findings provide valuable insights for policymakers, environmentalists, and industries to collaboratively address this urgent global challenge, fostering sustainable practices and promoting a circular economy to mitigate the detrimental effects of plastic pollution on ecosystems and human well-being</a:t>
            </a:r>
            <a:r>
              <a:rPr lang="en-US" sz="1600" dirty="0"/>
              <a:t>.</a:t>
            </a:r>
            <a:endParaRPr lang="en-IN" sz="1600" dirty="0"/>
          </a:p>
        </p:txBody>
      </p:sp>
      <p:sp>
        <p:nvSpPr>
          <p:cNvPr id="4" name="TextBox 3">
            <a:extLst>
              <a:ext uri="{FF2B5EF4-FFF2-40B4-BE49-F238E27FC236}">
                <a16:creationId xmlns:a16="http://schemas.microsoft.com/office/drawing/2014/main" id="{DD413365-4177-BED9-F070-DDCE0EC53C99}"/>
              </a:ext>
            </a:extLst>
          </p:cNvPr>
          <p:cNvSpPr txBox="1"/>
          <p:nvPr/>
        </p:nvSpPr>
        <p:spPr>
          <a:xfrm>
            <a:off x="75304" y="0"/>
            <a:ext cx="2173044" cy="307777"/>
          </a:xfrm>
          <a:prstGeom prst="rect">
            <a:avLst/>
          </a:prstGeom>
          <a:solidFill>
            <a:srgbClr val="223366"/>
          </a:solidFill>
        </p:spPr>
        <p:txBody>
          <a:bodyPr wrap="square" rtlCol="0">
            <a:spAutoFit/>
          </a:bodyPr>
          <a:lstStyle/>
          <a:p>
            <a:r>
              <a:rPr lang="en-IN" dirty="0">
                <a:solidFill>
                  <a:schemeClr val="bg1"/>
                </a:solidFill>
              </a:rPr>
              <a:t>Global Plastic Pollution</a:t>
            </a: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rPr>
              <a:t>Problem</a:t>
            </a:r>
            <a:r>
              <a:rPr lang="en-US" sz="1400" b="1" dirty="0">
                <a:solidFill>
                  <a:schemeClr val="accent1"/>
                </a:solidFill>
              </a:rPr>
              <a:t> </a:t>
            </a:r>
            <a:r>
              <a:rPr lang="en-US" sz="2400" b="1" dirty="0">
                <a:solidFill>
                  <a:srgbClr val="002060"/>
                </a:solidFill>
              </a:rPr>
              <a:t>Statement</a:t>
            </a:r>
            <a:br>
              <a:rPr lang="en-US" sz="2400" b="1" dirty="0"/>
            </a:br>
            <a:br>
              <a:rPr lang="en-US" sz="2400" b="1" dirty="0"/>
            </a:br>
            <a:r>
              <a:rPr lang="en-US" sz="1600" dirty="0">
                <a:latin typeface="Times New Roman"/>
              </a:rPr>
              <a:t>Rapidly increasing production and inadequate waste management have led to the pervasive presence of plastic waste, adversely impacting ecosystems, wildlife, and human well-being.</a:t>
            </a:r>
            <a:br>
              <a:rPr lang="en-US" sz="1600" dirty="0">
                <a:latin typeface="Times New Roman"/>
              </a:rPr>
            </a:br>
            <a:br>
              <a:rPr lang="en-US" sz="1600" dirty="0">
                <a:latin typeface="Times New Roman"/>
              </a:rPr>
            </a:br>
            <a:br>
              <a:rPr lang="en-US" sz="1600" dirty="0">
                <a:latin typeface="Times New Roman"/>
              </a:rPr>
            </a:br>
            <a:r>
              <a:rPr lang="en-US" sz="1600" dirty="0">
                <a:latin typeface="Times New Roman"/>
              </a:rPr>
              <a:t>1. Identifying Critical Gaps in Knowledge</a:t>
            </a:r>
            <a:br>
              <a:rPr lang="en-US" sz="1600" dirty="0">
                <a:latin typeface="Times New Roman"/>
              </a:rPr>
            </a:br>
            <a:r>
              <a:rPr lang="en-US" sz="1600" dirty="0">
                <a:latin typeface="Times New Roman"/>
              </a:rPr>
              <a:t>2. Understanding Sources and Distribution</a:t>
            </a:r>
            <a:br>
              <a:rPr lang="en-US" sz="1600" dirty="0">
                <a:latin typeface="Times New Roman"/>
              </a:rPr>
            </a:br>
            <a:r>
              <a:rPr lang="en-US" sz="1600" dirty="0">
                <a:latin typeface="Times New Roman"/>
              </a:rPr>
              <a:t>3. Assessing Ecological Consequences</a:t>
            </a:r>
            <a:br>
              <a:rPr lang="en-US" sz="1600" dirty="0">
                <a:latin typeface="Times New Roman"/>
              </a:rPr>
            </a:br>
            <a:r>
              <a:rPr lang="en-US" sz="1600" dirty="0">
                <a:latin typeface="Times New Roman"/>
              </a:rPr>
              <a:t>4. Developing Effective Strategies</a:t>
            </a:r>
            <a:br>
              <a:rPr lang="en-US" sz="1600" dirty="0">
                <a:latin typeface="Times New Roman"/>
              </a:rPr>
            </a:br>
            <a:r>
              <a:rPr lang="en-US" sz="1600" dirty="0">
                <a:latin typeface="Times New Roman"/>
              </a:rPr>
              <a:t>5. Implementing Sustainable Policies</a:t>
            </a:r>
            <a:endParaRPr lang="en-US" sz="1200" dirty="0">
              <a:latin typeface="Times New Roman"/>
            </a:endParaRPr>
          </a:p>
          <a:p>
            <a:endParaRPr lang="en-IN" sz="2400" b="1" dirty="0">
              <a:solidFill>
                <a:srgbClr val="002060"/>
              </a:solidFill>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B44211B-334E-2794-C657-064FEA1BDB2C}"/>
              </a:ext>
            </a:extLst>
          </p:cNvPr>
          <p:cNvSpPr txBox="1"/>
          <p:nvPr/>
        </p:nvSpPr>
        <p:spPr>
          <a:xfrm>
            <a:off x="75304" y="0"/>
            <a:ext cx="2173044" cy="307777"/>
          </a:xfrm>
          <a:prstGeom prst="rect">
            <a:avLst/>
          </a:prstGeom>
          <a:solidFill>
            <a:srgbClr val="223366"/>
          </a:solidFill>
        </p:spPr>
        <p:txBody>
          <a:bodyPr wrap="square" rtlCol="0">
            <a:spAutoFit/>
          </a:bodyPr>
          <a:lstStyle/>
          <a:p>
            <a:r>
              <a:rPr lang="en-IN" dirty="0">
                <a:solidFill>
                  <a:schemeClr val="bg1"/>
                </a:solidFill>
              </a:rPr>
              <a:t>Global Plastic Pollution</a:t>
            </a: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5940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Aim and Objective</a:t>
            </a:r>
            <a:br>
              <a:rPr lang="en-US" sz="2400" b="1" dirty="0">
                <a:solidFill>
                  <a:srgbClr val="002060"/>
                </a:solidFill>
              </a:rPr>
            </a:br>
            <a:br>
              <a:rPr lang="en-US" sz="2400" b="1" dirty="0"/>
            </a:br>
            <a:r>
              <a:rPr lang="en-US" sz="2400" b="1" dirty="0">
                <a:solidFill>
                  <a:srgbClr val="1F1F1F"/>
                </a:solidFill>
                <a:latin typeface="Times New Roman"/>
              </a:rPr>
              <a:t>Aim:</a:t>
            </a:r>
            <a:endParaRPr lang="en-US" sz="2400" b="1" dirty="0">
              <a:solidFill>
                <a:srgbClr val="262626"/>
              </a:solidFill>
              <a:latin typeface="Times New Roman"/>
            </a:endParaRPr>
          </a:p>
          <a:p>
            <a:pPr algn="just"/>
            <a:r>
              <a:rPr lang="en-US" sz="1600" dirty="0">
                <a:solidFill>
                  <a:srgbClr val="1F1F1F"/>
                </a:solidFill>
              </a:rPr>
              <a:t>The overarching aim of the global plastic pollution analysis is to comprehensively investigate and understand the intricate dynamics of plastic pollution on a worldwide scale. The study seeks to identify, analyze, and address the root causes, sources, and consequences of plastic pollution, with the ultimate goal of contributing to the development of effective strategies         </a:t>
            </a:r>
            <a:br>
              <a:rPr lang="en-US" sz="1600" dirty="0">
                <a:solidFill>
                  <a:srgbClr val="374151"/>
                </a:solidFill>
                <a:latin typeface="Times New Roman"/>
              </a:rPr>
            </a:br>
            <a:r>
              <a:rPr lang="en-US" sz="1600" dirty="0">
                <a:solidFill>
                  <a:srgbClr val="374151"/>
                </a:solidFill>
                <a:latin typeface="Times New Roman"/>
              </a:rPr>
              <a:t> </a:t>
            </a:r>
            <a:br>
              <a:rPr lang="en-US" sz="1600" dirty="0"/>
            </a:br>
            <a:r>
              <a:rPr lang="en-US" sz="2400" b="1" dirty="0">
                <a:solidFill>
                  <a:srgbClr val="1F1F1F"/>
                </a:solidFill>
                <a:latin typeface="Times New Roman"/>
              </a:rPr>
              <a:t>Objectives: </a:t>
            </a:r>
            <a:endParaRPr lang="en-US" sz="2400" b="1" dirty="0">
              <a:latin typeface="Times New Roman"/>
            </a:endParaRPr>
          </a:p>
          <a:p>
            <a:r>
              <a:rPr lang="en-US" sz="1600" dirty="0"/>
              <a:t>1.Source Identification</a:t>
            </a:r>
            <a:br>
              <a:rPr lang="en-US" sz="1600" dirty="0"/>
            </a:br>
            <a:r>
              <a:rPr lang="en-US" sz="1600" dirty="0"/>
              <a:t>2.Distribution Patterns</a:t>
            </a:r>
            <a:br>
              <a:rPr lang="en-US" sz="1600" dirty="0"/>
            </a:br>
            <a:r>
              <a:rPr lang="en-US" sz="1600" dirty="0"/>
              <a:t>3.Ecological Consequences</a:t>
            </a:r>
            <a:br>
              <a:rPr lang="en-US" sz="1600" dirty="0"/>
            </a:br>
            <a:r>
              <a:rPr lang="en-US" sz="1600" dirty="0"/>
              <a:t>4.Socio-economic Assessment</a:t>
            </a:r>
            <a:br>
              <a:rPr lang="en-US" sz="1600" dirty="0"/>
            </a:br>
            <a:br>
              <a:rPr lang="en-US" sz="2400" dirty="0"/>
            </a:br>
            <a:br>
              <a:rPr lang="en-US" sz="1600" dirty="0"/>
            </a:br>
            <a:br>
              <a:rPr lang="en-US" sz="1600" dirty="0"/>
            </a:br>
            <a:endParaRPr lang="en-US" sz="2400" dirty="0"/>
          </a:p>
          <a:p>
            <a:endParaRPr lang="en-US" sz="2000" dirty="0">
              <a:solidFill>
                <a:srgbClr val="222222"/>
              </a:solidFill>
              <a:latin typeface="Times New Roman"/>
              <a:cs typeface="Times New Roman"/>
            </a:endParaRPr>
          </a:p>
          <a:p>
            <a:endParaRPr lang="en-US" sz="2400" b="1" dirty="0">
              <a:latin typeface="Arial" panose="020B0604020202020204" pitchFamily="34" charset="0"/>
              <a:cs typeface="Arial" panose="020B0604020202020204" pitchFamily="34" charset="0"/>
            </a:endParaRPr>
          </a:p>
        </p:txBody>
      </p:sp>
      <p:sp>
        <p:nvSpPr>
          <p:cNvPr id="3" name="TextBox 2"/>
          <p:cNvSpPr txBox="1"/>
          <p:nvPr/>
        </p:nvSpPr>
        <p:spPr>
          <a:xfrm>
            <a:off x="1233378" y="2516371"/>
            <a:ext cx="2665227" cy="338554"/>
          </a:xfrm>
          <a:prstGeom prst="rect">
            <a:avLst/>
          </a:prstGeom>
          <a:noFill/>
        </p:spPr>
        <p:txBody>
          <a:bodyPr wrap="square" rtlCol="0">
            <a:spAutoFit/>
          </a:bodyPr>
          <a:lstStyle/>
          <a:p>
            <a:r>
              <a:rPr lang="en-IN" sz="1600" dirty="0"/>
              <a:t>for global mitigations.</a:t>
            </a:r>
          </a:p>
        </p:txBody>
      </p:sp>
      <p:sp>
        <p:nvSpPr>
          <p:cNvPr id="4" name="TextBox 3">
            <a:extLst>
              <a:ext uri="{FF2B5EF4-FFF2-40B4-BE49-F238E27FC236}">
                <a16:creationId xmlns:a16="http://schemas.microsoft.com/office/drawing/2014/main" id="{6E091CE8-6AA7-C2DC-0A16-F6D589B5FD2E}"/>
              </a:ext>
            </a:extLst>
          </p:cNvPr>
          <p:cNvSpPr txBox="1"/>
          <p:nvPr/>
        </p:nvSpPr>
        <p:spPr>
          <a:xfrm>
            <a:off x="75304" y="0"/>
            <a:ext cx="2173044" cy="307777"/>
          </a:xfrm>
          <a:prstGeom prst="rect">
            <a:avLst/>
          </a:prstGeom>
          <a:solidFill>
            <a:srgbClr val="223366"/>
          </a:solidFill>
        </p:spPr>
        <p:txBody>
          <a:bodyPr wrap="square" rtlCol="0">
            <a:spAutoFit/>
          </a:bodyPr>
          <a:lstStyle/>
          <a:p>
            <a:r>
              <a:rPr lang="en-IN" dirty="0">
                <a:solidFill>
                  <a:schemeClr val="bg1"/>
                </a:solidFill>
              </a:rPr>
              <a:t>Global Plastic Pollution</a:t>
            </a: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0" y="487556"/>
            <a:ext cx="8860465" cy="461665"/>
          </a:xfr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  Proposed Solution </a:t>
            </a:r>
            <a:endParaRPr lang="en-US" sz="2400" dirty="0">
              <a:solidFill>
                <a:schemeClr val="tx1"/>
              </a:solidFill>
              <a:latin typeface="Times New Roman"/>
            </a:endParaRPr>
          </a:p>
        </p:txBody>
      </p:sp>
      <p:sp>
        <p:nvSpPr>
          <p:cNvPr id="4" name="TextBox 3"/>
          <p:cNvSpPr txBox="1"/>
          <p:nvPr/>
        </p:nvSpPr>
        <p:spPr>
          <a:xfrm>
            <a:off x="92149" y="1084521"/>
            <a:ext cx="8768316" cy="2960875"/>
          </a:xfrm>
          <a:prstGeom prst="rect">
            <a:avLst/>
          </a:prstGeom>
          <a:noFill/>
        </p:spPr>
        <p:txBody>
          <a:bodyPr wrap="square" rtlCol="0">
            <a:spAutoFit/>
          </a:bodyPr>
          <a:lstStyle/>
          <a:p>
            <a:pPr marL="285750" lvl="4" indent="-285750">
              <a:lnSpc>
                <a:spcPct val="150000"/>
              </a:lnSpc>
              <a:buFont typeface="Arial" panose="020B0604020202020204" pitchFamily="34" charset="0"/>
              <a:buChar char="•"/>
            </a:pPr>
            <a:r>
              <a:rPr lang="en-US" b="1" dirty="0"/>
              <a:t>Source Reduction Initiatives:</a:t>
            </a:r>
            <a:br>
              <a:rPr lang="en-US" b="1" dirty="0"/>
            </a:br>
            <a:r>
              <a:rPr lang="en-US" dirty="0"/>
              <a:t>Implement regulations and incentives to reduce the production and consumption of single-use plastics. Encourage businesses to adopt sustainable packaging practices.</a:t>
            </a:r>
          </a:p>
          <a:p>
            <a:pPr marL="285750" lvl="4" indent="-285750">
              <a:lnSpc>
                <a:spcPct val="150000"/>
              </a:lnSpc>
              <a:buFont typeface="Arial" panose="020B0604020202020204" pitchFamily="34" charset="0"/>
              <a:buChar char="•"/>
            </a:pPr>
            <a:r>
              <a:rPr lang="en-US" b="1" dirty="0"/>
              <a:t>Public Awareness and Education:</a:t>
            </a:r>
          </a:p>
          <a:p>
            <a:pPr lvl="7">
              <a:lnSpc>
                <a:spcPct val="150000"/>
              </a:lnSpc>
            </a:pPr>
            <a:r>
              <a:rPr lang="en-US" dirty="0"/>
              <a:t>      Launch awareness campaigns to educate the public about the environmental impact of plastic pollution.</a:t>
            </a:r>
          </a:p>
          <a:p>
            <a:pPr lvl="4">
              <a:lnSpc>
                <a:spcPct val="150000"/>
              </a:lnSpc>
            </a:pPr>
            <a:r>
              <a:rPr lang="en-US" dirty="0"/>
              <a:t>      Promote responsible consumer behavior through educational programs.</a:t>
            </a:r>
          </a:p>
          <a:p>
            <a:pPr marL="285750" lvl="4" indent="-285750">
              <a:lnSpc>
                <a:spcPct val="150000"/>
              </a:lnSpc>
              <a:buFont typeface="Arial" panose="020B0604020202020204" pitchFamily="34" charset="0"/>
              <a:buChar char="•"/>
            </a:pPr>
            <a:r>
              <a:rPr lang="en-US" b="1" dirty="0"/>
              <a:t>Waste Management Enhancement:</a:t>
            </a:r>
          </a:p>
          <a:p>
            <a:pPr lvl="4">
              <a:lnSpc>
                <a:spcPct val="150000"/>
              </a:lnSpc>
            </a:pPr>
            <a:r>
              <a:rPr lang="en-US" dirty="0"/>
              <a:t>      Invest in improved waste collection and recycling infrastructure globally.</a:t>
            </a:r>
          </a:p>
          <a:p>
            <a:pPr lvl="4">
              <a:lnSpc>
                <a:spcPct val="150000"/>
              </a:lnSpc>
            </a:pPr>
            <a:r>
              <a:rPr lang="en-US" dirty="0"/>
              <a:t>      Implement community-based initiatives for responsible waste disposal.</a:t>
            </a:r>
            <a:endParaRPr lang="en-IN" dirty="0"/>
          </a:p>
        </p:txBody>
      </p:sp>
      <p:sp>
        <p:nvSpPr>
          <p:cNvPr id="3" name="TextBox 2">
            <a:extLst>
              <a:ext uri="{FF2B5EF4-FFF2-40B4-BE49-F238E27FC236}">
                <a16:creationId xmlns:a16="http://schemas.microsoft.com/office/drawing/2014/main" id="{7D5D455C-CB23-8E53-3279-5CDC8DE08C30}"/>
              </a:ext>
            </a:extLst>
          </p:cNvPr>
          <p:cNvSpPr txBox="1"/>
          <p:nvPr/>
        </p:nvSpPr>
        <p:spPr>
          <a:xfrm>
            <a:off x="75304" y="0"/>
            <a:ext cx="2173044" cy="307777"/>
          </a:xfrm>
          <a:prstGeom prst="rect">
            <a:avLst/>
          </a:prstGeom>
          <a:solidFill>
            <a:srgbClr val="223366"/>
          </a:solidFill>
        </p:spPr>
        <p:txBody>
          <a:bodyPr wrap="square" rtlCol="0">
            <a:spAutoFit/>
          </a:bodyPr>
          <a:lstStyle/>
          <a:p>
            <a:r>
              <a:rPr lang="en-IN" dirty="0">
                <a:solidFill>
                  <a:schemeClr val="bg1"/>
                </a:solidFill>
              </a:rPr>
              <a:t>Global Plastic Pollution</a:t>
            </a:r>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107721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System Architecture</a:t>
            </a:r>
            <a:br>
              <a:rPr lang="en-US" sz="1600" b="1" dirty="0"/>
            </a:br>
            <a:endParaRPr lang="en-US" sz="1600" dirty="0"/>
          </a:p>
          <a:p>
            <a:endParaRPr lang="en-US" sz="2400" b="1" dirty="0">
              <a:latin typeface="Arial" panose="020B0604020202020204" pitchFamily="34" charset="0"/>
              <a:cs typeface="Arial" panose="020B0604020202020204" pitchFamily="34" charset="0"/>
            </a:endParaRPr>
          </a:p>
        </p:txBody>
      </p:sp>
      <p:sp>
        <p:nvSpPr>
          <p:cNvPr id="2" name="TextBox 1"/>
          <p:cNvSpPr txBox="1"/>
          <p:nvPr/>
        </p:nvSpPr>
        <p:spPr>
          <a:xfrm>
            <a:off x="241005" y="998498"/>
            <a:ext cx="8130363" cy="523220"/>
          </a:xfrm>
          <a:prstGeom prst="rect">
            <a:avLst/>
          </a:prstGeom>
          <a:noFill/>
        </p:spPr>
        <p:txBody>
          <a:bodyPr wrap="square" rtlCol="0">
            <a:spAutoFit/>
          </a:bodyPr>
          <a:lstStyle/>
          <a:p>
            <a:r>
              <a:rPr lang="en-US"/>
              <a:t>To conduct a global plastic pollution analysis using Jupyter for data analysis, you would typically follow a system architecture that involves several components. Here is a high-level overview:</a:t>
            </a:r>
            <a:endParaRPr lang="en-IN" dirty="0"/>
          </a:p>
        </p:txBody>
      </p:sp>
      <p:sp>
        <p:nvSpPr>
          <p:cNvPr id="4" name="TextBox 3"/>
          <p:cNvSpPr txBox="1"/>
          <p:nvPr/>
        </p:nvSpPr>
        <p:spPr>
          <a:xfrm>
            <a:off x="241005" y="1679945"/>
            <a:ext cx="7768855" cy="174900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dirty="0"/>
              <a:t>Data Collection</a:t>
            </a:r>
          </a:p>
          <a:p>
            <a:pPr marL="285750" indent="-285750">
              <a:lnSpc>
                <a:spcPct val="200000"/>
              </a:lnSpc>
              <a:buFont typeface="Arial" panose="020B0604020202020204" pitchFamily="34" charset="0"/>
              <a:buChar char="•"/>
            </a:pPr>
            <a:r>
              <a:rPr lang="en-IN" dirty="0"/>
              <a:t>Data Pre-processing</a:t>
            </a:r>
          </a:p>
          <a:p>
            <a:pPr marL="285750" indent="-285750">
              <a:lnSpc>
                <a:spcPct val="200000"/>
              </a:lnSpc>
              <a:buFont typeface="Arial" panose="020B0604020202020204" pitchFamily="34" charset="0"/>
              <a:buChar char="•"/>
            </a:pPr>
            <a:r>
              <a:rPr lang="en-IN" dirty="0"/>
              <a:t>Exploratory Data Analysis (EDA)</a:t>
            </a:r>
          </a:p>
          <a:p>
            <a:pPr marL="285750" indent="-285750">
              <a:lnSpc>
                <a:spcPct val="200000"/>
              </a:lnSpc>
              <a:buFont typeface="Arial" panose="020B0604020202020204" pitchFamily="34" charset="0"/>
              <a:buChar char="•"/>
            </a:pPr>
            <a:r>
              <a:rPr lang="en-IN" dirty="0"/>
              <a:t>Statistical Analysis</a:t>
            </a:r>
          </a:p>
        </p:txBody>
      </p:sp>
      <p:sp>
        <p:nvSpPr>
          <p:cNvPr id="5" name="TextBox 4">
            <a:extLst>
              <a:ext uri="{FF2B5EF4-FFF2-40B4-BE49-F238E27FC236}">
                <a16:creationId xmlns:a16="http://schemas.microsoft.com/office/drawing/2014/main" id="{77925BED-A904-EEB3-6480-BE78A9C97673}"/>
              </a:ext>
            </a:extLst>
          </p:cNvPr>
          <p:cNvSpPr txBox="1"/>
          <p:nvPr/>
        </p:nvSpPr>
        <p:spPr>
          <a:xfrm>
            <a:off x="75304" y="0"/>
            <a:ext cx="2173044" cy="307777"/>
          </a:xfrm>
          <a:prstGeom prst="rect">
            <a:avLst/>
          </a:prstGeom>
          <a:solidFill>
            <a:srgbClr val="223366"/>
          </a:solidFill>
        </p:spPr>
        <p:txBody>
          <a:bodyPr wrap="square" rtlCol="0">
            <a:spAutoFit/>
          </a:bodyPr>
          <a:lstStyle/>
          <a:p>
            <a:r>
              <a:rPr lang="en-IN" dirty="0">
                <a:solidFill>
                  <a:schemeClr val="bg1"/>
                </a:solidFill>
              </a:rPr>
              <a:t>Global Plastic Pollution</a:t>
            </a:r>
          </a:p>
        </p:txBody>
      </p:sp>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xfrm>
            <a:off x="311700" y="606390"/>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467833" y="1268819"/>
            <a:ext cx="7861004" cy="2554545"/>
          </a:xfrm>
          <a:prstGeom prst="rect">
            <a:avLst/>
          </a:prstGeom>
          <a:noFill/>
        </p:spPr>
        <p:txBody>
          <a:bodyPr wrap="square" rtlCol="0">
            <a:spAutoFit/>
          </a:bodyPr>
          <a:lstStyle/>
          <a:p>
            <a:r>
              <a:rPr lang="en-US" sz="1600" b="1" dirty="0"/>
              <a:t>Data Sharing Platform:</a:t>
            </a:r>
          </a:p>
          <a:p>
            <a:r>
              <a:rPr lang="en-US" dirty="0"/>
              <a:t>Create a centralized platform for sharing data, research findings, and success stories to facilitate global collaboration and learning.</a:t>
            </a:r>
          </a:p>
          <a:p>
            <a:endParaRPr lang="en-US" dirty="0"/>
          </a:p>
          <a:p>
            <a:r>
              <a:rPr lang="en-US" sz="1600" b="1" dirty="0"/>
              <a:t>Needs Assessment:</a:t>
            </a:r>
          </a:p>
          <a:p>
            <a:r>
              <a:rPr lang="en-US" dirty="0"/>
              <a:t>Conduct a thorough analysis of the global plastic pollution scenario, identifying key areas and aspects that require urgent attention.</a:t>
            </a:r>
          </a:p>
          <a:p>
            <a:endParaRPr lang="en-US" dirty="0"/>
          </a:p>
          <a:p>
            <a:r>
              <a:rPr lang="en-US" sz="1600" b="1" dirty="0"/>
              <a:t>Assessment and Planning:</a:t>
            </a:r>
          </a:p>
          <a:p>
            <a:r>
              <a:rPr lang="en-US" dirty="0"/>
              <a:t>Conduct a thorough analysis of current plastic pollution levels and hotspots globally.</a:t>
            </a:r>
          </a:p>
          <a:p>
            <a:r>
              <a:rPr lang="en-US" dirty="0"/>
              <a:t>Develop a detailed plan outlining goals, key milestones, and resource requirements.</a:t>
            </a:r>
            <a:endParaRPr lang="en-IN" dirty="0"/>
          </a:p>
        </p:txBody>
      </p:sp>
      <p:sp>
        <p:nvSpPr>
          <p:cNvPr id="4" name="TextBox 3">
            <a:extLst>
              <a:ext uri="{FF2B5EF4-FFF2-40B4-BE49-F238E27FC236}">
                <a16:creationId xmlns:a16="http://schemas.microsoft.com/office/drawing/2014/main" id="{908EFB8D-135F-C516-30FB-6C7901BFFE21}"/>
              </a:ext>
            </a:extLst>
          </p:cNvPr>
          <p:cNvSpPr txBox="1"/>
          <p:nvPr/>
        </p:nvSpPr>
        <p:spPr>
          <a:xfrm>
            <a:off x="75304" y="0"/>
            <a:ext cx="2173044" cy="307777"/>
          </a:xfrm>
          <a:prstGeom prst="rect">
            <a:avLst/>
          </a:prstGeom>
          <a:solidFill>
            <a:srgbClr val="223366"/>
          </a:solidFill>
        </p:spPr>
        <p:txBody>
          <a:bodyPr wrap="square" rtlCol="0">
            <a:spAutoFit/>
          </a:bodyPr>
          <a:lstStyle/>
          <a:p>
            <a:r>
              <a:rPr lang="en-IN" dirty="0">
                <a:solidFill>
                  <a:schemeClr val="bg1"/>
                </a:solidFill>
              </a:rPr>
              <a:t>Global Plastic Pollution</a:t>
            </a:r>
          </a:p>
        </p:txBody>
      </p:sp>
    </p:spTree>
    <p:extLst>
      <p:ext uri="{BB962C8B-B14F-4D97-AF65-F5344CB8AC3E}">
        <p14:creationId xmlns:p14="http://schemas.microsoft.com/office/powerpoint/2010/main" val="27619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Deployment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496186" y="1275907"/>
            <a:ext cx="7967330" cy="19913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Data Collection</a:t>
            </a:r>
          </a:p>
          <a:p>
            <a:pPr marL="285750" indent="-285750">
              <a:lnSpc>
                <a:spcPct val="150000"/>
              </a:lnSpc>
              <a:buFont typeface="Arial" panose="020B0604020202020204" pitchFamily="34" charset="0"/>
              <a:buChar char="•"/>
            </a:pPr>
            <a:r>
              <a:rPr lang="en-IN" dirty="0"/>
              <a:t>Data Pre-processing</a:t>
            </a:r>
          </a:p>
          <a:p>
            <a:pPr marL="285750" indent="-285750">
              <a:lnSpc>
                <a:spcPct val="150000"/>
              </a:lnSpc>
              <a:buFont typeface="Arial" panose="020B0604020202020204" pitchFamily="34" charset="0"/>
              <a:buChar char="•"/>
            </a:pPr>
            <a:r>
              <a:rPr lang="en-IN" dirty="0"/>
              <a:t>Exploratory Data Analysis (EDA)</a:t>
            </a:r>
          </a:p>
          <a:p>
            <a:pPr marL="285750" indent="-285750">
              <a:lnSpc>
                <a:spcPct val="150000"/>
              </a:lnSpc>
              <a:buFont typeface="Arial" panose="020B0604020202020204" pitchFamily="34" charset="0"/>
              <a:buChar char="•"/>
            </a:pPr>
            <a:r>
              <a:rPr lang="en-IN" dirty="0"/>
              <a:t>Spatial Analysis</a:t>
            </a:r>
          </a:p>
          <a:p>
            <a:pPr marL="285750" indent="-285750">
              <a:lnSpc>
                <a:spcPct val="150000"/>
              </a:lnSpc>
              <a:buFont typeface="Arial" panose="020B0604020202020204" pitchFamily="34" charset="0"/>
              <a:buChar char="•"/>
            </a:pPr>
            <a:r>
              <a:rPr lang="en-IN" dirty="0"/>
              <a:t>Machine Learning</a:t>
            </a:r>
          </a:p>
          <a:p>
            <a:pPr marL="285750" indent="-285750">
              <a:lnSpc>
                <a:spcPct val="150000"/>
              </a:lnSpc>
              <a:buFont typeface="Arial" panose="020B0604020202020204" pitchFamily="34" charset="0"/>
              <a:buChar char="•"/>
            </a:pPr>
            <a:r>
              <a:rPr lang="en-IN" dirty="0"/>
              <a:t>Statistical Analysis</a:t>
            </a:r>
          </a:p>
        </p:txBody>
      </p:sp>
      <p:sp>
        <p:nvSpPr>
          <p:cNvPr id="4" name="TextBox 3">
            <a:extLst>
              <a:ext uri="{FF2B5EF4-FFF2-40B4-BE49-F238E27FC236}">
                <a16:creationId xmlns:a16="http://schemas.microsoft.com/office/drawing/2014/main" id="{729ADB8A-2CBB-7FF6-A458-7E1939289E27}"/>
              </a:ext>
            </a:extLst>
          </p:cNvPr>
          <p:cNvSpPr txBox="1"/>
          <p:nvPr/>
        </p:nvSpPr>
        <p:spPr>
          <a:xfrm>
            <a:off x="75304" y="0"/>
            <a:ext cx="2173044" cy="307777"/>
          </a:xfrm>
          <a:prstGeom prst="rect">
            <a:avLst/>
          </a:prstGeom>
          <a:solidFill>
            <a:srgbClr val="223366"/>
          </a:solidFill>
        </p:spPr>
        <p:txBody>
          <a:bodyPr wrap="square" rtlCol="0">
            <a:spAutoFit/>
          </a:bodyPr>
          <a:lstStyle/>
          <a:p>
            <a:r>
              <a:rPr lang="en-IN" dirty="0">
                <a:solidFill>
                  <a:schemeClr val="bg1"/>
                </a:solidFill>
              </a:rPr>
              <a:t>Global Plastic Pollution</a:t>
            </a:r>
          </a:p>
        </p:txBody>
      </p:sp>
      <p:pic>
        <p:nvPicPr>
          <p:cNvPr id="5" name="Picture 6">
            <a:extLst>
              <a:ext uri="{FF2B5EF4-FFF2-40B4-BE49-F238E27FC236}">
                <a16:creationId xmlns:a16="http://schemas.microsoft.com/office/drawing/2014/main" id="{05C58326-0F7A-5B38-5554-E2657C075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9851" y="1355317"/>
            <a:ext cx="4092065" cy="2818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6841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http://purl.org/dc/dcmitype/"/>
    <ds:schemaRef ds:uri="http://schemas.openxmlformats.org/package/2006/metadata/core-properties"/>
    <ds:schemaRef ds:uri="c0fa2617-96bd-425d-8578-e93563fe37c5"/>
    <ds:schemaRef ds:uri="http://schemas.microsoft.com/office/2006/documentManagement/types"/>
    <ds:schemaRef ds:uri="http://purl.org/dc/terms/"/>
    <ds:schemaRef ds:uri="http://purl.org/dc/elements/1.1/"/>
    <ds:schemaRef ds:uri="http://www.w3.org/XML/1998/namespace"/>
    <ds:schemaRef ds:uri="http://schemas.microsoft.com/office/infopath/2007/PartnerControls"/>
    <ds:schemaRef ds:uri="9162bd5b-4ed9-4da3-b376-05204580ba3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214</TotalTime>
  <Words>816</Words>
  <Application>Microsoft Office PowerPoint</Application>
  <PresentationFormat>On-screen Show (16:9)</PresentationFormat>
  <Paragraphs>98</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Simple Light</vt:lpstr>
      <vt:lpstr>PowerPoint Presentation</vt:lpstr>
      <vt:lpstr>PowerPoint Presentation</vt:lpstr>
      <vt:lpstr>Abstract    </vt:lpstr>
      <vt:lpstr>Problem Statement  Rapidly increasing production and inadequate waste management have led to the pervasive presence of plastic waste, adversely impacting ecosystems, wildlife, and human well-being.   1. Identifying Critical Gaps in Knowledge 2. Understanding Sources and Distribution 3. Assessing Ecological Consequences 4. Developing Effective Strategies 5. Implementing Sustainable Policies  </vt:lpstr>
      <vt:lpstr>Aim and Objective  Aim: The overarching aim of the global plastic pollution analysis is to comprehensively investigate and understand the intricate dynamics of plastic pollution on a worldwide scale. The study seeks to identify, analyze, and address the root causes, sources, and consequences of plastic pollution, with the ultimate goal of contributing to the development of effective strategies            Objectives:  1.Source Identification 2.Distribution Patterns 3.Ecological Consequences 4.Socio-economic Assessment      </vt:lpstr>
      <vt:lpstr>  Proposed Solution </vt:lpstr>
      <vt:lpstr>System Architecture  </vt:lpstr>
      <vt:lpstr>System Deployment Approach</vt:lpstr>
      <vt:lpstr>Algorithm &amp; Deployment</vt:lpstr>
      <vt:lpstr>Conclusion</vt:lpstr>
      <vt:lpstr>Future Scope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APPU ANNAVEERAPPA</cp:lastModifiedBy>
  <cp:revision>264</cp:revision>
  <dcterms:modified xsi:type="dcterms:W3CDTF">2023-12-19T19:54:21Z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