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7" r:id="rId13"/>
    <p:sldId id="316" r:id="rId14"/>
    <p:sldId id="318" r:id="rId15"/>
    <p:sldId id="319" r:id="rId16"/>
    <p:sldId id="3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darsh852" TargetMode="External"/><Relationship Id="rId2" Type="http://schemas.openxmlformats.org/officeDocument/2006/relationships/hyperlink" Target="https://www.kaggle.com/datasets/sohamgade/plastic-datase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049075" y="410675"/>
            <a:ext cx="4316007" cy="3154172"/>
          </a:xfrm>
        </p:spPr>
        <p:txBody>
          <a:bodyPr>
            <a:noAutofit/>
          </a:bodyPr>
          <a:lstStyle/>
          <a:p>
            <a:r>
              <a:rPr lang="en-US" sz="6000" b="1" dirty="0"/>
              <a:t>GLOBAL PLASTIC POLLUTION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821976" y="3915096"/>
            <a:ext cx="4747754" cy="3049851"/>
          </a:xfrm>
        </p:spPr>
        <p:txBody>
          <a:bodyPr>
            <a:noAutofit/>
          </a:bodyPr>
          <a:lstStyle/>
          <a:p>
            <a:pPr>
              <a:lnSpc>
                <a:spcPct val="100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PRESENTED BY-</a:t>
            </a:r>
          </a:p>
          <a:p>
            <a:pPr>
              <a:lnSpc>
                <a:spcPct val="100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HARISH KM(1VE20CS047)</a:t>
            </a:r>
          </a:p>
          <a:p>
            <a:pPr>
              <a:lnSpc>
                <a:spcPct val="100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 N DILIP KRISHNA(1VE20CS026)</a:t>
            </a:r>
          </a:p>
          <a:p>
            <a:pPr>
              <a:lnSpc>
                <a:spcPct val="100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ADARSH M(1VE20CS003)</a:t>
            </a:r>
          </a:p>
          <a:p>
            <a:pPr>
              <a:lnSpc>
                <a:spcPct val="100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APPU ANNAVERAPPA(1VE20CS019)</a:t>
            </a:r>
          </a:p>
          <a:p>
            <a:pPr>
              <a:lnSpc>
                <a:spcPct val="100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BHAGYALAXMI SHEELVANT(1VE20CS022)</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4131323" cy="6877131"/>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68FD3B5-6D2A-ED2B-F78B-0234C49D8022}"/>
              </a:ext>
            </a:extLst>
          </p:cNvPr>
          <p:cNvSpPr/>
          <p:nvPr/>
        </p:nvSpPr>
        <p:spPr>
          <a:xfrm>
            <a:off x="4263527" y="3891003"/>
            <a:ext cx="3216925" cy="122082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115000"/>
              </a:lnSpc>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Under the Esteemed Guidance of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60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SHILPA HARIRAJ</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EB3C7-15A5-DBC5-9AFD-BAF7D0B0D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4195" y="2816392"/>
            <a:ext cx="6059276" cy="3514759"/>
          </a:xfrm>
          <a:prstGeom prst="rect">
            <a:avLst/>
          </a:prstGeom>
          <a:noFill/>
          <a:ln>
            <a:noFill/>
          </a:ln>
        </p:spPr>
      </p:pic>
      <p:pic>
        <p:nvPicPr>
          <p:cNvPr id="5" name="Picture 4">
            <a:extLst>
              <a:ext uri="{FF2B5EF4-FFF2-40B4-BE49-F238E27FC236}">
                <a16:creationId xmlns:a16="http://schemas.microsoft.com/office/drawing/2014/main" id="{DEB025DA-481E-5F48-DF64-7048499749F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4052"/>
            <a:ext cx="6004195" cy="3472883"/>
          </a:xfrm>
          <a:prstGeom prst="rect">
            <a:avLst/>
          </a:prstGeom>
          <a:noFill/>
          <a:ln>
            <a:noFill/>
          </a:ln>
        </p:spPr>
      </p:pic>
    </p:spTree>
    <p:extLst>
      <p:ext uri="{BB962C8B-B14F-4D97-AF65-F5344CB8AC3E}">
        <p14:creationId xmlns:p14="http://schemas.microsoft.com/office/powerpoint/2010/main" val="332217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5DA-82DC-5580-9E77-C572C8EA45C2}"/>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AE94865C-AE77-6049-932E-F6357CEFEBF2}"/>
              </a:ext>
            </a:extLst>
          </p:cNvPr>
          <p:cNvSpPr>
            <a:spLocks noGrp="1"/>
          </p:cNvSpPr>
          <p:nvPr>
            <p:ph idx="1"/>
          </p:nvPr>
        </p:nvSpPr>
        <p:spPr>
          <a:xfrm>
            <a:off x="275422" y="2108200"/>
            <a:ext cx="11688896" cy="4116329"/>
          </a:xfrm>
        </p:spPr>
        <p:txBody>
          <a:bodyPr>
            <a:noAutofit/>
          </a:bodyPr>
          <a:lstStyle/>
          <a:p>
            <a:pPr algn="just"/>
            <a:r>
              <a:rPr lang="en-US" sz="2200" dirty="0">
                <a:effectLst/>
                <a:ea typeface="Calibri" panose="020F0502020204030204" pitchFamily="34" charset="0"/>
                <a:cs typeface="Times New Roman" panose="02020603050405020304" pitchFamily="18" charset="0"/>
              </a:rPr>
              <a:t>In conclusion, the proposed system for global plastic pollution mitigation presents a comprehensive and forward-thinking approach to address the urgent environmental challenge posed by plastic pollution. By leveraging data-driven insights, international collaboration, and innovative technologies, the system aims to tackle the root causes of plastic pollution at a global scale. The inclusion of pilot programs, real-time monitoring, and adaptive management ensures the continuous refinement of strategies for maximum effectiveness. The emphasis on public awareness, stakeholder engagement, and a secure global collaboration platform reflects a commitment to inclusivity and transparency. As this system is implemented, it holds the potential to significantly reduce the impact of plastic pollution on ecosystems, biodiversity, and human well-being, fostering a more sustainable and resilient future for the planet.</a:t>
            </a:r>
            <a:endParaRPr lang="en-IN" sz="2200" dirty="0">
              <a:effectLst/>
              <a:ea typeface="Calibri" panose="020F0502020204030204" pitchFamily="34" charset="0"/>
              <a:cs typeface="Times New Roman" panose="02020603050405020304" pitchFamily="18" charset="0"/>
            </a:endParaRPr>
          </a:p>
          <a:p>
            <a:pPr algn="just"/>
            <a:endParaRPr lang="en-IN" sz="2200" dirty="0"/>
          </a:p>
        </p:txBody>
      </p:sp>
    </p:spTree>
    <p:extLst>
      <p:ext uri="{BB962C8B-B14F-4D97-AF65-F5344CB8AC3E}">
        <p14:creationId xmlns:p14="http://schemas.microsoft.com/office/powerpoint/2010/main" val="256876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F1B7-BA49-CD9B-2364-E1C142009A6A}"/>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5731BB77-EA17-3493-FDB7-58837DBEB074}"/>
              </a:ext>
            </a:extLst>
          </p:cNvPr>
          <p:cNvSpPr>
            <a:spLocks noGrp="1"/>
          </p:cNvSpPr>
          <p:nvPr>
            <p:ph idx="1"/>
          </p:nvPr>
        </p:nvSpPr>
        <p:spPr>
          <a:xfrm>
            <a:off x="1097280" y="2108202"/>
            <a:ext cx="10058400" cy="3201928"/>
          </a:xfrm>
        </p:spPr>
        <p:txBody>
          <a:bodyPr>
            <a:noAutofit/>
          </a:bodyPr>
          <a:lstStyle/>
          <a:p>
            <a:pPr>
              <a:lnSpc>
                <a:spcPct val="115000"/>
              </a:lnSpc>
              <a:spcAft>
                <a:spcPts val="800"/>
              </a:spcAft>
              <a:buFont typeface="Wingdings" panose="05000000000000000000" pitchFamily="2" charset="2"/>
              <a:buChar char="Ø"/>
            </a:pPr>
            <a:r>
              <a:rPr lang="en-IN" sz="2500" dirty="0">
                <a:effectLst/>
                <a:latin typeface="Times New Roman" panose="02020603050405020304" pitchFamily="18" charset="0"/>
                <a:ea typeface="Times New Roman" panose="02020603050405020304" pitchFamily="18" charset="0"/>
              </a:rPr>
              <a:t>Datasets : Kaggle </a:t>
            </a:r>
          </a:p>
          <a:p>
            <a:pPr marL="0" indent="0" algn="just">
              <a:lnSpc>
                <a:spcPct val="115000"/>
              </a:lnSpc>
              <a:buNone/>
              <a:tabLst>
                <a:tab pos="228600" algn="l"/>
                <a:tab pos="457200" algn="l"/>
              </a:tabLst>
            </a:pPr>
            <a:r>
              <a:rPr lang="en-IN" sz="2500" u="sng" dirty="0">
                <a:solidFill>
                  <a:srgbClr val="0000FF"/>
                </a:solidFill>
                <a:latin typeface="Times New Roman" panose="02020603050405020304" pitchFamily="18" charset="0"/>
                <a:ea typeface="Times New Roman" panose="02020603050405020304" pitchFamily="18" charset="0"/>
                <a:hlinkClick r:id="rId2"/>
              </a:rPr>
              <a:t> </a:t>
            </a:r>
            <a:r>
              <a:rPr lang="en-IN" sz="2500" u="sng" dirty="0">
                <a:solidFill>
                  <a:srgbClr val="0000FF"/>
                </a:solidFill>
                <a:effectLst/>
                <a:latin typeface="Times New Roman" panose="02020603050405020304" pitchFamily="18" charset="0"/>
                <a:ea typeface="Times New Roman" panose="02020603050405020304" pitchFamily="18" charset="0"/>
                <a:hlinkClick r:id="rId2"/>
              </a:rPr>
              <a:t>https://www.kaggle.com/datasets/sohamgade/plastic-datasets</a:t>
            </a:r>
            <a:endParaRPr lang="en-IN" sz="2500" dirty="0">
              <a:effectLst/>
              <a:latin typeface="Times New Roman" panose="02020603050405020304" pitchFamily="18" charset="0"/>
              <a:ea typeface="Times New Roman" panose="02020603050405020304" pitchFamily="18" charset="0"/>
            </a:endParaRPr>
          </a:p>
          <a:p>
            <a:pPr marL="228600" indent="-228600" algn="just">
              <a:lnSpc>
                <a:spcPct val="115000"/>
              </a:lnSpc>
              <a:tabLst>
                <a:tab pos="228600" algn="l"/>
                <a:tab pos="457200" algn="l"/>
              </a:tabLst>
            </a:pPr>
            <a:r>
              <a:rPr lang="en-IN" sz="2500" u="none" strike="noStrike" dirty="0">
                <a:solidFill>
                  <a:srgbClr val="0000FF"/>
                </a:solidFill>
                <a:effectLst/>
                <a:latin typeface="Times New Roman" panose="02020603050405020304" pitchFamily="18" charset="0"/>
                <a:ea typeface="Times New Roman" panose="02020603050405020304" pitchFamily="18" charset="0"/>
              </a:rPr>
              <a:t> </a:t>
            </a:r>
            <a:endParaRPr lang="en-IN" sz="2500" dirty="0">
              <a:effectLst/>
              <a:latin typeface="Times New Roman" panose="02020603050405020304" pitchFamily="18" charset="0"/>
              <a:ea typeface="Times New Roman" panose="02020603050405020304" pitchFamily="18" charset="0"/>
            </a:endParaRPr>
          </a:p>
          <a:p>
            <a:pPr algn="just">
              <a:lnSpc>
                <a:spcPct val="115000"/>
              </a:lnSpc>
              <a:buFont typeface="Wingdings" panose="05000000000000000000" pitchFamily="2" charset="2"/>
              <a:buChar char="Ø"/>
              <a:tabLst>
                <a:tab pos="228600" algn="l"/>
                <a:tab pos="457200" algn="l"/>
              </a:tabLst>
            </a:pPr>
            <a:r>
              <a:rPr lang="en-IN" sz="2500" u="none" strike="noStrike" dirty="0">
                <a:solidFill>
                  <a:srgbClr val="0000FF"/>
                </a:solidFill>
                <a:effectLst/>
                <a:latin typeface="Times New Roman" panose="02020603050405020304" pitchFamily="18" charset="0"/>
                <a:ea typeface="Times New Roman" panose="02020603050405020304" pitchFamily="18" charset="0"/>
              </a:rPr>
              <a:t> </a:t>
            </a:r>
            <a:r>
              <a:rPr lang="en-IN" sz="2500" dirty="0">
                <a:solidFill>
                  <a:schemeClr val="tx1"/>
                </a:solidFill>
                <a:effectLst/>
                <a:latin typeface="Times New Roman" panose="02020603050405020304" pitchFamily="18" charset="0"/>
                <a:ea typeface="Times New Roman" panose="02020603050405020304" pitchFamily="18" charset="0"/>
              </a:rPr>
              <a:t>Git hub link</a:t>
            </a:r>
          </a:p>
          <a:p>
            <a:pPr marL="228600" indent="-228600" algn="just">
              <a:lnSpc>
                <a:spcPct val="115000"/>
              </a:lnSpc>
              <a:tabLst>
                <a:tab pos="228600" algn="l"/>
                <a:tab pos="457200" algn="l"/>
              </a:tabLst>
            </a:pPr>
            <a:r>
              <a:rPr lang="en-IN" sz="2500" u="sng" dirty="0">
                <a:solidFill>
                  <a:srgbClr val="0000FF"/>
                </a:solidFill>
                <a:effectLst/>
                <a:latin typeface="Times New Roman" panose="02020603050405020304" pitchFamily="18" charset="0"/>
                <a:ea typeface="Times New Roman" panose="02020603050405020304" pitchFamily="18" charset="0"/>
                <a:hlinkClick r:id="rId3"/>
              </a:rPr>
              <a:t>https://github.com/adarsh852</a:t>
            </a:r>
            <a:endParaRPr lang="en-IN" sz="2500" dirty="0">
              <a:effectLst/>
              <a:latin typeface="Times New Roman" panose="02020603050405020304" pitchFamily="18" charset="0"/>
              <a:ea typeface="Times New Roman" panose="02020603050405020304" pitchFamily="18" charset="0"/>
            </a:endParaRPr>
          </a:p>
          <a:p>
            <a:endParaRPr lang="en-IN" sz="2500" dirty="0"/>
          </a:p>
        </p:txBody>
      </p:sp>
    </p:spTree>
    <p:extLst>
      <p:ext uri="{BB962C8B-B14F-4D97-AF65-F5344CB8AC3E}">
        <p14:creationId xmlns:p14="http://schemas.microsoft.com/office/powerpoint/2010/main" val="84443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imation Thank You GIF by MillMotion">
            <a:extLst>
              <a:ext uri="{FF2B5EF4-FFF2-40B4-BE49-F238E27FC236}">
                <a16:creationId xmlns:a16="http://schemas.microsoft.com/office/drawing/2014/main" id="{B05561BC-E546-7B40-55BF-954C83CBA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134" y="1388126"/>
            <a:ext cx="7028762" cy="4743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73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3796780" y="672193"/>
            <a:ext cx="4598440" cy="1123556"/>
          </a:xfrm>
        </p:spPr>
        <p:txBody>
          <a:bodyPr>
            <a:normAutofit/>
          </a:bodyPr>
          <a:lstStyle/>
          <a:p>
            <a:r>
              <a:rPr lang="en-US" b="1" dirty="0"/>
              <a:t>INTRODUCTION </a:t>
            </a:r>
          </a:p>
        </p:txBody>
      </p:sp>
      <p:sp>
        <p:nvSpPr>
          <p:cNvPr id="3" name="Oval 2">
            <a:extLst>
              <a:ext uri="{FF2B5EF4-FFF2-40B4-BE49-F238E27FC236}">
                <a16:creationId xmlns:a16="http://schemas.microsoft.com/office/drawing/2014/main" id="{F5D536D8-C4DC-F5B8-172E-0196CEC88BF7}"/>
              </a:ext>
            </a:extLst>
          </p:cNvPr>
          <p:cNvSpPr/>
          <p:nvPr/>
        </p:nvSpPr>
        <p:spPr>
          <a:xfrm>
            <a:off x="-396607" y="-347257"/>
            <a:ext cx="1818562" cy="181856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77E48663-8B02-18FB-91F5-A2B3DC39D146}"/>
              </a:ext>
            </a:extLst>
          </p:cNvPr>
          <p:cNvSpPr/>
          <p:nvPr/>
        </p:nvSpPr>
        <p:spPr>
          <a:xfrm>
            <a:off x="10904474" y="-347257"/>
            <a:ext cx="1818562" cy="1818562"/>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8" name="Oval 7">
            <a:extLst>
              <a:ext uri="{FF2B5EF4-FFF2-40B4-BE49-F238E27FC236}">
                <a16:creationId xmlns:a16="http://schemas.microsoft.com/office/drawing/2014/main" id="{AE4ACB57-C8AA-8247-F55C-5E8F45F5D7DF}"/>
              </a:ext>
            </a:extLst>
          </p:cNvPr>
          <p:cNvSpPr/>
          <p:nvPr/>
        </p:nvSpPr>
        <p:spPr>
          <a:xfrm>
            <a:off x="631634" y="-92631"/>
            <a:ext cx="1818562" cy="1818562"/>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Content Placeholder 9">
            <a:extLst>
              <a:ext uri="{FF2B5EF4-FFF2-40B4-BE49-F238E27FC236}">
                <a16:creationId xmlns:a16="http://schemas.microsoft.com/office/drawing/2014/main" id="{798A2176-F30F-F1E3-A1B4-865AE3698555}"/>
              </a:ext>
            </a:extLst>
          </p:cNvPr>
          <p:cNvSpPr>
            <a:spLocks noGrp="1"/>
          </p:cNvSpPr>
          <p:nvPr>
            <p:ph idx="1"/>
          </p:nvPr>
        </p:nvSpPr>
        <p:spPr>
          <a:xfrm>
            <a:off x="800192" y="1980557"/>
            <a:ext cx="10591616" cy="4685675"/>
          </a:xfrm>
        </p:spPr>
        <p:txBody>
          <a:bodyPr>
            <a:noAutofit/>
          </a:bodyPr>
          <a:lstStyle/>
          <a:p>
            <a:pPr algn="just"/>
            <a:r>
              <a:rPr lang="en-US" sz="2500" dirty="0">
                <a:solidFill>
                  <a:schemeClr val="tx1"/>
                </a:solidFill>
              </a:rPr>
              <a:t>This summarizes a global analysis of plastic pollution. Assessing the pervasive issue, the study explores the environmental impact, socioeconomic consequences, and mitigation strategies. Utilizing comprehensive data sets, the research identifies key contributors to plastic pollution, highlighting geographical hotspots and the ecological ramifications. Additionally, it examines emerging technologies and policy interventions aimed at curbing plastic waste. The findings provide valuable insights for policymakers, environmentalists, and industries to collaboratively address this urgent global challenge, fostering sustainable practices and promoting a circular economy to mitigate the detrimental effects of plastic pollution on ecosystems and human well-being.</a:t>
            </a:r>
            <a:endParaRPr lang="en-IN" sz="2500" dirty="0">
              <a:solidFill>
                <a:schemeClr val="tx1"/>
              </a:solidFill>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7A1E-82D9-41D3-4213-19B8C3F0B2F5}"/>
              </a:ext>
            </a:extLst>
          </p:cNvPr>
          <p:cNvSpPr>
            <a:spLocks noGrp="1"/>
          </p:cNvSpPr>
          <p:nvPr>
            <p:ph type="title"/>
          </p:nvPr>
        </p:nvSpPr>
        <p:spPr>
          <a:xfrm>
            <a:off x="2529472" y="396772"/>
            <a:ext cx="10058400" cy="1450757"/>
          </a:xfrm>
        </p:spPr>
        <p:txBody>
          <a:bodyPr/>
          <a:lstStyle/>
          <a:p>
            <a:r>
              <a:rPr lang="en-IN" b="1" dirty="0"/>
              <a:t>PROBLEM STATEMENT</a:t>
            </a:r>
          </a:p>
        </p:txBody>
      </p:sp>
      <p:sp>
        <p:nvSpPr>
          <p:cNvPr id="3" name="Content Placeholder 2">
            <a:extLst>
              <a:ext uri="{FF2B5EF4-FFF2-40B4-BE49-F238E27FC236}">
                <a16:creationId xmlns:a16="http://schemas.microsoft.com/office/drawing/2014/main" id="{A388DEEC-4477-C684-E73E-A8F8C766EB90}"/>
              </a:ext>
            </a:extLst>
          </p:cNvPr>
          <p:cNvSpPr>
            <a:spLocks noGrp="1"/>
          </p:cNvSpPr>
          <p:nvPr>
            <p:ph idx="1"/>
          </p:nvPr>
        </p:nvSpPr>
        <p:spPr/>
        <p:txBody>
          <a:bodyPr>
            <a:noAutofit/>
          </a:bodyPr>
          <a:lstStyle/>
          <a:p>
            <a:pPr algn="just"/>
            <a:r>
              <a:rPr lang="en-US" sz="2500" dirty="0"/>
              <a:t>The escalating issue of plastic pollution poses a severe threat to biodiversity, ecosystems, and socio-economic stability on a global scale. This persistent contamination transcends geographical boundaries, necessitating a comprehensive understanding of its sources, distribution, and impact. Urgent action is required to identify and implement effective strategies that address the root causes and mitigate the detrimental effects of plastic pollution on the environment and human well-being.</a:t>
            </a:r>
            <a:endParaRPr lang="en-IN" sz="2500" dirty="0"/>
          </a:p>
        </p:txBody>
      </p:sp>
    </p:spTree>
    <p:extLst>
      <p:ext uri="{BB962C8B-B14F-4D97-AF65-F5344CB8AC3E}">
        <p14:creationId xmlns:p14="http://schemas.microsoft.com/office/powerpoint/2010/main" val="326044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25F0-39CA-92D6-40FC-1B2CD3145E45}"/>
              </a:ext>
            </a:extLst>
          </p:cNvPr>
          <p:cNvSpPr>
            <a:spLocks noGrp="1"/>
          </p:cNvSpPr>
          <p:nvPr>
            <p:ph type="title"/>
          </p:nvPr>
        </p:nvSpPr>
        <p:spPr/>
        <p:txBody>
          <a:bodyPr/>
          <a:lstStyle/>
          <a:p>
            <a:r>
              <a:rPr lang="en-IN" b="1" dirty="0"/>
              <a:t>PROPOSED METHODOLOGY</a:t>
            </a:r>
          </a:p>
        </p:txBody>
      </p:sp>
      <p:sp>
        <p:nvSpPr>
          <p:cNvPr id="3" name="Content Placeholder 2">
            <a:extLst>
              <a:ext uri="{FF2B5EF4-FFF2-40B4-BE49-F238E27FC236}">
                <a16:creationId xmlns:a16="http://schemas.microsoft.com/office/drawing/2014/main" id="{F50EE84F-A9F3-1582-3CEB-16109CD441E0}"/>
              </a:ext>
            </a:extLst>
          </p:cNvPr>
          <p:cNvSpPr>
            <a:spLocks noGrp="1"/>
          </p:cNvSpPr>
          <p:nvPr>
            <p:ph idx="1"/>
          </p:nvPr>
        </p:nvSpPr>
        <p:spPr>
          <a:xfrm>
            <a:off x="99153" y="1994054"/>
            <a:ext cx="12092847" cy="3833870"/>
          </a:xfrm>
        </p:spPr>
        <p:txBody>
          <a:bodyPr>
            <a:noAutofit/>
          </a:bodyPr>
          <a:lstStyle/>
          <a:p>
            <a:pPr algn="just">
              <a:buFont typeface="Wingdings" panose="05000000000000000000" pitchFamily="2" charset="2"/>
              <a:buChar char="Ø"/>
            </a:pPr>
            <a:r>
              <a:rPr lang="en-US" sz="2500" b="1" dirty="0">
                <a:effectLst/>
                <a:latin typeface="Speak Pro" panose="020B0504020101020102" pitchFamily="34" charset="0"/>
                <a:ea typeface="Calibri" panose="020F0502020204030204" pitchFamily="34" charset="0"/>
              </a:rPr>
              <a:t>Data Collection and Analysis</a:t>
            </a:r>
          </a:p>
          <a:p>
            <a:pPr marL="0" indent="0" algn="just">
              <a:buNone/>
            </a:pPr>
            <a:r>
              <a:rPr lang="en-US" sz="2500" dirty="0">
                <a:effectLst/>
                <a:latin typeface="Speak Pro" panose="020B0504020101020102" pitchFamily="34" charset="0"/>
                <a:ea typeface="Calibri" panose="020F0502020204030204" pitchFamily="34" charset="0"/>
                <a:cs typeface="Times New Roman" panose="02020603050405020304" pitchFamily="18" charset="0"/>
              </a:rPr>
              <a:t>Establish a global database to collect and analyze data on plastic pollution sources, distribution, and environmental impact. Implement advanced data analytics to identify trends, hotspots, and key contributors. </a:t>
            </a:r>
            <a:endParaRPr lang="en-IN" sz="2500" dirty="0">
              <a:effectLst/>
              <a:latin typeface="Speak Pro" panose="020B0504020101020102" pitchFamily="34" charset="0"/>
              <a:ea typeface="Calibri" panose="020F0502020204030204" pitchFamily="34" charset="0"/>
              <a:cs typeface="Times New Roman" panose="02020603050405020304" pitchFamily="18" charset="0"/>
            </a:endParaRPr>
          </a:p>
          <a:p>
            <a:pPr marL="0" indent="0" algn="just">
              <a:buNone/>
            </a:pPr>
            <a:endParaRPr lang="en-US" sz="2500" b="1" dirty="0">
              <a:effectLst/>
              <a:latin typeface="Speak Pro" panose="020B0504020101020102" pitchFamily="34" charset="0"/>
              <a:ea typeface="Calibri" panose="020F0502020204030204" pitchFamily="34" charset="0"/>
            </a:endParaRPr>
          </a:p>
          <a:p>
            <a:pPr algn="just">
              <a:buFont typeface="Wingdings" panose="05000000000000000000" pitchFamily="2" charset="2"/>
              <a:buChar char="Ø"/>
            </a:pPr>
            <a:r>
              <a:rPr lang="en-US" sz="2500" b="1" dirty="0">
                <a:effectLst/>
                <a:latin typeface="Speak Pro" panose="020B0504020101020102" pitchFamily="34" charset="0"/>
                <a:ea typeface="Calibri" panose="020F0502020204030204" pitchFamily="34" charset="0"/>
              </a:rPr>
              <a:t>Technology Integration</a:t>
            </a:r>
          </a:p>
          <a:p>
            <a:pPr marL="0" indent="0" algn="just">
              <a:buNone/>
            </a:pPr>
            <a:r>
              <a:rPr lang="en-US" sz="2500" dirty="0">
                <a:effectLst/>
                <a:latin typeface="Speak Pro" panose="020B0504020101020102" pitchFamily="34" charset="0"/>
                <a:ea typeface="Calibri" panose="020F0502020204030204" pitchFamily="34" charset="0"/>
                <a:cs typeface="Times New Roman" panose="02020603050405020304" pitchFamily="18" charset="0"/>
              </a:rPr>
              <a:t>Integrate cutting-edge technologies for plastic waste collection, sorting, and recycling. Develop a technology roadmap for continuous innovation and adoption.</a:t>
            </a:r>
            <a:endParaRPr lang="en-IN" sz="2500" dirty="0">
              <a:effectLst/>
              <a:latin typeface="Speak Pro" panose="020B0504020101020102" pitchFamily="34" charset="0"/>
              <a:ea typeface="Calibri" panose="020F0502020204030204" pitchFamily="34" charset="0"/>
              <a:cs typeface="Times New Roman" panose="02020603050405020304" pitchFamily="18" charset="0"/>
            </a:endParaRPr>
          </a:p>
          <a:p>
            <a:pPr marL="0" indent="0" algn="just">
              <a:buNone/>
            </a:pPr>
            <a:endParaRPr lang="en-US" sz="2500" b="1" dirty="0">
              <a:effectLst/>
              <a:latin typeface="Speak Pro" panose="020B0504020101020102" pitchFamily="34" charset="0"/>
              <a:ea typeface="Calibri" panose="020F0502020204030204" pitchFamily="34" charset="0"/>
            </a:endParaRPr>
          </a:p>
          <a:p>
            <a:pPr marL="0" indent="0" algn="just">
              <a:buNone/>
            </a:pPr>
            <a:endParaRPr lang="en-IN" sz="2500" dirty="0">
              <a:latin typeface="Speak Pro" panose="020B0504020101020102" pitchFamily="34" charset="0"/>
            </a:endParaRPr>
          </a:p>
        </p:txBody>
      </p:sp>
    </p:spTree>
    <p:extLst>
      <p:ext uri="{BB962C8B-B14F-4D97-AF65-F5344CB8AC3E}">
        <p14:creationId xmlns:p14="http://schemas.microsoft.com/office/powerpoint/2010/main" val="258243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F081-F59A-BE3A-8CB2-93274F7E6D93}"/>
              </a:ext>
            </a:extLst>
          </p:cNvPr>
          <p:cNvSpPr>
            <a:spLocks noGrp="1"/>
          </p:cNvSpPr>
          <p:nvPr>
            <p:ph type="title"/>
          </p:nvPr>
        </p:nvSpPr>
        <p:spPr>
          <a:xfrm>
            <a:off x="3576075" y="683047"/>
            <a:ext cx="4763694" cy="1575412"/>
          </a:xfrm>
        </p:spPr>
        <p:txBody>
          <a:bodyPr>
            <a:normAutofit/>
          </a:bodyPr>
          <a:lstStyle/>
          <a:p>
            <a:r>
              <a:rPr lang="en-US" sz="4800" b="1" dirty="0">
                <a:effectLst/>
                <a:ea typeface="Calibri" panose="020F0502020204030204" pitchFamily="34" charset="0"/>
                <a:cs typeface="Times New Roman" panose="02020603050405020304" pitchFamily="18" charset="0"/>
              </a:rPr>
              <a:t>MODULES USED</a:t>
            </a:r>
            <a:br>
              <a:rPr lang="en-IN" sz="4800" dirty="0">
                <a:effectLst/>
                <a:ea typeface="Calibri" panose="020F0502020204030204" pitchFamily="34" charset="0"/>
                <a:cs typeface="Times New Roman" panose="02020603050405020304" pitchFamily="18" charset="0"/>
              </a:rPr>
            </a:br>
            <a:endParaRPr lang="en-IN" sz="4800" dirty="0"/>
          </a:p>
        </p:txBody>
      </p:sp>
      <p:pic>
        <p:nvPicPr>
          <p:cNvPr id="4" name="Picture 3">
            <a:extLst>
              <a:ext uri="{FF2B5EF4-FFF2-40B4-BE49-F238E27FC236}">
                <a16:creationId xmlns:a16="http://schemas.microsoft.com/office/drawing/2014/main" id="{0515A6A2-D9FA-D802-FF9B-3E811C8D37A4}"/>
              </a:ext>
            </a:extLst>
          </p:cNvPr>
          <p:cNvPicPr>
            <a:picLocks noChangeAspect="1"/>
          </p:cNvPicPr>
          <p:nvPr/>
        </p:nvPicPr>
        <p:blipFill rotWithShape="1">
          <a:blip r:embed="rId2">
            <a:extLst>
              <a:ext uri="{28A0092B-C50C-407E-A947-70E740481C1C}">
                <a14:useLocalDpi xmlns:a14="http://schemas.microsoft.com/office/drawing/2010/main" val="0"/>
              </a:ext>
            </a:extLst>
          </a:blip>
          <a:srcRect l="1918" t="9281" r="3206" b="7278"/>
          <a:stretch/>
        </p:blipFill>
        <p:spPr bwMode="auto">
          <a:xfrm>
            <a:off x="2465323" y="1972019"/>
            <a:ext cx="7261354" cy="3580483"/>
          </a:xfrm>
          <a:prstGeom prst="rect">
            <a:avLst/>
          </a:prstGeom>
          <a:noFill/>
          <a:ln>
            <a:noFill/>
          </a:ln>
        </p:spPr>
      </p:pic>
      <p:sp>
        <p:nvSpPr>
          <p:cNvPr id="6" name="TextBox 5">
            <a:extLst>
              <a:ext uri="{FF2B5EF4-FFF2-40B4-BE49-F238E27FC236}">
                <a16:creationId xmlns:a16="http://schemas.microsoft.com/office/drawing/2014/main" id="{AA289F2F-0134-1556-F359-436AEFF6DEC9}"/>
              </a:ext>
            </a:extLst>
          </p:cNvPr>
          <p:cNvSpPr txBox="1"/>
          <p:nvPr/>
        </p:nvSpPr>
        <p:spPr>
          <a:xfrm>
            <a:off x="4238739" y="5811053"/>
            <a:ext cx="3649338" cy="463397"/>
          </a:xfrm>
          <a:prstGeom prst="rect">
            <a:avLst/>
          </a:prstGeom>
          <a:noFill/>
        </p:spPr>
        <p:txBody>
          <a:bodyPr wrap="square">
            <a:spAutoFit/>
          </a:bodyPr>
          <a:lstStyle/>
          <a:p>
            <a:pPr marL="457200" algn="just">
              <a:lnSpc>
                <a:spcPct val="150000"/>
              </a:lnSpc>
              <a:spcAft>
                <a:spcPts val="2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Fig.1.Data Flow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706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B347-CDA9-3C64-9C14-8772A60B8155}"/>
              </a:ext>
            </a:extLst>
          </p:cNvPr>
          <p:cNvSpPr>
            <a:spLocks noGrp="1"/>
          </p:cNvSpPr>
          <p:nvPr>
            <p:ph type="title"/>
          </p:nvPr>
        </p:nvSpPr>
        <p:spPr>
          <a:xfrm>
            <a:off x="4347257" y="771180"/>
            <a:ext cx="3904378" cy="1046603"/>
          </a:xfrm>
        </p:spPr>
        <p:txBody>
          <a:bodyPr/>
          <a:lstStyle/>
          <a:p>
            <a:r>
              <a:rPr lang="en-IN" b="1" dirty="0"/>
              <a:t>ADVANTAGES</a:t>
            </a:r>
          </a:p>
        </p:txBody>
      </p:sp>
      <p:sp>
        <p:nvSpPr>
          <p:cNvPr id="3" name="Content Placeholder 2">
            <a:extLst>
              <a:ext uri="{FF2B5EF4-FFF2-40B4-BE49-F238E27FC236}">
                <a16:creationId xmlns:a16="http://schemas.microsoft.com/office/drawing/2014/main" id="{DBE19248-7298-3AC9-5FDE-AD7286BE090D}"/>
              </a:ext>
            </a:extLst>
          </p:cNvPr>
          <p:cNvSpPr>
            <a:spLocks noGrp="1"/>
          </p:cNvSpPr>
          <p:nvPr>
            <p:ph idx="1"/>
          </p:nvPr>
        </p:nvSpPr>
        <p:spPr>
          <a:xfrm>
            <a:off x="980501" y="1894901"/>
            <a:ext cx="10366872" cy="4191919"/>
          </a:xfrm>
        </p:spPr>
        <p:txBody>
          <a:bodyPr>
            <a:noAutofit/>
          </a:bodyPr>
          <a:lstStyle/>
          <a:p>
            <a:pPr algn="just">
              <a:buFont typeface="Wingdings" panose="05000000000000000000" pitchFamily="2" charset="2"/>
              <a:buChar char="Ø"/>
            </a:pPr>
            <a:r>
              <a:rPr lang="en-US" sz="2500" dirty="0"/>
              <a:t>Enables thorough data analysis for informed decision-making.</a:t>
            </a:r>
          </a:p>
          <a:p>
            <a:pPr algn="just">
              <a:buFont typeface="Wingdings" panose="05000000000000000000" pitchFamily="2" charset="2"/>
              <a:buChar char="Ø"/>
            </a:pPr>
            <a:r>
              <a:rPr lang="en-US" sz="2500" dirty="0"/>
              <a:t>Facilitates effective collaboration among diverse stakeholders globally.</a:t>
            </a:r>
          </a:p>
          <a:p>
            <a:pPr algn="just">
              <a:buFont typeface="Wingdings" panose="05000000000000000000" pitchFamily="2" charset="2"/>
              <a:buChar char="Ø"/>
            </a:pPr>
            <a:r>
              <a:rPr lang="en-US" sz="2500" dirty="0"/>
              <a:t>Establishes and enforces consistent international regulatory standards.</a:t>
            </a:r>
          </a:p>
          <a:p>
            <a:pPr algn="just">
              <a:buFont typeface="Wingdings" panose="05000000000000000000" pitchFamily="2" charset="2"/>
              <a:buChar char="Ø"/>
            </a:pPr>
            <a:r>
              <a:rPr lang="en-US" sz="2500" dirty="0"/>
              <a:t>Integrates cutting-edge technologies for efficient plastic waste management.</a:t>
            </a:r>
          </a:p>
          <a:p>
            <a:pPr algn="just">
              <a:buFont typeface="Wingdings" panose="05000000000000000000" pitchFamily="2" charset="2"/>
              <a:buChar char="Ø"/>
            </a:pPr>
            <a:r>
              <a:rPr lang="en-US" sz="2500" dirty="0"/>
              <a:t>Utilizes a global awareness platform to encourage responsible consumer behavior.</a:t>
            </a:r>
          </a:p>
          <a:p>
            <a:pPr algn="just">
              <a:buFont typeface="Wingdings" panose="05000000000000000000" pitchFamily="2" charset="2"/>
              <a:buChar char="Ø"/>
            </a:pPr>
            <a:r>
              <a:rPr lang="en-US" sz="2500" dirty="0"/>
              <a:t>Tests and refines strategies through evidence-based pilot programs.</a:t>
            </a:r>
          </a:p>
          <a:p>
            <a:pPr algn="just"/>
            <a:endParaRPr lang="en-IN" sz="2500" dirty="0"/>
          </a:p>
        </p:txBody>
      </p:sp>
    </p:spTree>
    <p:extLst>
      <p:ext uri="{BB962C8B-B14F-4D97-AF65-F5344CB8AC3E}">
        <p14:creationId xmlns:p14="http://schemas.microsoft.com/office/powerpoint/2010/main" val="288906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589F-BC86-C2CD-C956-B1426ED75EE4}"/>
              </a:ext>
            </a:extLst>
          </p:cNvPr>
          <p:cNvSpPr>
            <a:spLocks noGrp="1"/>
          </p:cNvSpPr>
          <p:nvPr>
            <p:ph type="title"/>
          </p:nvPr>
        </p:nvSpPr>
        <p:spPr/>
        <p:txBody>
          <a:bodyPr/>
          <a:lstStyle/>
          <a:p>
            <a:r>
              <a:rPr lang="en-IN" b="1" dirty="0"/>
              <a:t>HARDWARE REQUIREMENTS</a:t>
            </a:r>
          </a:p>
        </p:txBody>
      </p:sp>
      <p:sp>
        <p:nvSpPr>
          <p:cNvPr id="3" name="Content Placeholder 2">
            <a:extLst>
              <a:ext uri="{FF2B5EF4-FFF2-40B4-BE49-F238E27FC236}">
                <a16:creationId xmlns:a16="http://schemas.microsoft.com/office/drawing/2014/main" id="{478663FC-7D03-756D-0670-1FEE431C0FDD}"/>
              </a:ext>
            </a:extLst>
          </p:cNvPr>
          <p:cNvSpPr>
            <a:spLocks noGrp="1"/>
          </p:cNvSpPr>
          <p:nvPr>
            <p:ph idx="1"/>
          </p:nvPr>
        </p:nvSpPr>
        <p:spPr/>
        <p:txBody>
          <a:bodyPr>
            <a:normAutofit/>
          </a:bodyPr>
          <a:lstStyle/>
          <a:p>
            <a:pPr algn="just">
              <a:buFont typeface="Wingdings" panose="05000000000000000000" pitchFamily="2" charset="2"/>
              <a:buChar char="Ø"/>
            </a:pPr>
            <a:r>
              <a:rPr lang="en-US" sz="2500" b="1" dirty="0"/>
              <a:t>CPU</a:t>
            </a:r>
            <a:r>
              <a:rPr lang="en-US" sz="2500" dirty="0"/>
              <a:t>: Utilized for data processing and model training.</a:t>
            </a:r>
          </a:p>
          <a:p>
            <a:pPr algn="just">
              <a:buFont typeface="Wingdings" panose="05000000000000000000" pitchFamily="2" charset="2"/>
              <a:buChar char="Ø"/>
            </a:pPr>
            <a:r>
              <a:rPr lang="en-US" sz="2500" b="1" dirty="0"/>
              <a:t>RAM</a:t>
            </a:r>
            <a:r>
              <a:rPr lang="en-US" sz="2500" dirty="0"/>
              <a:t>: Required for handling and manipulating large datasets during analysis and modeling.</a:t>
            </a:r>
          </a:p>
          <a:p>
            <a:pPr algn="just">
              <a:buFont typeface="Wingdings" panose="05000000000000000000" pitchFamily="2" charset="2"/>
              <a:buChar char="Ø"/>
            </a:pPr>
            <a:r>
              <a:rPr lang="en-US" sz="2500" b="1" dirty="0"/>
              <a:t>Storage</a:t>
            </a:r>
            <a:r>
              <a:rPr lang="en-US" sz="2500" dirty="0"/>
              <a:t>: Used to store the datasets and code files required for analysis.</a:t>
            </a:r>
          </a:p>
          <a:p>
            <a:pPr algn="just">
              <a:buFont typeface="Wingdings" panose="05000000000000000000" pitchFamily="2" charset="2"/>
              <a:buChar char="Ø"/>
            </a:pPr>
            <a:r>
              <a:rPr lang="en-US" sz="2500" b="1" dirty="0"/>
              <a:t>GPU (if available): </a:t>
            </a:r>
            <a:r>
              <a:rPr lang="en-US" sz="2500" dirty="0"/>
              <a:t>Sometimes employed to expedite computations in machine learning processes, especially for large datasets and complex models.</a:t>
            </a:r>
          </a:p>
          <a:p>
            <a:pPr algn="just"/>
            <a:endParaRPr lang="en-IN" sz="2500" dirty="0"/>
          </a:p>
        </p:txBody>
      </p:sp>
    </p:spTree>
    <p:extLst>
      <p:ext uri="{BB962C8B-B14F-4D97-AF65-F5344CB8AC3E}">
        <p14:creationId xmlns:p14="http://schemas.microsoft.com/office/powerpoint/2010/main" val="46527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589F-BC86-C2CD-C956-B1426ED75EE4}"/>
              </a:ext>
            </a:extLst>
          </p:cNvPr>
          <p:cNvSpPr>
            <a:spLocks noGrp="1"/>
          </p:cNvSpPr>
          <p:nvPr>
            <p:ph type="title"/>
          </p:nvPr>
        </p:nvSpPr>
        <p:spPr/>
        <p:txBody>
          <a:bodyPr/>
          <a:lstStyle/>
          <a:p>
            <a:r>
              <a:rPr lang="en-IN" b="1" dirty="0"/>
              <a:t>SOFTWARE REQUIREMENTS</a:t>
            </a:r>
          </a:p>
        </p:txBody>
      </p:sp>
      <p:sp>
        <p:nvSpPr>
          <p:cNvPr id="3" name="Content Placeholder 2">
            <a:extLst>
              <a:ext uri="{FF2B5EF4-FFF2-40B4-BE49-F238E27FC236}">
                <a16:creationId xmlns:a16="http://schemas.microsoft.com/office/drawing/2014/main" id="{478663FC-7D03-756D-0670-1FEE431C0FDD}"/>
              </a:ext>
            </a:extLst>
          </p:cNvPr>
          <p:cNvSpPr>
            <a:spLocks noGrp="1"/>
          </p:cNvSpPr>
          <p:nvPr>
            <p:ph idx="1"/>
          </p:nvPr>
        </p:nvSpPr>
        <p:spPr>
          <a:xfrm>
            <a:off x="429657" y="1972019"/>
            <a:ext cx="11545677" cy="4599378"/>
          </a:xfrm>
        </p:spPr>
        <p:txBody>
          <a:bodyPr>
            <a:noAutofit/>
          </a:bodyPr>
          <a:lstStyle/>
          <a:p>
            <a:pPr lvl="0" algn="just">
              <a:lnSpc>
                <a:spcPct val="150000"/>
              </a:lnSpc>
              <a:spcAft>
                <a:spcPts val="200"/>
              </a:spcAft>
              <a:buFont typeface="Wingdings" panose="05000000000000000000" pitchFamily="2" charset="2"/>
              <a:buChar char="Ø"/>
            </a:pPr>
            <a:r>
              <a:rPr lang="en-US" b="1" dirty="0">
                <a:effectLst/>
                <a:ea typeface="Calibri" panose="020F0502020204030204" pitchFamily="34" charset="0"/>
                <a:cs typeface="Times New Roman" panose="02020603050405020304" pitchFamily="18" charset="0"/>
              </a:rPr>
              <a:t>Python: </a:t>
            </a:r>
            <a:r>
              <a:rPr lang="en-US" dirty="0">
                <a:effectLst/>
                <a:ea typeface="Calibri" panose="020F0502020204030204" pitchFamily="34" charset="0"/>
                <a:cs typeface="Times New Roman" panose="02020603050405020304" pitchFamily="18" charset="0"/>
              </a:rPr>
              <a:t>Utilized for coding and implementing machine learning models.</a:t>
            </a:r>
            <a:endParaRPr lang="en-IN" dirty="0">
              <a:effectLst/>
              <a:ea typeface="Calibri" panose="020F0502020204030204" pitchFamily="34" charset="0"/>
              <a:cs typeface="Times New Roman" panose="02020603050405020304" pitchFamily="18" charset="0"/>
            </a:endParaRPr>
          </a:p>
          <a:p>
            <a:pPr lvl="0" algn="just">
              <a:lnSpc>
                <a:spcPct val="150000"/>
              </a:lnSpc>
              <a:spcAft>
                <a:spcPts val="200"/>
              </a:spcAft>
              <a:buFont typeface="Wingdings" panose="05000000000000000000" pitchFamily="2" charset="2"/>
              <a:buChar char="Ø"/>
            </a:pPr>
            <a:r>
              <a:rPr lang="en-US" b="1" dirty="0">
                <a:effectLst/>
                <a:ea typeface="Calibri" panose="020F0502020204030204" pitchFamily="34" charset="0"/>
                <a:cs typeface="Times New Roman" panose="02020603050405020304" pitchFamily="18" charset="0"/>
              </a:rPr>
              <a:t>Scikit-learn: </a:t>
            </a:r>
            <a:r>
              <a:rPr lang="en-US" dirty="0">
                <a:effectLst/>
                <a:ea typeface="Calibri" panose="020F0502020204030204" pitchFamily="34" charset="0"/>
                <a:cs typeface="Times New Roman" panose="02020603050405020304" pitchFamily="18" charset="0"/>
              </a:rPr>
              <a:t>Employed for implementing classification algorithms like Logistic Regression, Naive Bayes, Decision Tree, Random Forest, AdaBoost, SVM, Linear Discriminant Analysis, MLP, and K-Nearest Neighbors.</a:t>
            </a:r>
            <a:endParaRPr lang="en-IN" dirty="0">
              <a:effectLst/>
              <a:ea typeface="Calibri" panose="020F0502020204030204" pitchFamily="34" charset="0"/>
              <a:cs typeface="Times New Roman" panose="02020603050405020304" pitchFamily="18" charset="0"/>
            </a:endParaRPr>
          </a:p>
          <a:p>
            <a:pPr lvl="0" algn="just">
              <a:lnSpc>
                <a:spcPct val="150000"/>
              </a:lnSpc>
              <a:spcAft>
                <a:spcPts val="200"/>
              </a:spcAft>
              <a:buFont typeface="Wingdings" panose="05000000000000000000" pitchFamily="2" charset="2"/>
              <a:buChar char="Ø"/>
            </a:pPr>
            <a:r>
              <a:rPr lang="en-US" b="1" dirty="0">
                <a:effectLst/>
                <a:ea typeface="Calibri" panose="020F0502020204030204" pitchFamily="34" charset="0"/>
                <a:cs typeface="Times New Roman" panose="02020603050405020304" pitchFamily="18" charset="0"/>
              </a:rPr>
              <a:t>Pandas and NumPy: </a:t>
            </a:r>
            <a:r>
              <a:rPr lang="en-US" dirty="0">
                <a:effectLst/>
                <a:ea typeface="Calibri" panose="020F0502020204030204" pitchFamily="34" charset="0"/>
                <a:cs typeface="Times New Roman" panose="02020603050405020304" pitchFamily="18" charset="0"/>
              </a:rPr>
              <a:t>Used for data manipulation and analysis.</a:t>
            </a:r>
            <a:endParaRPr lang="en-IN" dirty="0">
              <a:effectLst/>
              <a:ea typeface="Calibri" panose="020F0502020204030204" pitchFamily="34" charset="0"/>
              <a:cs typeface="Times New Roman" panose="02020603050405020304" pitchFamily="18" charset="0"/>
            </a:endParaRPr>
          </a:p>
          <a:p>
            <a:pPr lvl="0" algn="just">
              <a:lnSpc>
                <a:spcPct val="150000"/>
              </a:lnSpc>
              <a:spcAft>
                <a:spcPts val="200"/>
              </a:spcAft>
              <a:buFont typeface="Wingdings" panose="05000000000000000000" pitchFamily="2" charset="2"/>
              <a:buChar char="Ø"/>
            </a:pPr>
            <a:r>
              <a:rPr lang="en-US" b="1" dirty="0">
                <a:effectLst/>
                <a:ea typeface="Calibri" panose="020F0502020204030204" pitchFamily="34" charset="0"/>
                <a:cs typeface="Times New Roman" panose="02020603050405020304" pitchFamily="18" charset="0"/>
              </a:rPr>
              <a:t>Principal Component Analysis (PCA): </a:t>
            </a:r>
            <a:r>
              <a:rPr lang="en-US" dirty="0">
                <a:effectLst/>
                <a:ea typeface="Calibri" panose="020F0502020204030204" pitchFamily="34" charset="0"/>
                <a:cs typeface="Times New Roman" panose="02020603050405020304" pitchFamily="18" charset="0"/>
              </a:rPr>
              <a:t>Applied for feature reduction and optimization.</a:t>
            </a:r>
            <a:endParaRPr lang="en-IN" dirty="0">
              <a:effectLst/>
              <a:ea typeface="Calibri" panose="020F0502020204030204" pitchFamily="34" charset="0"/>
              <a:cs typeface="Times New Roman" panose="02020603050405020304" pitchFamily="18" charset="0"/>
            </a:endParaRPr>
          </a:p>
          <a:p>
            <a:pPr lvl="0" algn="just">
              <a:lnSpc>
                <a:spcPct val="150000"/>
              </a:lnSpc>
              <a:spcAft>
                <a:spcPts val="200"/>
              </a:spcAft>
              <a:buFont typeface="Wingdings" panose="05000000000000000000" pitchFamily="2" charset="2"/>
              <a:buChar char="Ø"/>
            </a:pPr>
            <a:r>
              <a:rPr lang="en-US" b="1" dirty="0" err="1">
                <a:effectLst/>
                <a:ea typeface="Calibri" panose="020F0502020204030204" pitchFamily="34" charset="0"/>
                <a:cs typeface="Times New Roman" panose="02020603050405020304" pitchFamily="18" charset="0"/>
              </a:rPr>
              <a:t>Jupyter</a:t>
            </a:r>
            <a:r>
              <a:rPr lang="en-US" b="1" dirty="0">
                <a:effectLst/>
                <a:ea typeface="Calibri" panose="020F0502020204030204" pitchFamily="34" charset="0"/>
                <a:cs typeface="Times New Roman" panose="02020603050405020304" pitchFamily="18" charset="0"/>
              </a:rPr>
              <a:t> Notebooks</a:t>
            </a:r>
            <a:r>
              <a:rPr lang="en-US" dirty="0">
                <a:effectLst/>
                <a:ea typeface="Calibri" panose="020F0502020204030204" pitchFamily="34" charset="0"/>
                <a:cs typeface="Times New Roman" panose="02020603050405020304" pitchFamily="18" charset="0"/>
              </a:rPr>
              <a:t>: Utilized as an interactive environment for analysis and code execution.</a:t>
            </a:r>
            <a:endParaRPr lang="en-IN" dirty="0">
              <a:effectLst/>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b="1" dirty="0">
                <a:effectLst/>
                <a:ea typeface="Calibri" panose="020F0502020204030204" pitchFamily="34" charset="0"/>
              </a:rPr>
              <a:t>Matplotlib and Seaborn: </a:t>
            </a:r>
            <a:r>
              <a:rPr lang="en-US" dirty="0">
                <a:effectLst/>
                <a:ea typeface="Calibri" panose="020F0502020204030204" pitchFamily="34" charset="0"/>
              </a:rPr>
              <a:t>Used for data visualization and result interpretation.</a:t>
            </a:r>
            <a:endParaRPr lang="en-IN" dirty="0"/>
          </a:p>
        </p:txBody>
      </p:sp>
    </p:spTree>
    <p:extLst>
      <p:ext uri="{BB962C8B-B14F-4D97-AF65-F5344CB8AC3E}">
        <p14:creationId xmlns:p14="http://schemas.microsoft.com/office/powerpoint/2010/main" val="160524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589F-BC86-C2CD-C956-B1426ED75EE4}"/>
              </a:ext>
            </a:extLst>
          </p:cNvPr>
          <p:cNvSpPr>
            <a:spLocks noGrp="1"/>
          </p:cNvSpPr>
          <p:nvPr>
            <p:ph type="title"/>
          </p:nvPr>
        </p:nvSpPr>
        <p:spPr>
          <a:xfrm>
            <a:off x="1916934" y="396772"/>
            <a:ext cx="10058400" cy="1450757"/>
          </a:xfrm>
        </p:spPr>
        <p:txBody>
          <a:bodyPr/>
          <a:lstStyle/>
          <a:p>
            <a:r>
              <a:rPr lang="en-IN" b="1" dirty="0"/>
              <a:t>IMPLENTATION &amp; RESULTS</a:t>
            </a:r>
          </a:p>
        </p:txBody>
      </p:sp>
      <p:sp>
        <p:nvSpPr>
          <p:cNvPr id="3" name="Content Placeholder 2">
            <a:extLst>
              <a:ext uri="{FF2B5EF4-FFF2-40B4-BE49-F238E27FC236}">
                <a16:creationId xmlns:a16="http://schemas.microsoft.com/office/drawing/2014/main" id="{478663FC-7D03-756D-0670-1FEE431C0FDD}"/>
              </a:ext>
            </a:extLst>
          </p:cNvPr>
          <p:cNvSpPr>
            <a:spLocks noGrp="1"/>
          </p:cNvSpPr>
          <p:nvPr>
            <p:ph idx="1"/>
          </p:nvPr>
        </p:nvSpPr>
        <p:spPr>
          <a:xfrm>
            <a:off x="216666" y="1068637"/>
            <a:ext cx="11975333" cy="5277080"/>
          </a:xfrm>
        </p:spPr>
        <p:txBody>
          <a:bodyPr>
            <a:noAutofit/>
          </a:bodyPr>
          <a:lstStyle/>
          <a:p>
            <a:pPr lvl="0" algn="just">
              <a:lnSpc>
                <a:spcPct val="150000"/>
              </a:lnSpc>
              <a:spcAft>
                <a:spcPts val="200"/>
              </a:spcAft>
              <a:buFont typeface="Wingdings" panose="05000000000000000000" pitchFamily="2" charset="2"/>
              <a:buChar char="Ø"/>
            </a:pPr>
            <a:endParaRPr lang="en-US" sz="2500" b="1" dirty="0">
              <a:effectLst/>
              <a:ea typeface="Calibri" panose="020F0502020204030204" pitchFamily="34" charset="0"/>
              <a:cs typeface="Times New Roman" panose="02020603050405020304" pitchFamily="18" charset="0"/>
            </a:endParaRPr>
          </a:p>
          <a:p>
            <a:pPr lvl="0" algn="just">
              <a:lnSpc>
                <a:spcPct val="150000"/>
              </a:lnSpc>
              <a:spcAft>
                <a:spcPts val="200"/>
              </a:spcAft>
              <a:buFont typeface="Wingdings" panose="05000000000000000000" pitchFamily="2" charset="2"/>
              <a:buChar char="Ø"/>
            </a:pPr>
            <a:endParaRPr lang="en-US" sz="2500" b="1" dirty="0">
              <a:effectLst/>
              <a:ea typeface="Calibri" panose="020F0502020204030204" pitchFamily="34" charset="0"/>
              <a:cs typeface="Times New Roman" panose="02020603050405020304" pitchFamily="18" charset="0"/>
            </a:endParaRPr>
          </a:p>
          <a:p>
            <a:pPr lvl="0" algn="just">
              <a:lnSpc>
                <a:spcPct val="150000"/>
              </a:lnSpc>
              <a:spcAft>
                <a:spcPts val="200"/>
              </a:spcAft>
              <a:buFont typeface="Wingdings" panose="05000000000000000000" pitchFamily="2" charset="2"/>
              <a:buChar char="Ø"/>
            </a:pPr>
            <a:r>
              <a:rPr lang="en-US" sz="2500" b="1" dirty="0">
                <a:effectLst/>
                <a:ea typeface="Calibri" panose="020F0502020204030204" pitchFamily="34" charset="0"/>
                <a:cs typeface="Times New Roman" panose="02020603050405020304" pitchFamily="18" charset="0"/>
              </a:rPr>
              <a:t>Significant mitigation of the adverse effects of plastic pollution.</a:t>
            </a:r>
          </a:p>
          <a:p>
            <a:pPr lvl="0" algn="just">
              <a:lnSpc>
                <a:spcPct val="150000"/>
              </a:lnSpc>
              <a:spcAft>
                <a:spcPts val="200"/>
              </a:spcAft>
              <a:buFont typeface="Wingdings" panose="05000000000000000000" pitchFamily="2" charset="2"/>
              <a:buChar char="Ø"/>
            </a:pPr>
            <a:r>
              <a:rPr lang="en-US" sz="2500" b="1" dirty="0">
                <a:effectLst/>
                <a:ea typeface="Calibri" panose="020F0502020204030204" pitchFamily="34" charset="0"/>
                <a:cs typeface="Times New Roman" panose="02020603050405020304" pitchFamily="18" charset="0"/>
              </a:rPr>
              <a:t>Creation of a sustainable and resilient future for ecosystems.</a:t>
            </a:r>
          </a:p>
          <a:p>
            <a:pPr lvl="0" algn="just">
              <a:lnSpc>
                <a:spcPct val="150000"/>
              </a:lnSpc>
              <a:spcAft>
                <a:spcPts val="200"/>
              </a:spcAft>
              <a:buFont typeface="Wingdings" panose="05000000000000000000" pitchFamily="2" charset="2"/>
              <a:buChar char="Ø"/>
            </a:pPr>
            <a:r>
              <a:rPr lang="en-US" sz="2500" b="1" dirty="0">
                <a:effectLst/>
                <a:ea typeface="Calibri" panose="020F0502020204030204" pitchFamily="34" charset="0"/>
                <a:cs typeface="Times New Roman" panose="02020603050405020304" pitchFamily="18" charset="0"/>
              </a:rPr>
              <a:t>Enhancement of human societies' resilience against plastic pollution impacts.</a:t>
            </a:r>
          </a:p>
          <a:p>
            <a:pPr lvl="0" algn="just">
              <a:lnSpc>
                <a:spcPct val="150000"/>
              </a:lnSpc>
              <a:spcAft>
                <a:spcPts val="200"/>
              </a:spcAft>
              <a:buFont typeface="Wingdings" panose="05000000000000000000" pitchFamily="2" charset="2"/>
              <a:buChar char="Ø"/>
            </a:pPr>
            <a:r>
              <a:rPr lang="en-US" sz="2500" b="1" dirty="0">
                <a:effectLst/>
                <a:ea typeface="Calibri" panose="020F0502020204030204" pitchFamily="34" charset="0"/>
                <a:cs typeface="Times New Roman" panose="02020603050405020304" pitchFamily="18" charset="0"/>
              </a:rPr>
              <a:t>Development of comprehensive strategies addressing the root causes of plastic pollution.</a:t>
            </a:r>
            <a:endParaRPr lang="en-IN" sz="2500" dirty="0"/>
          </a:p>
        </p:txBody>
      </p:sp>
    </p:spTree>
    <p:extLst>
      <p:ext uri="{BB962C8B-B14F-4D97-AF65-F5344CB8AC3E}">
        <p14:creationId xmlns:p14="http://schemas.microsoft.com/office/powerpoint/2010/main" val="346277494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{8FFDBB72-7F39-43E1-9A01-E85B2AF3D131}tf11437505_win32</Template>
  <TotalTime>47</TotalTime>
  <Words>728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 Pro Cond Light</vt:lpstr>
      <vt:lpstr>Speak Pro</vt:lpstr>
      <vt:lpstr>Times New Roman</vt:lpstr>
      <vt:lpstr>Wingdings</vt:lpstr>
      <vt:lpstr>RetrospectVTI</vt:lpstr>
      <vt:lpstr>GLOBAL PLASTIC POLLUTION ANALYSIS</vt:lpstr>
      <vt:lpstr>INTRODUCTION </vt:lpstr>
      <vt:lpstr>PROBLEM STATEMENT</vt:lpstr>
      <vt:lpstr>PROPOSED METHODOLOGY</vt:lpstr>
      <vt:lpstr>MODULES USED </vt:lpstr>
      <vt:lpstr>ADVANTAGES</vt:lpstr>
      <vt:lpstr>HARDWARE REQUIREMENTS</vt:lpstr>
      <vt:lpstr>SOFTWARE REQUIREMENTS</vt:lpstr>
      <vt:lpstr>IMPLENTATION &amp; RESULTS</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PLASTIC POLLUTION ANALYSIS</dc:title>
  <dc:creator>Bhagyalaxmi Sheelvant</dc:creator>
  <cp:lastModifiedBy>Bhagyalaxmi Sheelvant</cp:lastModifiedBy>
  <cp:revision>1</cp:revision>
  <dcterms:created xsi:type="dcterms:W3CDTF">2024-05-26T08:21:11Z</dcterms:created>
  <dcterms:modified xsi:type="dcterms:W3CDTF">2024-05-26T09:08:17Z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