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0" r:id="rId3"/>
    <p:sldId id="272" r:id="rId4"/>
    <p:sldId id="274" r:id="rId5"/>
    <p:sldId id="29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0" d="100"/>
          <a:sy n="80" d="100"/>
        </p:scale>
        <p:origin x="25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BC8B9B-C16C-4DAF-B4F8-1CFABAB37036}" type="doc">
      <dgm:prSet loTypeId="urn:microsoft.com/office/officeart/2005/8/layout/process4" loCatId="list" qsTypeId="urn:microsoft.com/office/officeart/2005/8/quickstyle/3d1" qsCatId="3D" csTypeId="urn:microsoft.com/office/officeart/2005/8/colors/accent2_3" csCatId="accent2" phldr="1"/>
      <dgm:spPr/>
      <dgm:t>
        <a:bodyPr/>
        <a:lstStyle/>
        <a:p>
          <a:endParaRPr lang="en-US"/>
        </a:p>
      </dgm:t>
    </dgm:pt>
    <dgm:pt modelId="{E4B1014E-C81E-4CC5-BD22-B2FE79F37771}" type="pres">
      <dgm:prSet presAssocID="{82BC8B9B-C16C-4DAF-B4F8-1CFABAB37036}" presName="Name0" presStyleCnt="0">
        <dgm:presLayoutVars>
          <dgm:dir/>
          <dgm:animLvl val="lvl"/>
          <dgm:resizeHandles val="exact"/>
        </dgm:presLayoutVars>
      </dgm:prSet>
      <dgm:spPr/>
      <dgm:t>
        <a:bodyPr/>
        <a:lstStyle/>
        <a:p>
          <a:endParaRPr lang="en-US"/>
        </a:p>
      </dgm:t>
    </dgm:pt>
  </dgm:ptLst>
  <dgm:cxnLst>
    <dgm:cxn modelId="{53F79214-693A-4B77-A7A5-87DAD99BFB59}" type="presOf" srcId="{82BC8B9B-C16C-4DAF-B4F8-1CFABAB37036}" destId="{E4B1014E-C81E-4CC5-BD22-B2FE79F3777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73949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353445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2DB09E-5F3F-4B14-B969-93A7BE1C5169}"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171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633553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2DB09E-5F3F-4B14-B969-93A7BE1C5169}"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584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729079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321771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28629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1826311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71172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151046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409240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77365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1894185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324700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BC8D30C-448C-44BE-AB27-EB7327800436}" type="datetimeFigureOut">
              <a:rPr lang="en-IN" smtClean="0"/>
              <a:t>03-03-2019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32DB09E-5F3F-4B14-B969-93A7BE1C5169}" type="slidenum">
              <a:rPr lang="en-IN" smtClean="0"/>
              <a:t>‹#›</a:t>
            </a:fld>
            <a:endParaRPr lang="en-IN" dirty="0"/>
          </a:p>
        </p:txBody>
      </p:sp>
    </p:spTree>
    <p:extLst>
      <p:ext uri="{BB962C8B-B14F-4D97-AF65-F5344CB8AC3E}">
        <p14:creationId xmlns:p14="http://schemas.microsoft.com/office/powerpoint/2010/main" val="291944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C8D30C-448C-44BE-AB27-EB7327800436}" type="datetimeFigureOut">
              <a:rPr lang="en-IN" smtClean="0"/>
              <a:t>03-03-2019</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2DB09E-5F3F-4B14-B969-93A7BE1C5169}" type="slidenum">
              <a:rPr lang="en-IN" smtClean="0"/>
              <a:t>‹#›</a:t>
            </a:fld>
            <a:endParaRPr lang="en-IN" dirty="0"/>
          </a:p>
        </p:txBody>
      </p:sp>
    </p:spTree>
    <p:extLst>
      <p:ext uri="{BB962C8B-B14F-4D97-AF65-F5344CB8AC3E}">
        <p14:creationId xmlns:p14="http://schemas.microsoft.com/office/powerpoint/2010/main" val="15641569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B16AECB2-6BC1-423A-A77B-8B3061FFE327}"/>
              </a:ext>
            </a:extLst>
          </p:cNvPr>
          <p:cNvSpPr>
            <a:spLocks noGrp="1"/>
          </p:cNvSpPr>
          <p:nvPr>
            <p:ph type="title"/>
          </p:nvPr>
        </p:nvSpPr>
        <p:spPr>
          <a:xfrm>
            <a:off x="1828800" y="229825"/>
            <a:ext cx="8534400" cy="743429"/>
          </a:xfrm>
        </p:spPr>
        <p:txBody>
          <a:bodyPr>
            <a:normAutofit/>
          </a:bodyPr>
          <a:lstStyle/>
          <a:p>
            <a:r>
              <a:rPr lang="en-IN" sz="2000" dirty="0">
                <a:solidFill>
                  <a:schemeClr val="bg1"/>
                </a:solidFill>
                <a:latin typeface="Arial" panose="020B0604020202020204" pitchFamily="34" charset="0"/>
                <a:cs typeface="Arial" panose="020B0604020202020204" pitchFamily="34" charset="0"/>
              </a:rPr>
              <a:t>         </a:t>
            </a:r>
            <a:r>
              <a:rPr lang="en-IN" sz="2000" dirty="0" smtClean="0">
                <a:solidFill>
                  <a:schemeClr val="bg1"/>
                </a:solidFill>
                <a:latin typeface="Arial" panose="020B0604020202020204" pitchFamily="34" charset="0"/>
                <a:cs typeface="Arial" panose="020B0604020202020204" pitchFamily="34" charset="0"/>
              </a:rPr>
              <a:t>               </a:t>
            </a:r>
            <a:r>
              <a:rPr lang="en-IN" sz="2000" dirty="0">
                <a:solidFill>
                  <a:schemeClr val="bg1"/>
                </a:solidFill>
                <a:latin typeface="Arial" panose="020B0604020202020204" pitchFamily="34" charset="0"/>
                <a:cs typeface="Arial" panose="020B0604020202020204" pitchFamily="34" charset="0"/>
              </a:rPr>
              <a:t>TEAM:    Code crackers 1</a:t>
            </a:r>
          </a:p>
        </p:txBody>
      </p:sp>
      <p:sp>
        <p:nvSpPr>
          <p:cNvPr id="10" name="TextBox 9">
            <a:extLst>
              <a:ext uri="{FF2B5EF4-FFF2-40B4-BE49-F238E27FC236}">
                <a16:creationId xmlns:a16="http://schemas.microsoft.com/office/drawing/2014/main" xmlns="" id="{82059160-C5C7-4E7A-B5D4-172456C56DCF}"/>
              </a:ext>
            </a:extLst>
          </p:cNvPr>
          <p:cNvSpPr txBox="1"/>
          <p:nvPr/>
        </p:nvSpPr>
        <p:spPr>
          <a:xfrm>
            <a:off x="1828800" y="1384021"/>
            <a:ext cx="4109883" cy="400110"/>
          </a:xfrm>
          <a:prstGeom prst="rect">
            <a:avLst/>
          </a:prstGeom>
          <a:noFill/>
        </p:spPr>
        <p:txBody>
          <a:bodyPr wrap="square" rtlCol="0">
            <a:spAutoFit/>
          </a:bodyPr>
          <a:lstStyle/>
          <a:p>
            <a:r>
              <a:rPr lang="en-IN" sz="2000" dirty="0">
                <a:solidFill>
                  <a:schemeClr val="bg1"/>
                </a:solidFill>
                <a:latin typeface="Arial" panose="020B0604020202020204" pitchFamily="34" charset="0"/>
                <a:cs typeface="Arial" panose="020B0604020202020204" pitchFamily="34" charset="0"/>
              </a:rPr>
              <a:t>PROJECT :  LAW PEDIA</a:t>
            </a:r>
          </a:p>
        </p:txBody>
      </p:sp>
      <p:sp>
        <p:nvSpPr>
          <p:cNvPr id="11" name="TextBox 10">
            <a:extLst>
              <a:ext uri="{FF2B5EF4-FFF2-40B4-BE49-F238E27FC236}">
                <a16:creationId xmlns:a16="http://schemas.microsoft.com/office/drawing/2014/main" xmlns="" id="{145F0496-8F49-4F85-8040-58B33F853BCD}"/>
              </a:ext>
            </a:extLst>
          </p:cNvPr>
          <p:cNvSpPr txBox="1"/>
          <p:nvPr/>
        </p:nvSpPr>
        <p:spPr>
          <a:xfrm>
            <a:off x="314632" y="432619"/>
            <a:ext cx="7737987" cy="584775"/>
          </a:xfrm>
          <a:prstGeom prst="rect">
            <a:avLst/>
          </a:prstGeom>
          <a:noFill/>
        </p:spPr>
        <p:txBody>
          <a:bodyPr wrap="square" rtlCol="0">
            <a:spAutoFit/>
          </a:bodyPr>
          <a:lstStyle/>
          <a:p>
            <a:r>
              <a:rPr lang="en-IN" sz="3200" dirty="0" smtClean="0">
                <a:latin typeface="Arial" panose="020B0604020202020204" pitchFamily="34" charset="0"/>
                <a:cs typeface="Arial" panose="020B0604020202020204" pitchFamily="34" charset="0"/>
              </a:rPr>
              <a:t>TEAM: </a:t>
            </a:r>
            <a:r>
              <a:rPr lang="en-IN" sz="3200" dirty="0" smtClean="0">
                <a:latin typeface="Arial" panose="020B0604020202020204" pitchFamily="34" charset="0"/>
                <a:cs typeface="Arial" panose="020B0604020202020204" pitchFamily="34" charset="0"/>
              </a:rPr>
              <a:t>CODE FREAKS</a:t>
            </a:r>
            <a:r>
              <a:rPr lang="en-IN" sz="3200" dirty="0" smtClean="0">
                <a:latin typeface="Arial" panose="020B0604020202020204" pitchFamily="34" charset="0"/>
                <a:cs typeface="Arial" panose="020B0604020202020204" pitchFamily="34" charset="0"/>
              </a:rPr>
              <a:t> </a:t>
            </a:r>
            <a:endParaRPr lang="en-IN" sz="32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1CCF6CF0-D033-4DA2-B790-71A746EDA85A}"/>
              </a:ext>
            </a:extLst>
          </p:cNvPr>
          <p:cNvSpPr txBox="1"/>
          <p:nvPr/>
        </p:nvSpPr>
        <p:spPr>
          <a:xfrm>
            <a:off x="314632" y="1710813"/>
            <a:ext cx="7384026" cy="1077218"/>
          </a:xfrm>
          <a:prstGeom prst="rect">
            <a:avLst/>
          </a:prstGeom>
          <a:noFill/>
        </p:spPr>
        <p:txBody>
          <a:bodyPr wrap="square" rtlCol="0">
            <a:spAutoFit/>
          </a:bodyPr>
          <a:lstStyle/>
          <a:p>
            <a:r>
              <a:rPr lang="en-IN" sz="3200" dirty="0" smtClean="0">
                <a:latin typeface="Arial" panose="020B0604020202020204" pitchFamily="34" charset="0"/>
                <a:cs typeface="Arial" panose="020B0604020202020204" pitchFamily="34" charset="0"/>
              </a:rPr>
              <a:t>PROBLEM: Suggesting courses to students according </a:t>
            </a:r>
            <a:r>
              <a:rPr lang="en-IN" sz="3200" dirty="0" smtClean="0">
                <a:latin typeface="Arial" panose="020B0604020202020204" pitchFamily="34" charset="0"/>
                <a:cs typeface="Arial" panose="020B0604020202020204" pitchFamily="34" charset="0"/>
              </a:rPr>
              <a:t>to their interests</a:t>
            </a:r>
            <a:endParaRPr lang="en-IN" sz="32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xmlns="" id="{831DC700-AD1C-4BDF-B040-831681D735A2}"/>
              </a:ext>
            </a:extLst>
          </p:cNvPr>
          <p:cNvSpPr txBox="1"/>
          <p:nvPr/>
        </p:nvSpPr>
        <p:spPr>
          <a:xfrm>
            <a:off x="256285" y="3114823"/>
            <a:ext cx="11729889" cy="3046988"/>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Team members :    </a:t>
            </a:r>
            <a:endParaRPr lang="en-IN" sz="3200" dirty="0" smtClean="0">
              <a:latin typeface="Arial" panose="020B0604020202020204" pitchFamily="34" charset="0"/>
              <a:cs typeface="Arial" panose="020B0604020202020204" pitchFamily="34" charset="0"/>
            </a:endParaRPr>
          </a:p>
          <a:p>
            <a:r>
              <a:rPr lang="en-IN" sz="3200" dirty="0" err="1" smtClean="0">
                <a:latin typeface="Arial" panose="020B0604020202020204" pitchFamily="34" charset="0"/>
                <a:cs typeface="Arial" panose="020B0604020202020204" pitchFamily="34" charset="0"/>
              </a:rPr>
              <a:t>Adarsh</a:t>
            </a:r>
            <a:r>
              <a:rPr lang="en-IN" sz="3200" dirty="0" smtClean="0">
                <a:latin typeface="Arial" panose="020B0604020202020204" pitchFamily="34" charset="0"/>
                <a:cs typeface="Arial" panose="020B0604020202020204" pitchFamily="34" charset="0"/>
              </a:rPr>
              <a:t> Tiwari</a:t>
            </a:r>
            <a:endParaRPr lang="en-IN" sz="3200" dirty="0" smtClean="0">
              <a:latin typeface="Arial" panose="020B0604020202020204" pitchFamily="34" charset="0"/>
              <a:cs typeface="Arial" panose="020B0604020202020204" pitchFamily="34" charset="0"/>
            </a:endParaRPr>
          </a:p>
          <a:p>
            <a:r>
              <a:rPr lang="en-IN" sz="3200" dirty="0" smtClean="0">
                <a:latin typeface="Arial" panose="020B0604020202020204" pitchFamily="34" charset="0"/>
                <a:cs typeface="Arial" panose="020B0604020202020204" pitchFamily="34" charset="0"/>
              </a:rPr>
              <a:t>Chetan </a:t>
            </a:r>
            <a:r>
              <a:rPr lang="en-IN" sz="3200" dirty="0" smtClean="0">
                <a:latin typeface="Arial" panose="020B0604020202020204" pitchFamily="34" charset="0"/>
                <a:cs typeface="Arial" panose="020B0604020202020204" pitchFamily="34" charset="0"/>
              </a:rPr>
              <a:t>Sikarwar</a:t>
            </a:r>
          </a:p>
          <a:p>
            <a:r>
              <a:rPr lang="en-IN" sz="3200" dirty="0" err="1" smtClean="0">
                <a:latin typeface="Arial" panose="020B0604020202020204" pitchFamily="34" charset="0"/>
                <a:cs typeface="Arial" panose="020B0604020202020204" pitchFamily="34" charset="0"/>
              </a:rPr>
              <a:t>Jaydeep</a:t>
            </a:r>
            <a:r>
              <a:rPr lang="en-IN" sz="3200" dirty="0" smtClean="0">
                <a:latin typeface="Arial" panose="020B0604020202020204" pitchFamily="34" charset="0"/>
                <a:cs typeface="Arial" panose="020B0604020202020204" pitchFamily="34" charset="0"/>
              </a:rPr>
              <a:t> Satyam</a:t>
            </a:r>
            <a:endParaRPr lang="en-IN" sz="3200" dirty="0" smtClean="0">
              <a:latin typeface="Arial" panose="020B0604020202020204" pitchFamily="34" charset="0"/>
              <a:cs typeface="Arial" panose="020B0604020202020204" pitchFamily="34" charset="0"/>
            </a:endParaRPr>
          </a:p>
          <a:p>
            <a:r>
              <a:rPr lang="en-IN" sz="3200" dirty="0" err="1" smtClean="0">
                <a:latin typeface="Arial" panose="020B0604020202020204" pitchFamily="34" charset="0"/>
                <a:cs typeface="Arial" panose="020B0604020202020204" pitchFamily="34" charset="0"/>
              </a:rPr>
              <a:t>Shubham</a:t>
            </a:r>
            <a:r>
              <a:rPr lang="en-IN" sz="3200" dirty="0" smtClean="0">
                <a:latin typeface="Arial" panose="020B0604020202020204" pitchFamily="34" charset="0"/>
                <a:cs typeface="Arial" panose="020B0604020202020204" pitchFamily="34" charset="0"/>
              </a:rPr>
              <a:t> </a:t>
            </a:r>
            <a:r>
              <a:rPr lang="en-IN" sz="3200" dirty="0" err="1" smtClean="0">
                <a:latin typeface="Arial" panose="020B0604020202020204" pitchFamily="34" charset="0"/>
                <a:cs typeface="Arial" panose="020B0604020202020204" pitchFamily="34" charset="0"/>
              </a:rPr>
              <a:t>Meravi</a:t>
            </a:r>
            <a:r>
              <a:rPr lang="en-IN" sz="3200" dirty="0" smtClean="0">
                <a:latin typeface="Arial" panose="020B0604020202020204" pitchFamily="34" charset="0"/>
                <a:cs typeface="Arial" panose="020B0604020202020204" pitchFamily="34" charset="0"/>
              </a:rPr>
              <a:t>                    </a:t>
            </a:r>
            <a:endParaRPr lang="en-IN" sz="3200" dirty="0" smtClean="0">
              <a:latin typeface="Arial" panose="020B0604020202020204" pitchFamily="34" charset="0"/>
              <a:cs typeface="Arial" panose="020B0604020202020204" pitchFamily="34" charset="0"/>
            </a:endParaRPr>
          </a:p>
          <a:p>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5670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9581" y="1711992"/>
            <a:ext cx="7557513" cy="3301347"/>
          </a:xfrm>
        </p:spPr>
        <p:txBody>
          <a:bodyPr>
            <a:normAutofit/>
          </a:bodyPr>
          <a:lstStyle/>
          <a:p>
            <a:pPr algn="l"/>
            <a:r>
              <a:rPr lang="en-US" sz="2800" dirty="0"/>
              <a:t>We are living in an age </a:t>
            </a:r>
            <a:r>
              <a:rPr lang="en-US" sz="2800" dirty="0" smtClean="0"/>
              <a:t>where your career choice defines your life. One wrong decision can lead up to many years of unsatisfying work leading to depression, stress etc.</a:t>
            </a:r>
            <a:endParaRPr lang="en-US" sz="2400" dirty="0"/>
          </a:p>
        </p:txBody>
      </p:sp>
      <p:sp>
        <p:nvSpPr>
          <p:cNvPr id="5" name="Rectangle 4"/>
          <p:cNvSpPr/>
          <p:nvPr/>
        </p:nvSpPr>
        <p:spPr>
          <a:xfrm>
            <a:off x="599091" y="279012"/>
            <a:ext cx="5906888"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r"/>
            <a:r>
              <a:rPr lang="en-US"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Introduction</a:t>
            </a:r>
            <a:endParaRPr lang="en-US"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730573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607" y="599090"/>
            <a:ext cx="9168255" cy="5442273"/>
          </a:xfrm>
        </p:spPr>
        <p:txBody>
          <a:bodyPr>
            <a:normAutofit/>
          </a:bodyPr>
          <a:lstStyle/>
          <a:p>
            <a:pPr marL="0" indent="0">
              <a:buNone/>
            </a:pPr>
            <a:r>
              <a:rPr lang="en-IN" sz="2400" b="1" dirty="0" smtClean="0"/>
              <a:t>We will be making an mobile application using </a:t>
            </a:r>
            <a:r>
              <a:rPr lang="en-IN" sz="2400" b="1" dirty="0" smtClean="0"/>
              <a:t>IBM</a:t>
            </a:r>
            <a:r>
              <a:rPr lang="en-IN" sz="2400" b="1" dirty="0" smtClean="0"/>
              <a:t> cloud through knowledge studio. In this application we’ll be building an machine learning tool. In this application we’ll import some pre known data and with the help of this knowledge studio’s machine learning tool the application will learn about the interest of students and accordingly give the outcome i.e. the courses which he can apply for. </a:t>
            </a:r>
          </a:p>
          <a:p>
            <a:pPr marL="0" indent="0">
              <a:buNone/>
            </a:pPr>
            <a:r>
              <a:rPr lang="en-IN" sz="2400" b="1" dirty="0" smtClean="0"/>
              <a:t> </a:t>
            </a:r>
            <a:endParaRPr lang="en-IN" sz="2400" b="1" dirty="0"/>
          </a:p>
        </p:txBody>
      </p:sp>
    </p:spTree>
    <p:extLst>
      <p:ext uri="{BB962C8B-B14F-4D97-AF65-F5344CB8AC3E}">
        <p14:creationId xmlns:p14="http://schemas.microsoft.com/office/powerpoint/2010/main" val="957685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3807753904"/>
              </p:ext>
            </p:extLst>
          </p:nvPr>
        </p:nvGraphicFramePr>
        <p:xfrm>
          <a:off x="457200" y="1418898"/>
          <a:ext cx="8749862" cy="4903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260623" y="504500"/>
            <a:ext cx="184731" cy="646331"/>
          </a:xfrm>
          <a:prstGeom prst="rect">
            <a:avLst/>
          </a:prstGeom>
        </p:spPr>
        <p:txBody>
          <a:bodyPr wrap="none">
            <a:spAutoFit/>
          </a:bodyPr>
          <a:lstStyle/>
          <a:p>
            <a:endParaRPr lang="en-US" sz="3600" dirty="0">
              <a:solidFill>
                <a:schemeClr val="accent2">
                  <a:lumMod val="50000"/>
                </a:schemeClr>
              </a:solidFill>
            </a:endParaRPr>
          </a:p>
        </p:txBody>
      </p:sp>
      <p:sp>
        <p:nvSpPr>
          <p:cNvPr id="2" name="Rectangle 1"/>
          <p:cNvSpPr/>
          <p:nvPr/>
        </p:nvSpPr>
        <p:spPr>
          <a:xfrm>
            <a:off x="3048000" y="751344"/>
            <a:ext cx="6096000" cy="5355312"/>
          </a:xfrm>
          <a:prstGeom prst="rect">
            <a:avLst/>
          </a:prstGeom>
        </p:spPr>
        <p:txBody>
          <a:bodyPr>
            <a:spAutoFit/>
          </a:bodyPr>
          <a:lstStyle/>
          <a:p>
            <a:pPr fontAlgn="base"/>
            <a:r>
              <a:rPr lang="en-US" dirty="0">
                <a:solidFill>
                  <a:srgbClr val="2D3F49"/>
                </a:solidFill>
                <a:latin typeface="ibm-plex-sans"/>
              </a:rPr>
              <a:t>Overview of the process to build a machine learning model</a:t>
            </a:r>
          </a:p>
          <a:p>
            <a:pPr fontAlgn="base">
              <a:buFont typeface="+mj-lt"/>
              <a:buAutoNum type="arabicPeriod"/>
            </a:pPr>
            <a:r>
              <a:rPr lang="en-US" dirty="0">
                <a:solidFill>
                  <a:srgbClr val="394B54"/>
                </a:solidFill>
                <a:latin typeface="inherit"/>
              </a:rPr>
              <a:t>Based on a set of domain-specific source documents, the team creates a type system that defines entity types and relation types for the information of interest to the application that will use the model.</a:t>
            </a:r>
          </a:p>
          <a:p>
            <a:pPr fontAlgn="base">
              <a:buFont typeface="+mj-lt"/>
              <a:buAutoNum type="arabicPeriod"/>
            </a:pPr>
            <a:r>
              <a:rPr lang="en-US" dirty="0">
                <a:solidFill>
                  <a:srgbClr val="394B54"/>
                </a:solidFill>
                <a:latin typeface="inherit"/>
              </a:rPr>
              <a:t>A group of two or more human annotators annotates a small set of source documents to label words that represent entity types, to identify relation types where the text identifies relationships between entity mentions, and to define </a:t>
            </a:r>
            <a:r>
              <a:rPr lang="en-US" dirty="0" err="1">
                <a:solidFill>
                  <a:srgbClr val="394B54"/>
                </a:solidFill>
                <a:latin typeface="inherit"/>
              </a:rPr>
              <a:t>coreferences</a:t>
            </a:r>
            <a:r>
              <a:rPr lang="en-US" dirty="0">
                <a:solidFill>
                  <a:srgbClr val="394B54"/>
                </a:solidFill>
                <a:latin typeface="inherit"/>
              </a:rPr>
              <a:t>, which identify different mentions that refer to the same thing, that is, the same entity. Any inconsistencies in annotation are resolved, and one set of optimally annotated documents is built, which forms the ground truth.</a:t>
            </a:r>
          </a:p>
          <a:p>
            <a:pPr fontAlgn="base">
              <a:buFont typeface="+mj-lt"/>
              <a:buAutoNum type="arabicPeriod"/>
            </a:pPr>
            <a:r>
              <a:rPr lang="en-US" dirty="0">
                <a:solidFill>
                  <a:srgbClr val="394B54"/>
                </a:solidFill>
                <a:latin typeface="inherit"/>
              </a:rPr>
              <a:t>Knowledge Studio uses the ground truth to train a model.</a:t>
            </a:r>
          </a:p>
          <a:p>
            <a:pPr fontAlgn="base">
              <a:buFont typeface="+mj-lt"/>
              <a:buAutoNum type="arabicPeriod"/>
            </a:pPr>
            <a:r>
              <a:rPr lang="en-US" dirty="0">
                <a:solidFill>
                  <a:srgbClr val="394B54"/>
                </a:solidFill>
                <a:latin typeface="inherit"/>
              </a:rPr>
              <a:t>The trained model is used to find entities, relations, and </a:t>
            </a:r>
            <a:r>
              <a:rPr lang="en-US" dirty="0" err="1">
                <a:solidFill>
                  <a:srgbClr val="394B54"/>
                </a:solidFill>
                <a:latin typeface="inherit"/>
              </a:rPr>
              <a:t>coreferences</a:t>
            </a:r>
            <a:r>
              <a:rPr lang="en-US">
                <a:solidFill>
                  <a:srgbClr val="394B54"/>
                </a:solidFill>
                <a:latin typeface="inherit"/>
              </a:rPr>
              <a:t> in new, never-seen-before documents.</a:t>
            </a:r>
            <a:endParaRPr lang="en-US" b="0" i="0">
              <a:solidFill>
                <a:srgbClr val="394B54"/>
              </a:solidFill>
              <a:effectLst/>
              <a:latin typeface="inherit"/>
            </a:endParaRPr>
          </a:p>
        </p:txBody>
      </p:sp>
    </p:spTree>
    <p:extLst>
      <p:ext uri="{BB962C8B-B14F-4D97-AF65-F5344CB8AC3E}">
        <p14:creationId xmlns:p14="http://schemas.microsoft.com/office/powerpoint/2010/main" val="1509573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1502" y="2592379"/>
            <a:ext cx="5237331" cy="1323439"/>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8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7509908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605</TotalTime>
  <Words>299</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ibm-plex-sans</vt:lpstr>
      <vt:lpstr>inherit</vt:lpstr>
      <vt:lpstr>Trebuchet MS</vt:lpstr>
      <vt:lpstr>Wingdings 3</vt:lpstr>
      <vt:lpstr>Facet</vt:lpstr>
      <vt:lpstr>                        TEAM:    Code crackers 1</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Mishra</dc:creator>
  <cp:lastModifiedBy>chetan sikarwar</cp:lastModifiedBy>
  <cp:revision>47</cp:revision>
  <dcterms:created xsi:type="dcterms:W3CDTF">2018-08-07T13:54:49Z</dcterms:created>
  <dcterms:modified xsi:type="dcterms:W3CDTF">2019-03-03T05:33:54Z</dcterms:modified>
</cp:coreProperties>
</file>