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OneDrive\Desktop\%60sql\final%20sql%20project\hotel_data_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OneDrive\Desktop\%60sql\final%20sql%20project\hotel_data_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OneDrive\Desktop\%60sql\final%20sql%20project\hotel_data_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OneDrive\Desktop\%60sql\final%20sql%20project\hotel_data_present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y\OneDrive\Desktop\%60sql\final%20sql%20project\hotel_data_present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yearly_revenu!$B$1</c:f>
              <c:strCache>
                <c:ptCount val="1"/>
                <c:pt idx="0">
                  <c:v>yearly_rev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yearly_revenu!$A$2:$A$4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yearly_revenu!$B$2:$B$4</c:f>
              <c:numCache>
                <c:formatCode>General</c:formatCode>
                <c:ptCount val="3"/>
                <c:pt idx="0">
                  <c:v>4461110.87</c:v>
                </c:pt>
                <c:pt idx="1">
                  <c:v>15827216.779999999</c:v>
                </c:pt>
                <c:pt idx="2">
                  <c:v>9436259.8200000003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D-4AE0-82CB-CFC46023D3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9853935"/>
        <c:axId val="450448063"/>
      </c:barChart>
      <c:catAx>
        <c:axId val="44985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48063"/>
        <c:crosses val="autoZero"/>
        <c:auto val="1"/>
        <c:lblAlgn val="ctr"/>
        <c:lblOffset val="100"/>
        <c:noMultiLvlLbl val="0"/>
      </c:catAx>
      <c:valAx>
        <c:axId val="450448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53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Market_sagment!$B$1</c:f>
              <c:strCache>
                <c:ptCount val="1"/>
                <c:pt idx="0">
                  <c:v>year2018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Market_sagment!$A$2:$A$8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Market_sagment!$B$2:$B$8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129215.895</c:v>
                </c:pt>
                <c:pt idx="3">
                  <c:v>868833.92699999898</c:v>
                </c:pt>
                <c:pt idx="4">
                  <c:v>260010.04500000001</c:v>
                </c:pt>
                <c:pt idx="5">
                  <c:v>984147.53499999898</c:v>
                </c:pt>
                <c:pt idx="6">
                  <c:v>1452686.6059999999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B-42BE-BA04-1915473D7883}"/>
            </c:ext>
          </c:extLst>
        </c:ser>
        <c:ser>
          <c:idx val="1"/>
          <c:order val="1"/>
          <c:tx>
            <c:strRef>
              <c:f>Market_sagment!$C$1</c:f>
              <c:strCache>
                <c:ptCount val="1"/>
                <c:pt idx="0">
                  <c:v>year2019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Market_sagment!$A$2:$A$8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Market_sagment!$C$2:$C$8</c:f>
              <c:numCache>
                <c:formatCode>General</c:formatCode>
                <c:ptCount val="7"/>
                <c:pt idx="0">
                  <c:v>35005.703999999903</c:v>
                </c:pt>
                <c:pt idx="1">
                  <c:v>0</c:v>
                </c:pt>
                <c:pt idx="2">
                  <c:v>376760.09449999803</c:v>
                </c:pt>
                <c:pt idx="3">
                  <c:v>2642539.1399999899</c:v>
                </c:pt>
                <c:pt idx="4">
                  <c:v>708240.32099999196</c:v>
                </c:pt>
                <c:pt idx="5">
                  <c:v>3046421.6299999799</c:v>
                </c:pt>
                <c:pt idx="6">
                  <c:v>6945865.9409999298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2B-42BE-BA04-1915473D7883}"/>
            </c:ext>
          </c:extLst>
        </c:ser>
        <c:ser>
          <c:idx val="2"/>
          <c:order val="2"/>
          <c:tx>
            <c:strRef>
              <c:f>Market_sagment!$D$1</c:f>
              <c:strCache>
                <c:ptCount val="1"/>
                <c:pt idx="0">
                  <c:v>year2020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Market_sagment!$A$2:$A$8</c:f>
              <c:strCache>
                <c:ptCount val="7"/>
                <c:pt idx="0">
                  <c:v>Aviation</c:v>
                </c:pt>
                <c:pt idx="1">
                  <c:v>Complementary</c:v>
                </c:pt>
                <c:pt idx="2">
                  <c:v>Corporate</c:v>
                </c:pt>
                <c:pt idx="3">
                  <c:v>Direct</c:v>
                </c:pt>
                <c:pt idx="4">
                  <c:v>Groups</c:v>
                </c:pt>
                <c:pt idx="5">
                  <c:v>Offline TA/TO</c:v>
                </c:pt>
                <c:pt idx="6">
                  <c:v>Online TA</c:v>
                </c:pt>
              </c:strCache>
            </c:strRef>
          </c:cat>
          <c:val>
            <c:numRef>
              <c:f>Market_sagment!$D$2:$D$8</c:f>
              <c:numCache>
                <c:formatCode>General</c:formatCode>
                <c:ptCount val="7"/>
                <c:pt idx="0">
                  <c:v>27225.1519999999</c:v>
                </c:pt>
                <c:pt idx="1">
                  <c:v>0</c:v>
                </c:pt>
                <c:pt idx="2">
                  <c:v>136413.94149999999</c:v>
                </c:pt>
                <c:pt idx="3">
                  <c:v>1752260.19299999</c:v>
                </c:pt>
                <c:pt idx="4">
                  <c:v>392972.103</c:v>
                </c:pt>
                <c:pt idx="5">
                  <c:v>1295584.4580000001</c:v>
                </c:pt>
                <c:pt idx="6">
                  <c:v>4832326.0160000203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2B-42BE-BA04-1915473D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5514959"/>
        <c:axId val="213104655"/>
      </c:barChart>
      <c:catAx>
        <c:axId val="51551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4655"/>
        <c:crosses val="autoZero"/>
        <c:auto val="1"/>
        <c:lblAlgn val="ctr"/>
        <c:lblOffset val="100"/>
        <c:noMultiLvlLbl val="0"/>
      </c:catAx>
      <c:valAx>
        <c:axId val="21310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51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Maximum_occupancy!$B$1</c:f>
              <c:strCache>
                <c:ptCount val="1"/>
                <c:pt idx="0">
                  <c:v>count2018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Maximum_occupancy!$A$2:$A$13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Maximum_occupancy!$B$2:$B$13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2776</c:v>
                </c:pt>
                <c:pt idx="7">
                  <c:v>3889</c:v>
                </c:pt>
                <c:pt idx="8">
                  <c:v>5114</c:v>
                </c:pt>
                <c:pt idx="9">
                  <c:v>4957</c:v>
                </c:pt>
                <c:pt idx="10">
                  <c:v>2340</c:v>
                </c:pt>
                <c:pt idx="11">
                  <c:v>2920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B-400D-AFBA-C8164ADC290C}"/>
            </c:ext>
          </c:extLst>
        </c:ser>
        <c:ser>
          <c:idx val="1"/>
          <c:order val="1"/>
          <c:tx>
            <c:strRef>
              <c:f>Maximum_occupancy!$C$1</c:f>
              <c:strCache>
                <c:ptCount val="1"/>
                <c:pt idx="0">
                  <c:v>count2019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Maximum_occupancy!$A$2:$A$13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Maximum_occupancy!$C$2:$C$13</c:f>
              <c:numCache>
                <c:formatCode>General</c:formatCode>
                <c:ptCount val="12"/>
                <c:pt idx="0">
                  <c:v>2329</c:v>
                </c:pt>
                <c:pt idx="1">
                  <c:v>4195</c:v>
                </c:pt>
                <c:pt idx="2">
                  <c:v>4840</c:v>
                </c:pt>
                <c:pt idx="3">
                  <c:v>5428</c:v>
                </c:pt>
                <c:pt idx="4">
                  <c:v>5478</c:v>
                </c:pt>
                <c:pt idx="5">
                  <c:v>5292</c:v>
                </c:pt>
                <c:pt idx="6">
                  <c:v>7357</c:v>
                </c:pt>
                <c:pt idx="7">
                  <c:v>8958</c:v>
                </c:pt>
                <c:pt idx="8">
                  <c:v>10516</c:v>
                </c:pt>
                <c:pt idx="9">
                  <c:v>11170</c:v>
                </c:pt>
                <c:pt idx="10">
                  <c:v>6809</c:v>
                </c:pt>
                <c:pt idx="11">
                  <c:v>6892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B-400D-AFBA-C8164ADC290C}"/>
            </c:ext>
          </c:extLst>
        </c:ser>
        <c:ser>
          <c:idx val="2"/>
          <c:order val="2"/>
          <c:tx>
            <c:strRef>
              <c:f>Maximum_occupancy!$D$1</c:f>
              <c:strCache>
                <c:ptCount val="1"/>
                <c:pt idx="0">
                  <c:v>count2020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Maximum_occupancy!$A$2:$A$13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Maximum_occupancy!$D$2:$D$13</c:f>
              <c:numCache>
                <c:formatCode>General</c:formatCode>
                <c:ptCount val="12"/>
                <c:pt idx="0">
                  <c:v>3681</c:v>
                </c:pt>
                <c:pt idx="1">
                  <c:v>4177</c:v>
                </c:pt>
                <c:pt idx="2">
                  <c:v>4970</c:v>
                </c:pt>
                <c:pt idx="3">
                  <c:v>5661</c:v>
                </c:pt>
                <c:pt idx="4">
                  <c:v>6313</c:v>
                </c:pt>
                <c:pt idx="5">
                  <c:v>5647</c:v>
                </c:pt>
                <c:pt idx="6">
                  <c:v>5313</c:v>
                </c:pt>
                <c:pt idx="7">
                  <c:v>4925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B-400D-AFBA-C8164ADC2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7161039"/>
        <c:axId val="199001023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Maximum_occupancy!$E$1</c15:sqref>
                        </c15:formulaRef>
                      </c:ext>
                    </c:extLst>
                    <c:strCache>
                      <c:ptCount val="1"/>
                      <c:pt idx="0">
                        <c:v>week_num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4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4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4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Maximum_occupancy!$A$2:$A$13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Maximum_occupancy!$E$2:$E$13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</c:v>
                      </c:pt>
                      <c:pt idx="1">
                        <c:v>10</c:v>
                      </c:pt>
                      <c:pt idx="2">
                        <c:v>14</c:v>
                      </c:pt>
                      <c:pt idx="3">
                        <c:v>18</c:v>
                      </c:pt>
                      <c:pt idx="4">
                        <c:v>23</c:v>
                      </c:pt>
                      <c:pt idx="5">
                        <c:v>27</c:v>
                      </c:pt>
                      <c:pt idx="6">
                        <c:v>32</c:v>
                      </c:pt>
                      <c:pt idx="7">
                        <c:v>36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49</c:v>
                      </c:pt>
                      <c:pt idx="11">
                        <c:v>53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51B-400D-AFBA-C8164ADC290C}"/>
                  </c:ext>
                </c:extLst>
              </c15:ser>
            </c15:filteredBarSeries>
          </c:ext>
        </c:extLst>
      </c:barChart>
      <c:catAx>
        <c:axId val="52716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01023"/>
        <c:crosses val="autoZero"/>
        <c:auto val="1"/>
        <c:lblAlgn val="ctr"/>
        <c:lblOffset val="100"/>
        <c:noMultiLvlLbl val="0"/>
      </c:catAx>
      <c:valAx>
        <c:axId val="199001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16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0" u="none" strike="noStrike" kern="1200" cap="none" spc="5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Cancellation by Year and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most_canceled!$B$1</c:f>
              <c:strCache>
                <c:ptCount val="1"/>
                <c:pt idx="0">
                  <c:v>count2018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most_canceled!$A$2:$A$13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most_canceled!$B$2:$B$13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1259</c:v>
                </c:pt>
                <c:pt idx="7">
                  <c:v>1598</c:v>
                </c:pt>
                <c:pt idx="8">
                  <c:v>2094</c:v>
                </c:pt>
                <c:pt idx="9">
                  <c:v>1732</c:v>
                </c:pt>
                <c:pt idx="10">
                  <c:v>486</c:v>
                </c:pt>
                <c:pt idx="11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1-4BD2-97ED-C387D5203E13}"/>
            </c:ext>
          </c:extLst>
        </c:ser>
        <c:ser>
          <c:idx val="1"/>
          <c:order val="1"/>
          <c:tx>
            <c:strRef>
              <c:f>most_canceled!$C$1</c:f>
              <c:strCache>
                <c:ptCount val="1"/>
                <c:pt idx="0">
                  <c:v>count2019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most_canceled!$A$2:$A$13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most_canceled!$C$2:$C$13</c:f>
              <c:numCache>
                <c:formatCode>General</c:formatCode>
                <c:ptCount val="12"/>
                <c:pt idx="0">
                  <c:v>638</c:v>
                </c:pt>
                <c:pt idx="1">
                  <c:v>1641</c:v>
                </c:pt>
                <c:pt idx="2">
                  <c:v>1493</c:v>
                </c:pt>
                <c:pt idx="3">
                  <c:v>2061</c:v>
                </c:pt>
                <c:pt idx="4">
                  <c:v>1915</c:v>
                </c:pt>
                <c:pt idx="5">
                  <c:v>2096</c:v>
                </c:pt>
                <c:pt idx="6">
                  <c:v>2767</c:v>
                </c:pt>
                <c:pt idx="7">
                  <c:v>3428</c:v>
                </c:pt>
                <c:pt idx="8">
                  <c:v>4124</c:v>
                </c:pt>
                <c:pt idx="9">
                  <c:v>4254</c:v>
                </c:pt>
                <c:pt idx="10">
                  <c:v>2137</c:v>
                </c:pt>
                <c:pt idx="11">
                  <c:v>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21-4BD2-97ED-C387D5203E13}"/>
            </c:ext>
          </c:extLst>
        </c:ser>
        <c:ser>
          <c:idx val="2"/>
          <c:order val="2"/>
          <c:tx>
            <c:strRef>
              <c:f>most_canceled!$D$1</c:f>
              <c:strCache>
                <c:ptCount val="1"/>
                <c:pt idx="0">
                  <c:v>count2020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most_canceled!$A$2:$A$13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most_canceled!$D$2:$D$13</c:f>
              <c:numCache>
                <c:formatCode>General</c:formatCode>
                <c:ptCount val="12"/>
                <c:pt idx="0">
                  <c:v>1250</c:v>
                </c:pt>
                <c:pt idx="1">
                  <c:v>1359</c:v>
                </c:pt>
                <c:pt idx="2">
                  <c:v>1672</c:v>
                </c:pt>
                <c:pt idx="3">
                  <c:v>2463</c:v>
                </c:pt>
                <c:pt idx="4">
                  <c:v>2762</c:v>
                </c:pt>
                <c:pt idx="5">
                  <c:v>2439</c:v>
                </c:pt>
                <c:pt idx="6">
                  <c:v>1984</c:v>
                </c:pt>
                <c:pt idx="7">
                  <c:v>1816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21-4BD2-97ED-C387D5203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5592191"/>
        <c:axId val="2077176959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most_canceled!$E$1</c15:sqref>
                        </c15:formulaRef>
                      </c:ext>
                    </c:extLst>
                    <c:strCache>
                      <c:ptCount val="1"/>
                      <c:pt idx="0">
                        <c:v>week_num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4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4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  <a:ln w="9525" cap="flat" cmpd="sng" algn="ctr">
                    <a:solidFill>
                      <a:schemeClr val="accent4">
                        <a:shade val="95000"/>
                      </a:schemeClr>
                    </a:solidFill>
                    <a:round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most_canceled!$A$2:$A$13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most_canceled!$E$2:$E$13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</c:v>
                      </c:pt>
                      <c:pt idx="1">
                        <c:v>10</c:v>
                      </c:pt>
                      <c:pt idx="2">
                        <c:v>14</c:v>
                      </c:pt>
                      <c:pt idx="3">
                        <c:v>18</c:v>
                      </c:pt>
                      <c:pt idx="4">
                        <c:v>23</c:v>
                      </c:pt>
                      <c:pt idx="5">
                        <c:v>27</c:v>
                      </c:pt>
                      <c:pt idx="6">
                        <c:v>32</c:v>
                      </c:pt>
                      <c:pt idx="7">
                        <c:v>36</c:v>
                      </c:pt>
                      <c:pt idx="8">
                        <c:v>40</c:v>
                      </c:pt>
                      <c:pt idx="9">
                        <c:v>45</c:v>
                      </c:pt>
                      <c:pt idx="10">
                        <c:v>49</c:v>
                      </c:pt>
                      <c:pt idx="11">
                        <c:v>53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C21-4BD2-97ED-C387D5203E13}"/>
                  </c:ext>
                </c:extLst>
              </c15:ser>
            </c15:filteredBarSeries>
          </c:ext>
        </c:extLst>
      </c:barChart>
      <c:catAx>
        <c:axId val="40559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76959"/>
        <c:crosses val="autoZero"/>
        <c:auto val="1"/>
        <c:lblAlgn val="ctr"/>
        <c:lblOffset val="100"/>
        <c:noMultiLvlLbl val="0"/>
      </c:catAx>
      <c:valAx>
        <c:axId val="207717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59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family_cancelation!$C$1</c:f>
              <c:strCache>
                <c:ptCount val="1"/>
                <c:pt idx="0">
                  <c:v>percentage_cancel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multiLvlStrRef>
              <c:f>family_cancelation!$A$2:$B$7</c:f>
              <c:multiLvlStrCache>
                <c:ptCount val="6"/>
                <c:lvl>
                  <c:pt idx="0">
                    <c:v>FAMILY</c:v>
                  </c:pt>
                  <c:pt idx="1">
                    <c:v>NON-FAMILY</c:v>
                  </c:pt>
                  <c:pt idx="2">
                    <c:v>FAMILY</c:v>
                  </c:pt>
                  <c:pt idx="3">
                    <c:v>NON-FAMILY</c:v>
                  </c:pt>
                  <c:pt idx="4">
                    <c:v>FAMILY</c:v>
                  </c:pt>
                  <c:pt idx="5">
                    <c:v>NON-FAMILY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2019</c:v>
                  </c:pt>
                  <c:pt idx="3">
                    <c:v>2019</c:v>
                  </c:pt>
                  <c:pt idx="4">
                    <c:v>2020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family_cancelation!$C$2:$C$7</c:f>
              <c:numCache>
                <c:formatCode>General</c:formatCode>
                <c:ptCount val="6"/>
                <c:pt idx="0">
                  <c:v>20.917400000000001</c:v>
                </c:pt>
                <c:pt idx="1">
                  <c:v>37.855200000000004</c:v>
                </c:pt>
                <c:pt idx="2">
                  <c:v>31.994299999999999</c:v>
                </c:pt>
                <c:pt idx="3">
                  <c:v>36.872300000000003</c:v>
                </c:pt>
                <c:pt idx="4">
                  <c:v>39.802500000000002</c:v>
                </c:pt>
                <c:pt idx="5">
                  <c:v>38.585900000000002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A-437F-B001-051D95FD22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7125311"/>
        <c:axId val="2077175999"/>
      </c:barChart>
      <c:catAx>
        <c:axId val="52712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175999"/>
        <c:crosses val="autoZero"/>
        <c:auto val="1"/>
        <c:lblAlgn val="ctr"/>
        <c:lblOffset val="100"/>
        <c:noMultiLvlLbl val="0"/>
      </c:catAx>
      <c:valAx>
        <c:axId val="2077175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12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3EA3-A015-F770-321F-593204D4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D220-93D0-E78E-8AFA-B91987A5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AFD2-CF0E-8A8A-4854-72988AF2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2AC4-5AAB-719D-4094-D554FD9C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D971-8E0D-08A3-7E7C-6D9FA492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391E-3379-C76E-34CF-27387D98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D4794-C93A-E8C3-846D-BC082BC7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C6A6-481F-A4EF-105B-2954057F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13D8-DC86-03DC-F8D2-73A455D2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2756-535C-C544-2508-7E8EF55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2063E-5425-CE3F-C25B-BA23400F6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8AC63-7B48-24F4-C265-BCB7CA63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B67A-6D69-5B99-030C-CD945ACE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C09A-8F29-6456-A65F-88DA8BFD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D0E1-C78B-88EE-F923-A1E1721B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EA38-2938-95B7-2229-AD139DB5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46A6-5087-96EC-452A-FB36A557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57F3-5960-94EA-B9B4-AA6C2F78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D63D-E808-92A7-B412-D0F80854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66BB-6567-0713-2CF7-88DC36E7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CFE1-2102-C294-2B2E-63976D5D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1881-6DEA-C6C8-8A40-40E4472C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BD33-EB5B-3642-7913-C30323D5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2498-B54F-ED7A-E5AC-07A82FD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15E6-75FC-6F3F-AD9A-E55578C5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5B62-3417-4D8A-F725-4FFB8156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6AF6-3540-9353-F3F5-B013D2ED5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054E-0450-364C-3D69-F25B43783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391DA-85CB-5ED4-52D9-35A03DCE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91E3-576E-2E83-DD97-3C2FCC6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7EA6-3EC0-D28A-F9D0-538F62B1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6E0-369A-2252-F7CB-A6308017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F987-1249-780F-AF0F-C3A43614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0C8DC-E932-82FE-C40B-E611135BE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9ADEC-4DF3-BD42-54AB-EDC4A85E4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A7353-3027-FAF8-50D1-502535B33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4862D-0FFF-4A10-CB38-00201B78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E1D28-2B7E-CD2B-B630-2EA7864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89E9D-FA43-79B9-F654-03998767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ECFC-544B-A31D-F65F-A9EBCA64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0E8AF-4808-479A-BD15-C5350DEE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A17E9-D4AC-4571-FC47-F3BC44E5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2ECB2-3636-2ED2-D013-CB5A9C3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4989E-167D-0393-81B2-D219C0D6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C1DEC-D23F-9375-6A9C-05D31CE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8E73D-C941-B8B9-987B-63B5C1AF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14B9-3483-1D99-BE5D-8C7B3CB9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16C2-84EB-D7CB-87B9-023D626E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AC6BD-64C8-1646-0D95-598EA0BD8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D5D2-1B77-44E9-C5D2-8102842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C5344-0686-81A2-812D-B3A4C1C9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5F66-178D-CFD5-A87D-A0E8F98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50F8-1B96-CA75-EDD7-B9A5400F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5CD11-1723-6E6D-DAAB-7D885F07F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ADE17-CBE5-37AB-BF25-191565D8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B360-612A-E84E-7F96-CBFA2775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94D3-3039-416F-FCAF-6C6B9646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C6D8-BE5A-1708-4DAE-8FFE907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16B34-36E7-D45D-6032-356ABF1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7DFE-D64D-4A74-E651-A80A3347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CA19-3B48-530A-3367-7282564BE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BD1C-AFA6-4976-96ED-28E54B28089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430A-4C68-DE60-6A2A-7E9A2E7A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4A03-AA07-0FBF-8B68-4C09A8A9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3DAD-485F-43BB-82CB-A55272F07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1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4E93A-CB03-E509-8EBB-464A269E0F13}"/>
              </a:ext>
            </a:extLst>
          </p:cNvPr>
          <p:cNvSpPr txBox="1"/>
          <p:nvPr/>
        </p:nvSpPr>
        <p:spPr>
          <a:xfrm>
            <a:off x="2259106" y="1334852"/>
            <a:ext cx="74227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    Analyzing Hotel   Bookings &amp; Revenue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1743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B8F077-E627-960A-2AF5-60B82E3EF3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07583"/>
              </p:ext>
            </p:extLst>
          </p:nvPr>
        </p:nvGraphicFramePr>
        <p:xfrm>
          <a:off x="309282" y="1392702"/>
          <a:ext cx="1169046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01D96B-C979-26D4-4223-97B3D20C7418}"/>
              </a:ext>
            </a:extLst>
          </p:cNvPr>
          <p:cNvSpPr txBox="1"/>
          <p:nvPr/>
        </p:nvSpPr>
        <p:spPr>
          <a:xfrm>
            <a:off x="2422574" y="399143"/>
            <a:ext cx="7346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 has the highest Revenue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34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A3A297-0E13-E2AB-2C84-6F4AD2AEE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306329"/>
              </p:ext>
            </p:extLst>
          </p:nvPr>
        </p:nvGraphicFramePr>
        <p:xfrm>
          <a:off x="211015" y="1028700"/>
          <a:ext cx="11760591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599609-8318-9B73-A8EE-160F323D5A96}"/>
              </a:ext>
            </a:extLst>
          </p:cNvPr>
          <p:cNvSpPr txBox="1"/>
          <p:nvPr/>
        </p:nvSpPr>
        <p:spPr>
          <a:xfrm>
            <a:off x="1336431" y="627715"/>
            <a:ext cx="1021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Online TA outperforms all other market segments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19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FA8D9AC-5A70-CC5B-439A-E7A589F30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49596"/>
              </p:ext>
            </p:extLst>
          </p:nvPr>
        </p:nvGraphicFramePr>
        <p:xfrm>
          <a:off x="0" y="1585912"/>
          <a:ext cx="12084148" cy="527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4A97D2-73AA-2DC5-246B-C66625B10CE7}"/>
              </a:ext>
            </a:extLst>
          </p:cNvPr>
          <p:cNvSpPr txBox="1"/>
          <p:nvPr/>
        </p:nvSpPr>
        <p:spPr>
          <a:xfrm>
            <a:off x="107852" y="582023"/>
            <a:ext cx="12084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 &amp; October have the highest Occupancy except for the 2020</a:t>
            </a:r>
          </a:p>
        </p:txBody>
      </p:sp>
    </p:spTree>
    <p:extLst>
      <p:ext uri="{BB962C8B-B14F-4D97-AF65-F5344CB8AC3E}">
        <p14:creationId xmlns:p14="http://schemas.microsoft.com/office/powerpoint/2010/main" val="314652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C4CB77-627D-495E-7497-E9C5D49E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791700"/>
              </p:ext>
            </p:extLst>
          </p:nvPr>
        </p:nvGraphicFramePr>
        <p:xfrm>
          <a:off x="140677" y="1552574"/>
          <a:ext cx="12051323" cy="489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61C478-26D3-0B0A-0BAC-8319689C88B5}"/>
              </a:ext>
            </a:extLst>
          </p:cNvPr>
          <p:cNvSpPr txBox="1"/>
          <p:nvPr/>
        </p:nvSpPr>
        <p:spPr>
          <a:xfrm>
            <a:off x="140677" y="414997"/>
            <a:ext cx="12154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September &amp; October have the highest cancellation except for  2020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17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3968F0-56CD-DA7B-A8D5-163CAE790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324118"/>
              </p:ext>
            </p:extLst>
          </p:nvPr>
        </p:nvGraphicFramePr>
        <p:xfrm>
          <a:off x="492369" y="1765825"/>
          <a:ext cx="11029071" cy="4522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DE55BD-3C9E-44FE-855A-DB6AF89C1A88}"/>
              </a:ext>
            </a:extLst>
          </p:cNvPr>
          <p:cNvSpPr txBox="1"/>
          <p:nvPr/>
        </p:nvSpPr>
        <p:spPr>
          <a:xfrm>
            <a:off x="1076178" y="928466"/>
            <a:ext cx="986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Booking cancelation  year by year</a:t>
            </a:r>
          </a:p>
        </p:txBody>
      </p:sp>
    </p:spTree>
    <p:extLst>
      <p:ext uri="{BB962C8B-B14F-4D97-AF65-F5344CB8AC3E}">
        <p14:creationId xmlns:p14="http://schemas.microsoft.com/office/powerpoint/2010/main" val="360625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Pal</dc:creator>
  <cp:lastModifiedBy>Sanjay Pal</cp:lastModifiedBy>
  <cp:revision>1</cp:revision>
  <dcterms:created xsi:type="dcterms:W3CDTF">2023-10-01T08:32:47Z</dcterms:created>
  <dcterms:modified xsi:type="dcterms:W3CDTF">2023-10-04T04:48:04Z</dcterms:modified>
</cp:coreProperties>
</file>