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0952D5-24EF-418B-B6B2-A430FCFD2791}" v="1" dt="2024-10-31T00:15:28.0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A759-517B-4AFB-8E33-EA1EB62EDC2B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FF12-BB52-422E-9A74-B89B98487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2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FF12-BB52-422E-9A74-B89B984871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8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BB9A-E2BF-398A-7B4D-F6278ED4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EA474-C11B-7BBD-0418-677226AB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1BAA3-D753-F8F6-EF2B-728B26FF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61DB4-4D52-DACD-8F85-80A5F4AD0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757F-7C67-DB56-488F-0DF8037C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1D61-D0B2-C054-6ED8-02B319D7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F2D4C-C358-AC36-9892-A064CC246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1D743-9DE1-59CC-9C49-E6DEBD21A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333A-81D8-E6BF-084E-7FD32C89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461B-4788-5A69-8EB3-9658AEA1C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9EAD6-8C89-C2E1-6A93-988D4FB76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A1EA9-0A8B-8CB4-2FDA-6C528B18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0900D-C359-9965-C2FB-9CA9C3037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40604-FD18-58C4-85F6-22965A63C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E53F-4EBB-468B-EFDB-0A5C914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4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B0E7-6CE7-E7C6-E757-AFA5C682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53476-D32D-A668-9F14-3833E80C6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FBB01-5783-D16C-6944-27433B7A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E9F9-8FB9-222F-AF68-036BCA26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7F6E6-86C6-1759-23D8-087240D1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5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83BF-A4E6-EE91-B383-6A59B55E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20E17-121F-F7E6-1039-EA511B7B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E408C-62F8-ABBA-7052-158C2FB0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2AD8C-ED01-B5B8-403D-C0DF952A1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FC6B3-55EA-9038-DC11-32B2F07A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4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B2BB-CBF4-C1E2-5B6B-27D5CD5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01D1-66D2-EE52-1AC7-F08EB4E14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50F88-85D3-0A84-9E2B-F1B6B11E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9F6F1-FA5F-78ED-9673-52030EC6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E8C1C-1798-A801-5F7F-127A829F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6200-A9B8-2013-E9AE-4F3B943F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3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08DA-2E32-7677-7569-95D665998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E7BFC-5BDD-7750-83E1-A687B1785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85ECC-4B7A-CE81-DFA7-17BC3285D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02296-7D24-3AB4-7293-DFEC9E7BE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2C13F-64EE-4940-81F7-2B0516395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46F1A-101C-FC7F-EFCC-D3DF526E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6CA814-762A-0337-6DE6-ABBB2C19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08EB66-E497-56EF-B41A-8209B0B8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2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7BD7-3647-C3A7-EEDC-08627C8B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075CD-5593-9AEF-050E-3BC3383CF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3849-7785-B386-F688-24285EC7B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D2446-BCA8-D2D8-757D-A7EC690E2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65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5514C-AEBF-4B41-8F9E-7EEF7C483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A4011-B981-1F69-070A-601518BC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ADCCE-F025-0E07-DCF4-CEBA751F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03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9AA6-59FC-3295-077F-CB06C6D55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675D-45E6-F9DA-5E97-8502683C4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C631F-BE6E-FE08-A391-05E3F58EE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72E07-BE75-0E91-78D6-9BE43F30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20647-1429-977E-E088-AF68264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DB119-6881-D8B1-A52F-9306CCEB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6D5D-F4E0-EB59-2C00-3D0A5EB4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D9E80-F46F-DDCF-B34A-B46698323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59E8-94E2-98C7-F2EB-1D6AB03DD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19F0-81F0-18C4-A0B2-CC98963DF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79E1B-03AA-2508-239C-05757A536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F029-641B-F8EC-68E1-EBA8371E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6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93D3B-48BB-D0F3-86D6-DCA88603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4A405-2609-4304-0B7A-E488078F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6C936-05A7-905C-9CEF-61E5C7E39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49ED8-388F-411B-A2E4-9A74598D1235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CE40-F169-0872-CD54-C1F20545A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DBC2A-EAF7-E1E1-6078-1CB2EB28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E7D84-1277-4929-A49C-662EC241F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7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mathworks/physionet_ECG_data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works.com/help/wavelet/ug/classify-time-series-using-wavelet-analysis-and-deep-learn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D7EB-EF1F-930F-04C9-2146DA2595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Classify Time Series Using Wavelet Analysis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22076-306D-95DF-0820-FFF03D40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Adarsha Bhattarai</a:t>
            </a:r>
          </a:p>
        </p:txBody>
      </p:sp>
    </p:spTree>
    <p:extLst>
      <p:ext uri="{BB962C8B-B14F-4D97-AF65-F5344CB8AC3E}">
        <p14:creationId xmlns:p14="http://schemas.microsoft.com/office/powerpoint/2010/main" val="22216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026F-0C22-5BD2-862B-BCC191A8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87811-6B18-6B2D-7D05-D37BE143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https://github.com/mathworks/physionet_ECG_data/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D9556-00F0-B68F-D78C-DDA1E91F4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492" y="2402922"/>
            <a:ext cx="6634946" cy="40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6813-3A32-A9AC-5660-688C9F69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MATLAB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E5ACD5-21DE-36D9-C3C7-6DF274E67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2682" y="2052670"/>
            <a:ext cx="60583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unzip(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fullfile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"physionet_ECG_data-main.zip"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6054B-3081-7BEE-1809-5E8B8A833CE9}"/>
              </a:ext>
            </a:extLst>
          </p:cNvPr>
          <p:cNvSpPr txBox="1"/>
          <p:nvPr/>
        </p:nvSpPr>
        <p:spPr>
          <a:xfrm>
            <a:off x="1403431" y="2783984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unzip(</a:t>
            </a:r>
            <a:r>
              <a:rPr lang="en-US" sz="2400" dirty="0" err="1"/>
              <a:t>fullfile</a:t>
            </a:r>
            <a:r>
              <a:rPr lang="en-US" sz="2400" dirty="0"/>
              <a:t>("ECGData.zip")) </a:t>
            </a:r>
          </a:p>
        </p:txBody>
      </p:sp>
    </p:spTree>
    <p:extLst>
      <p:ext uri="{BB962C8B-B14F-4D97-AF65-F5344CB8AC3E}">
        <p14:creationId xmlns:p14="http://schemas.microsoft.com/office/powerpoint/2010/main" val="2098951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54BB-FB9E-2BCC-A50C-0EF6137E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E578-F838-FC04-154E-5E52E5855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Fs = 128;</a:t>
            </a:r>
          </a:p>
          <a:p>
            <a:pPr marL="0" indent="0">
              <a:buNone/>
            </a:pPr>
            <a:r>
              <a:rPr lang="en-US" dirty="0"/>
              <a:t>fb = </a:t>
            </a:r>
            <a:r>
              <a:rPr lang="en-US" dirty="0" err="1"/>
              <a:t>cwtfilterbank</a:t>
            </a:r>
            <a:r>
              <a:rPr lang="en-US" dirty="0"/>
              <a:t>(</a:t>
            </a:r>
            <a:r>
              <a:rPr lang="en-US" dirty="0" err="1"/>
              <a:t>SignalLength</a:t>
            </a:r>
            <a:r>
              <a:rPr lang="en-US" dirty="0"/>
              <a:t>=500,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SamplingFrequency</a:t>
            </a:r>
            <a:r>
              <a:rPr lang="en-US" dirty="0"/>
              <a:t>=Fs, 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VoicesPerOctave</a:t>
            </a:r>
            <a:r>
              <a:rPr lang="en-US" dirty="0"/>
              <a:t>=12);</a:t>
            </a:r>
          </a:p>
          <a:p>
            <a:pPr marL="0" indent="0">
              <a:buNone/>
            </a:pPr>
            <a:r>
              <a:rPr lang="en-US" dirty="0"/>
              <a:t>sig = </a:t>
            </a:r>
            <a:r>
              <a:rPr lang="en-US" dirty="0" err="1"/>
              <a:t>ECGData.Data</a:t>
            </a:r>
            <a:r>
              <a:rPr lang="en-US" dirty="0"/>
              <a:t>(1,1:500);</a:t>
            </a:r>
          </a:p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cfs,frq</a:t>
            </a:r>
            <a:r>
              <a:rPr lang="en-US" dirty="0"/>
              <a:t>] = </a:t>
            </a:r>
            <a:r>
              <a:rPr lang="en-US" dirty="0" err="1"/>
              <a:t>wt</a:t>
            </a:r>
            <a:r>
              <a:rPr lang="en-US" dirty="0"/>
              <a:t>(</a:t>
            </a:r>
            <a:r>
              <a:rPr lang="en-US" dirty="0" err="1"/>
              <a:t>fb,sig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t = (0:499)/Fs;</a:t>
            </a:r>
          </a:p>
          <a:p>
            <a:pPr marL="0" indent="0">
              <a:buNone/>
            </a:pPr>
            <a:r>
              <a:rPr lang="en-US" dirty="0"/>
              <a:t>figure</a:t>
            </a:r>
          </a:p>
          <a:p>
            <a:pPr marL="0" indent="0">
              <a:buNone/>
            </a:pPr>
            <a:r>
              <a:rPr lang="en-US" dirty="0" err="1"/>
              <a:t>pcolor</a:t>
            </a:r>
            <a:r>
              <a:rPr lang="en-US" dirty="0"/>
              <a:t>(</a:t>
            </a:r>
            <a:r>
              <a:rPr lang="en-US" dirty="0" err="1"/>
              <a:t>t,frq,abs</a:t>
            </a:r>
            <a:r>
              <a:rPr lang="en-US" dirty="0"/>
              <a:t>(</a:t>
            </a:r>
            <a:r>
              <a:rPr lang="en-US" dirty="0" err="1"/>
              <a:t>cfs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set(</a:t>
            </a:r>
            <a:r>
              <a:rPr lang="en-US" dirty="0" err="1"/>
              <a:t>gca</a:t>
            </a:r>
            <a:r>
              <a:rPr lang="en-US" dirty="0"/>
              <a:t>,"</a:t>
            </a:r>
            <a:r>
              <a:rPr lang="en-US" dirty="0" err="1"/>
              <a:t>yscale</a:t>
            </a:r>
            <a:r>
              <a:rPr lang="en-US" dirty="0"/>
              <a:t>","log")</a:t>
            </a:r>
          </a:p>
          <a:p>
            <a:pPr marL="0" indent="0">
              <a:buNone/>
            </a:pPr>
            <a:r>
              <a:rPr lang="en-US" dirty="0"/>
              <a:t>shading </a:t>
            </a:r>
            <a:r>
              <a:rPr lang="en-US" dirty="0" err="1"/>
              <a:t>interp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axis tight</a:t>
            </a:r>
          </a:p>
          <a:p>
            <a:pPr marL="0" indent="0">
              <a:buNone/>
            </a:pPr>
            <a:r>
              <a:rPr lang="en-US" dirty="0"/>
              <a:t>title("Scalogram")</a:t>
            </a:r>
          </a:p>
          <a:p>
            <a:pPr marL="0" indent="0">
              <a:buNone/>
            </a:pPr>
            <a:r>
              <a:rPr lang="en-US" dirty="0" err="1"/>
              <a:t>xlabel</a:t>
            </a:r>
            <a:r>
              <a:rPr lang="en-US" dirty="0"/>
              <a:t>("Time (s)")</a:t>
            </a:r>
          </a:p>
          <a:p>
            <a:pPr marL="0" indent="0">
              <a:buNone/>
            </a:pPr>
            <a:r>
              <a:rPr lang="en-US" dirty="0" err="1"/>
              <a:t>ylabel</a:t>
            </a:r>
            <a:r>
              <a:rPr lang="en-US" dirty="0"/>
              <a:t>("Frequency (Hz)")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E630F-1049-7452-4CE1-26C0FF42B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763" y="1858169"/>
            <a:ext cx="48577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04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2334-B1FE-9128-C73B-6FC4B769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MATLAB: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2DB8-D5D6-6F11-DEA0-C0FC65B5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a Scalogram with 1000 ECG samples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2A75F-E620-275F-FA1C-1D13691F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425" y="2530475"/>
            <a:ext cx="57340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9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3A15-1A70-5712-4EE6-CFDC9112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D85A-E39F-CE29-C9C6-BFC08D22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parentDir</a:t>
            </a:r>
            <a:r>
              <a:rPr lang="en-US" dirty="0"/>
              <a:t> = '/home/cest4mri/adarsha053/Fall 2024 CEST AI/</a:t>
            </a:r>
            <a:r>
              <a:rPr lang="en-US" dirty="0" err="1"/>
              <a:t>physionet_ECG_data</a:t>
            </a:r>
            <a:r>
              <a:rPr lang="en-US" dirty="0"/>
              <a:t>-main’;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dataDir</a:t>
            </a:r>
            <a:r>
              <a:rPr lang="en-US" dirty="0"/>
              <a:t> = "data";</a:t>
            </a:r>
          </a:p>
        </p:txBody>
      </p:sp>
    </p:spTree>
    <p:extLst>
      <p:ext uri="{BB962C8B-B14F-4D97-AF65-F5344CB8AC3E}">
        <p14:creationId xmlns:p14="http://schemas.microsoft.com/office/powerpoint/2010/main" val="2201060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E460E-3009-85A7-467B-6077F2BA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D602-7AE1-3EED-B837-40A650620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%% Step 4</a:t>
            </a:r>
          </a:p>
          <a:p>
            <a:r>
              <a:rPr lang="en-US" dirty="0" err="1"/>
              <a:t>helperCreateECGDirectories</a:t>
            </a:r>
            <a:r>
              <a:rPr lang="en-US" dirty="0"/>
              <a:t>(</a:t>
            </a:r>
            <a:r>
              <a:rPr lang="en-US" dirty="0" err="1"/>
              <a:t>ECGData,parentDir,dataDir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%% Step 5</a:t>
            </a:r>
          </a:p>
          <a:p>
            <a:endParaRPr lang="en-US" dirty="0"/>
          </a:p>
          <a:p>
            <a:r>
              <a:rPr lang="en-US" dirty="0" err="1"/>
              <a:t>helperCreateRGBfromTF</a:t>
            </a:r>
            <a:r>
              <a:rPr lang="en-US" dirty="0"/>
              <a:t>(</a:t>
            </a:r>
            <a:r>
              <a:rPr lang="en-US" dirty="0" err="1"/>
              <a:t>ECGData,parentDir,dataDir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671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4F12-1CCB-443E-A10C-A24B7875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4F052-183E-3448-350A-3618619AE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function </a:t>
            </a:r>
            <a:r>
              <a:rPr lang="en-US" dirty="0" err="1"/>
              <a:t>helperCreateECGDirectories</a:t>
            </a:r>
            <a:r>
              <a:rPr lang="en-US" dirty="0"/>
              <a:t>(</a:t>
            </a:r>
            <a:r>
              <a:rPr lang="en-US" dirty="0" err="1"/>
              <a:t>ECGData,parentFolder,dataFolder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% This function is only intended to support the </a:t>
            </a:r>
            <a:r>
              <a:rPr lang="en-US" dirty="0" err="1"/>
              <a:t>ECGAndDeepLearningExample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% It may change or be removed in a future release.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rootFolder</a:t>
            </a:r>
            <a:r>
              <a:rPr lang="en-US" dirty="0"/>
              <a:t> = </a:t>
            </a:r>
            <a:r>
              <a:rPr lang="en-US" dirty="0" err="1"/>
              <a:t>parentFolder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localFolder</a:t>
            </a:r>
            <a:r>
              <a:rPr lang="en-US" dirty="0"/>
              <a:t> = </a:t>
            </a:r>
            <a:r>
              <a:rPr lang="en-US" dirty="0" err="1"/>
              <a:t>dataFolder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mkdir</a:t>
            </a:r>
            <a:r>
              <a:rPr lang="en-US" dirty="0"/>
              <a:t>(</a:t>
            </a:r>
            <a:r>
              <a:rPr lang="en-US" dirty="0" err="1"/>
              <a:t>fullfile</a:t>
            </a:r>
            <a:r>
              <a:rPr lang="en-US" dirty="0"/>
              <a:t>(</a:t>
            </a:r>
            <a:r>
              <a:rPr lang="en-US" dirty="0" err="1"/>
              <a:t>rootFolder,localFolder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folderLabels</a:t>
            </a:r>
            <a:r>
              <a:rPr lang="en-US" dirty="0"/>
              <a:t> = unique(</a:t>
            </a:r>
            <a:r>
              <a:rPr lang="en-US" dirty="0" err="1"/>
              <a:t>ECGData.Labels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1:numel(</a:t>
            </a:r>
            <a:r>
              <a:rPr lang="en-US" dirty="0" err="1"/>
              <a:t>folderLabels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mkdir</a:t>
            </a:r>
            <a:r>
              <a:rPr lang="en-US" dirty="0"/>
              <a:t>(</a:t>
            </a:r>
            <a:r>
              <a:rPr lang="en-US" dirty="0" err="1"/>
              <a:t>fullfile</a:t>
            </a:r>
            <a:r>
              <a:rPr lang="en-US" dirty="0"/>
              <a:t>(</a:t>
            </a:r>
            <a:r>
              <a:rPr lang="en-US" dirty="0" err="1"/>
              <a:t>rootFolder,localFolder,char</a:t>
            </a:r>
            <a:r>
              <a:rPr lang="en-US" dirty="0"/>
              <a:t>(</a:t>
            </a:r>
            <a:r>
              <a:rPr lang="en-US" dirty="0" err="1"/>
              <a:t>folderLabels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))));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9197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C327-B2FE-7E24-BE89-90048ACCE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D4AE-11B8-A7AF-762D-9B6BDC64A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789780" cy="4459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function </a:t>
            </a:r>
            <a:r>
              <a:rPr lang="en-US" sz="1400" dirty="0" err="1"/>
              <a:t>helperCreateRGBfromTF</a:t>
            </a:r>
            <a:r>
              <a:rPr lang="en-US" sz="1400" dirty="0"/>
              <a:t>(</a:t>
            </a:r>
            <a:r>
              <a:rPr lang="en-US" sz="1400" dirty="0" err="1"/>
              <a:t>ECGData,parentFolder,childFolder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% This function is only intended to support the </a:t>
            </a:r>
            <a:r>
              <a:rPr lang="en-US" sz="1400" dirty="0" err="1"/>
              <a:t>ECGAndDeepLearningExample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% It may change or be removed in a future release.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imageRoot</a:t>
            </a:r>
            <a:r>
              <a:rPr lang="en-US" sz="1400" dirty="0"/>
              <a:t> = </a:t>
            </a:r>
            <a:r>
              <a:rPr lang="en-US" sz="1400" dirty="0" err="1"/>
              <a:t>fullfile</a:t>
            </a:r>
            <a:r>
              <a:rPr lang="en-US" sz="1400" dirty="0"/>
              <a:t>(</a:t>
            </a:r>
            <a:r>
              <a:rPr lang="en-US" sz="1400" dirty="0" err="1"/>
              <a:t>parentFolder,childFolder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data = </a:t>
            </a:r>
            <a:r>
              <a:rPr lang="en-US" sz="1400" dirty="0" err="1"/>
              <a:t>ECGData.Data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labels = </a:t>
            </a:r>
            <a:r>
              <a:rPr lang="en-US" sz="1400" dirty="0" err="1"/>
              <a:t>ECGData.Labels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[~,</a:t>
            </a:r>
            <a:r>
              <a:rPr lang="en-US" sz="1400" dirty="0" err="1"/>
              <a:t>signalLength</a:t>
            </a:r>
            <a:r>
              <a:rPr lang="en-US" sz="1400" dirty="0"/>
              <a:t>] = size(data);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fb=</a:t>
            </a:r>
            <a:r>
              <a:rPr lang="en-US" sz="1400" dirty="0" err="1"/>
              <a:t>cwtfilterbank</a:t>
            </a:r>
            <a:r>
              <a:rPr lang="en-US" sz="1400" dirty="0"/>
              <a:t>('SignalLength',signalLength,'Wavelet','amor','VoicesPerOctave',12);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r = size(data,1);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 ii = 1:r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cfs</a:t>
            </a:r>
            <a:r>
              <a:rPr lang="en-US" sz="1400" dirty="0"/>
              <a:t> = abs(</a:t>
            </a:r>
            <a:r>
              <a:rPr lang="en-US" sz="1400" dirty="0" err="1"/>
              <a:t>fb.wt</a:t>
            </a:r>
            <a:r>
              <a:rPr lang="en-US" sz="1400" dirty="0"/>
              <a:t>(data(ii,:)));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im</a:t>
            </a:r>
            <a:r>
              <a:rPr lang="en-US" sz="1400" dirty="0"/>
              <a:t> = ind2rgb(round(rescale(cfs,0,255)),jet(128));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imgLoc</a:t>
            </a:r>
            <a:r>
              <a:rPr lang="en-US" sz="1400" dirty="0"/>
              <a:t> = </a:t>
            </a:r>
            <a:r>
              <a:rPr lang="en-US" sz="1400" dirty="0" err="1"/>
              <a:t>fullfile</a:t>
            </a:r>
            <a:r>
              <a:rPr lang="en-US" sz="1400" dirty="0"/>
              <a:t>(</a:t>
            </a:r>
            <a:r>
              <a:rPr lang="en-US" sz="1400" dirty="0" err="1"/>
              <a:t>imageRoot,char</a:t>
            </a:r>
            <a:r>
              <a:rPr lang="en-US" sz="1400" dirty="0"/>
              <a:t>(labels(ii)));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imFileName</a:t>
            </a:r>
            <a:r>
              <a:rPr lang="en-US" sz="1400" dirty="0"/>
              <a:t> = char(labels(ii))+"_"+num2str(ii)+".jpg";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imwrite</a:t>
            </a:r>
            <a:r>
              <a:rPr lang="en-US" sz="1400" dirty="0"/>
              <a:t>(</a:t>
            </a:r>
            <a:r>
              <a:rPr lang="en-US" sz="1400" dirty="0" err="1"/>
              <a:t>imresize</a:t>
            </a:r>
            <a:r>
              <a:rPr lang="en-US" sz="1400" dirty="0"/>
              <a:t>(</a:t>
            </a:r>
            <a:r>
              <a:rPr lang="en-US" sz="1400" dirty="0" err="1"/>
              <a:t>im</a:t>
            </a:r>
            <a:r>
              <a:rPr lang="en-US" sz="1400" dirty="0"/>
              <a:t>,[224 224]),</a:t>
            </a:r>
            <a:r>
              <a:rPr lang="en-US" sz="1400" dirty="0" err="1"/>
              <a:t>fullfile</a:t>
            </a:r>
            <a:r>
              <a:rPr lang="en-US" sz="1400" dirty="0"/>
              <a:t>(</a:t>
            </a:r>
            <a:r>
              <a:rPr lang="en-US" sz="1400" dirty="0" err="1"/>
              <a:t>imgLoc,imFileName</a:t>
            </a:r>
            <a:r>
              <a:rPr lang="en-US" sz="1400" dirty="0"/>
              <a:t>));</a:t>
            </a:r>
          </a:p>
          <a:p>
            <a:pPr marL="0" indent="0">
              <a:buNone/>
            </a:pPr>
            <a:r>
              <a:rPr lang="en-US" sz="1400" dirty="0"/>
              <a:t>end</a:t>
            </a:r>
          </a:p>
          <a:p>
            <a:pPr marL="0" indent="0">
              <a:buNone/>
            </a:pPr>
            <a:r>
              <a:rPr lang="en-US" sz="14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21974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8EB9-DA00-AC18-27AF-CC1EB1B0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Divide into Training and Validation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00690D-E141-4AC3-F605-8E7C6CA887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8275" y="5276604"/>
            <a:ext cx="111668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allImages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imageDatastore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fullfile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parentDir,dataDir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IncludeSubfolders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,true,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Menlo"/>
              </a:rPr>
              <a:t>...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LabelSource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foldernames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73AD5A-2CBC-84E9-E429-7B760155B5D1}"/>
              </a:ext>
            </a:extLst>
          </p:cNvPr>
          <p:cNvSpPr txBox="1"/>
          <p:nvPr/>
        </p:nvSpPr>
        <p:spPr>
          <a:xfrm>
            <a:off x="1108275" y="2221762"/>
            <a:ext cx="971405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Efficient Image Loading with </a:t>
            </a:r>
            <a:r>
              <a:rPr lang="en-US" sz="2800" dirty="0" err="1"/>
              <a:t>imageDatastore</a:t>
            </a:r>
            <a:r>
              <a:rPr lang="en-US" sz="2800" dirty="0"/>
              <a:t>: Automatically labels images based on folder names.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Stores images as an </a:t>
            </a:r>
            <a:r>
              <a:rPr lang="en-US" sz="2800" dirty="0" err="1"/>
              <a:t>ImageDatastore</a:t>
            </a:r>
            <a:r>
              <a:rPr lang="en-US" sz="2800" dirty="0"/>
              <a:t> object, optimized for large datasets.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Handles data that doesn’t fit 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Reads images in batches, ideal for CNN training.</a:t>
            </a:r>
          </a:p>
        </p:txBody>
      </p:sp>
    </p:spTree>
    <p:extLst>
      <p:ext uri="{BB962C8B-B14F-4D97-AF65-F5344CB8AC3E}">
        <p14:creationId xmlns:p14="http://schemas.microsoft.com/office/powerpoint/2010/main" val="366414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3151E-3B89-86D1-8172-8F4C0814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Divide into Training and Validation Data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083A6-A119-3EB7-E098-6DA99EE66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16352" y="4986073"/>
            <a:ext cx="634962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imgsTrain,imgsValidation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splitEachLabel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(allImages,0.8,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"randomized"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"Number of training images: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imgsTrain.Files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disp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020F0"/>
                </a:solidFill>
                <a:effectLst/>
                <a:latin typeface="Menlo"/>
              </a:rPr>
              <a:t>"Number of validation images: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+num2str(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numel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imgsValidation.Files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Menlo"/>
              </a:rPr>
              <a:t>)))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4B4445-8363-FD1C-3CD3-E56DC4ABB073}"/>
              </a:ext>
            </a:extLst>
          </p:cNvPr>
          <p:cNvSpPr txBox="1"/>
          <p:nvPr/>
        </p:nvSpPr>
        <p:spPr>
          <a:xfrm>
            <a:off x="1478241" y="2322046"/>
            <a:ext cx="95577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+mj-lt"/>
              </a:rPr>
              <a:t>Randomly divide the images into two groups, one for training and the other for validation.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12121"/>
                </a:solidFill>
                <a:effectLst/>
                <a:latin typeface="+mj-lt"/>
              </a:rPr>
              <a:t>Use 80% of the images for training, and the remainder for validation.</a:t>
            </a:r>
            <a:endParaRPr lang="en-US" sz="2800" dirty="0">
              <a:latin typeface="+mj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C52740F-1043-B6EC-D4E1-6E66E6AA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285126"/>
            <a:ext cx="65" cy="415498"/>
          </a:xfrm>
          <a:prstGeom prst="rect">
            <a:avLst/>
          </a:prstGeom>
          <a:solidFill>
            <a:srgbClr val="F6F6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58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3BE5-4F4A-3A77-AB1C-AA52729B2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7F9E-F2CA-3930-5320-C553DF1C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lassify human electrocardiogram (ECG) signals using the continuous wavelet transform (CWT) and a deep convolutional neural network (CNN).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62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5AF0-B6DE-B04C-9C75-7D0640F76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D4E4-83DA-066F-ECDF-90C230E54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https://www.mathworks.com/help/wavelet/ug/classify-time-series-using-wavelet-analysis-and-deep-learning.html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7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1010-13DF-0F3C-E7EB-CD09E2EB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1B1B5-579C-62A8-6B28-55226F933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deep CNNs from scratch is resource-intensive and data-demanding.</a:t>
            </a:r>
          </a:p>
          <a:p>
            <a:r>
              <a:rPr lang="en-US" dirty="0"/>
              <a:t>Transfer learning offers a solution by using pretrained neural networks for similar tasks.</a:t>
            </a:r>
          </a:p>
          <a:p>
            <a:r>
              <a:rPr lang="en-US" dirty="0"/>
              <a:t>In this case, we apply transfer learning to adapt </a:t>
            </a:r>
            <a:r>
              <a:rPr lang="en-US" dirty="0" err="1"/>
              <a:t>GoogLeNet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386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05B7-E9B3-7CB1-E68B-3A60FF7C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91947-D2C4-F99A-44D1-4853D954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223" y="1871923"/>
            <a:ext cx="10515600" cy="4351338"/>
          </a:xfrm>
        </p:spPr>
        <p:txBody>
          <a:bodyPr/>
          <a:lstStyle/>
          <a:p>
            <a:r>
              <a:rPr lang="en-US" dirty="0"/>
              <a:t>These pretrained models, originally for image recognition, are used to classify ECG waveforms in a time-frequency format.</a:t>
            </a:r>
          </a:p>
        </p:txBody>
      </p:sp>
    </p:spTree>
    <p:extLst>
      <p:ext uri="{BB962C8B-B14F-4D97-AF65-F5344CB8AC3E}">
        <p14:creationId xmlns:p14="http://schemas.microsoft.com/office/powerpoint/2010/main" val="274540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EF77-2C8C-51CE-DE0A-7F18E6A1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1EC5A-555A-71FF-F1F7-C9401816E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reuse the network architecture of the CNN to classify ECG signals based on images from the CWT of the time series data.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 data used in this example are publicly available from </a:t>
            </a:r>
            <a:r>
              <a:rPr lang="en-US" b="0" i="0" u="none" strike="noStrike" dirty="0">
                <a:solidFill>
                  <a:srgbClr val="0076A8"/>
                </a:solidFill>
                <a:effectLst/>
                <a:latin typeface="Roboto" panose="02000000000000000000" pitchFamily="2" charset="0"/>
                <a:hlinkClick r:id="rId2"/>
              </a:rPr>
              <a:t>PhysioNet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5C19-5221-28E1-97E7-300958DB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15A6-0217-B45A-7B92-03E0F9C32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ECG recordings from three groups—arrhythmia (ARR), congestive heart failure (CHF), and normal sinus rhythm (NSR).</a:t>
            </a:r>
          </a:p>
        </p:txBody>
      </p:sp>
    </p:spTree>
    <p:extLst>
      <p:ext uri="{BB962C8B-B14F-4D97-AF65-F5344CB8AC3E}">
        <p14:creationId xmlns:p14="http://schemas.microsoft.com/office/powerpoint/2010/main" val="100690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B03F-697F-0FC1-B880-393D8468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69667-196B-EAF7-2605-1B5EE839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162 ECG recordings from three PhysioNet databases:</a:t>
            </a:r>
          </a:p>
          <a:p>
            <a:r>
              <a:rPr lang="en-US" dirty="0"/>
              <a:t>MIT-BIH Arrhythmia Database</a:t>
            </a:r>
          </a:p>
          <a:p>
            <a:r>
              <a:rPr lang="en-US" dirty="0"/>
              <a:t>MIT-BIH Normal Sinus Rhythm Database</a:t>
            </a:r>
          </a:p>
          <a:p>
            <a:r>
              <a:rPr lang="en-US" dirty="0"/>
              <a:t>BIDMC Congestive Heart Failure Database Recordings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82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418F-524E-4093-9DEB-4A621C46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D085-701B-DFC8-0D85-320AD04A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96 ARR recordings</a:t>
            </a:r>
          </a:p>
          <a:p>
            <a:r>
              <a:rPr lang="en-US" dirty="0"/>
              <a:t>30 CHF recordings</a:t>
            </a:r>
          </a:p>
          <a:p>
            <a:r>
              <a:rPr lang="en-US" dirty="0"/>
              <a:t>36 NSR recordings</a:t>
            </a:r>
          </a:p>
        </p:txBody>
      </p:sp>
    </p:spTree>
    <p:extLst>
      <p:ext uri="{BB962C8B-B14F-4D97-AF65-F5344CB8AC3E}">
        <p14:creationId xmlns:p14="http://schemas.microsoft.com/office/powerpoint/2010/main" val="294147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B024-7CFA-F03C-C6E6-AC0DE664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CF04-002E-3984-EAEF-19F2B9B0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 classifier to differentiate between ARR, CHF, and NSR.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6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589023FE49E44294EDDC1DB8AFBF01" ma:contentTypeVersion="18" ma:contentTypeDescription="Create a new document." ma:contentTypeScope="" ma:versionID="93506393f41a513cbd84b201a4829816">
  <xsd:schema xmlns:xsd="http://www.w3.org/2001/XMLSchema" xmlns:xs="http://www.w3.org/2001/XMLSchema" xmlns:p="http://schemas.microsoft.com/office/2006/metadata/properties" xmlns:ns3="90eb6ca0-8640-486d-acd0-9df36a819edf" xmlns:ns4="ce74711a-83a8-463f-974a-3ae7d521e484" targetNamespace="http://schemas.microsoft.com/office/2006/metadata/properties" ma:root="true" ma:fieldsID="8c97fecaf6e8207756ffb4c99803fed3" ns3:_="" ns4:_="">
    <xsd:import namespace="90eb6ca0-8640-486d-acd0-9df36a819edf"/>
    <xsd:import namespace="ce74711a-83a8-463f-974a-3ae7d521e4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b6ca0-8640-486d-acd0-9df36a819e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4711a-83a8-463f-974a-3ae7d521e48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0eb6ca0-8640-486d-acd0-9df36a819edf" xsi:nil="true"/>
  </documentManagement>
</p:properties>
</file>

<file path=customXml/itemProps1.xml><?xml version="1.0" encoding="utf-8"?>
<ds:datastoreItem xmlns:ds="http://schemas.openxmlformats.org/officeDocument/2006/customXml" ds:itemID="{E95B176B-1E5F-4529-B966-32190BEE3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b6ca0-8640-486d-acd0-9df36a819edf"/>
    <ds:schemaRef ds:uri="ce74711a-83a8-463f-974a-3ae7d521e4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773E0D-BF32-4605-A3FB-6B60D3E5AA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FFF032-F7FD-49E8-A2AD-205D54BB9E9E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ce74711a-83a8-463f-974a-3ae7d521e484"/>
    <ds:schemaRef ds:uri="http://schemas.microsoft.com/office/infopath/2007/PartnerControls"/>
    <ds:schemaRef ds:uri="http://schemas.microsoft.com/office/2006/metadata/properties"/>
    <ds:schemaRef ds:uri="90eb6ca0-8640-486d-acd0-9df36a819edf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839</Words>
  <Application>Microsoft Office PowerPoint</Application>
  <PresentationFormat>Widescreen</PresentationFormat>
  <Paragraphs>119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Menlo</vt:lpstr>
      <vt:lpstr>Roboto</vt:lpstr>
      <vt:lpstr>Office Theme</vt:lpstr>
      <vt:lpstr>Classify Time Series Using Wavelet Analysis and Deep Learning</vt:lpstr>
      <vt:lpstr>AI Project</vt:lpstr>
      <vt:lpstr>Training CNN</vt:lpstr>
      <vt:lpstr>GoogLeNet</vt:lpstr>
      <vt:lpstr>Dataset</vt:lpstr>
      <vt:lpstr>Dataset</vt:lpstr>
      <vt:lpstr>Dataset</vt:lpstr>
      <vt:lpstr>Dataset</vt:lpstr>
      <vt:lpstr>Objective</vt:lpstr>
      <vt:lpstr>GitHub Repo</vt:lpstr>
      <vt:lpstr>1. MATLAB</vt:lpstr>
      <vt:lpstr>2. MATLAB</vt:lpstr>
      <vt:lpstr>3. MATLAB: Task 2</vt:lpstr>
      <vt:lpstr>4. MATLAB</vt:lpstr>
      <vt:lpstr>5. MATLAB</vt:lpstr>
      <vt:lpstr>6. MATLAB</vt:lpstr>
      <vt:lpstr>7. MATLAB</vt:lpstr>
      <vt:lpstr>8. Divide into Training and Validation Data</vt:lpstr>
      <vt:lpstr>9. Divide into Training and Validation Data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Adarsha Bhattarai</dc:creator>
  <cp:lastModifiedBy>Adarsha Bhattarai</cp:lastModifiedBy>
  <cp:revision>2</cp:revision>
  <dcterms:created xsi:type="dcterms:W3CDTF">2024-10-30T22:10:37Z</dcterms:created>
  <dcterms:modified xsi:type="dcterms:W3CDTF">2024-10-31T00:17:14Z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0x01010042589023FE49E44294EDDC1DB8AFBF01</vt:lpwstr>
  </property>
</Properties>
</file>