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2" r:id="rId4"/>
    <p:sldId id="268" r:id="rId5"/>
    <p:sldId id="273" r:id="rId6"/>
    <p:sldId id="274" r:id="rId7"/>
    <p:sldId id="276" r:id="rId8"/>
    <p:sldId id="283" r:id="rId9"/>
    <p:sldId id="278" r:id="rId10"/>
    <p:sldId id="280" r:id="rId11"/>
    <p:sldId id="279" r:id="rId12"/>
    <p:sldId id="281" r:id="rId13"/>
    <p:sldId id="284" r:id="rId14"/>
    <p:sldId id="282" r:id="rId15"/>
    <p:sldId id="285" r:id="rId16"/>
    <p:sldId id="286" r:id="rId17"/>
    <p:sldId id="288" r:id="rId18"/>
    <p:sldId id="289" r:id="rId19"/>
    <p:sldId id="287" r:id="rId20"/>
    <p:sldId id="290" r:id="rId21"/>
    <p:sldId id="291" r:id="rId22"/>
    <p:sldId id="292" r:id="rId23"/>
    <p:sldId id="29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1BF47-54AF-4CE0-A16E-C9C0089EE86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33CC0-9DB3-4CDC-9204-FED950D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12-BB52-422E-9A74-B89B98487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61D-12E3-B5C9-5A8D-A7F869DD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7331-4953-900F-4C60-5B24B15E4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9A5A-297A-340B-8C10-3C309AC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1B0A-4737-DDE5-BC72-89A1EC79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9ED1-4EA6-133B-BFDF-A96D346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A4E5-0445-E429-A786-08257C2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5DB3-2E0E-184D-9BD3-3760144E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416A-7D89-CC8E-1C3F-91E3F4B9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537F-B713-482E-2DA5-86C5E361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14CD-7ABA-451A-4976-5552C4F2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27483-EA3F-0D76-5164-A49D59DA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4833-7CBF-7269-9655-A665539E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BF58-F9A5-FA72-8331-023F7939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39E9-6045-E985-195E-FEDCDF6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245B-E60E-656A-D500-E62C1497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7D4C-B0A7-4EDF-A0DF-AD17B64B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B3FF-340B-76A4-C30A-F170A4B9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3183-81EA-8891-B9D7-02B2AB35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DF35-4790-D849-DB25-62A7156F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4451-AD42-6AFA-0909-1F110F6E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A789-21BD-F41A-1218-4C29AD68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8A55-B72F-3E76-EF6A-E977909B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BEFF-EE63-F320-C597-E27C8CF9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EBA7-6A17-BB6C-5EC6-2B765D1B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0168-9946-C978-21CB-E93B49BD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4444-D97B-434F-5F26-F682D61A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2968-4AE7-FA82-E8AC-A785003E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B91FE-C20D-EFA0-075E-266B1E65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DD48-8ED0-38DF-23EE-BB37DBA2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D748-2CE4-B429-A24F-24512DB7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4F53-2492-0E83-78A1-FFB9676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1D77-A737-016F-14F3-78C24901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2F87-9F54-DE39-9038-52F838D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B5CF-A5CD-6789-6DD7-9CCA3026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2D18C-DC98-CB19-2E6D-80A5559BD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BB4F2-9BF4-4CF3-CCAC-19471AAE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194D-48F5-0FBD-ECB9-A09E4F8D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80CAF-25B0-3F8A-360E-BCD75718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FF059-9488-ECF2-4217-38AFFCC2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6C0A-4B12-E1AB-058A-DB7DB2A8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05AB-0235-0A3D-98A9-61605FB6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F1860-720C-28AF-E4B7-3A32C77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7C427-3118-32BC-0074-4B6EB7C2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DF8A2-C421-784A-8B60-C1A1585E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A1214-7580-6CDA-5C54-0EA73B2E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A91EE-1D7B-E899-5F3F-DB83C186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973C-5462-2C01-D8C5-A142DA94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144C-A1F2-F703-DFE8-F7602FFD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E928F-3587-C768-9203-FEE445FC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75DC8-0CC4-7AF7-FE2E-560ECE00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56A2-5B57-6106-AF6F-525124F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5102-E6C4-AB0E-FE6B-C173DD7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E620-9452-9356-9875-C5929BE8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0EFF-99AE-3830-6B77-7B0329F13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BE18-ACFD-3AC1-630D-52B192889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28FF4-E0D0-96E7-BE4C-B271463A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301B4-6122-BE9C-0B06-04B4BB47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0834B-B698-4A48-C39D-9508A92D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A9C4-4F32-AA78-ED9F-92AF7D76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93DE-C811-A706-FE55-9DE555F14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C0FB-A940-3F35-92FE-4F0E9E9E6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DC974-355F-42A2-BB3D-EA4603A241C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AAC4-CBCC-1576-3C35-F0FBB7867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EB48-D4ED-CD52-E60B-2EA6067ED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59D51-0873-42B3-A948-06FB8A9C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o.ai/deep-learning/googlenet-explained-the-inception-model-that-won-imagenet/" TargetMode="External"/><Relationship Id="rId2" Type="http://schemas.openxmlformats.org/officeDocument/2006/relationships/hyperlink" Target="https://www.mathworks.com/help/wavelet/ug/classify-time-series-using-wavelet-analysis-and-deep-lear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-science-blog.com/blog/2022/04/11/how-to-choose-the-best-pre-trained-model-for-your-convolutional-neural-network/" TargetMode="External"/><Relationship Id="rId4" Type="http://schemas.openxmlformats.org/officeDocument/2006/relationships/hyperlink" Target="https://www.researchgate.net/figure/Simplified-illustration-of-the-GoogLeNet-architecture_fig5_3644611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o.ai/deep-learning/googlenet-explained-the-inception-model-that-won-image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3BE5-4F4A-3A77-AB1C-AA52729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7F9E-F2CA-3930-5320-C553DF1C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lassify human electrocardiogram (ECG) signals using the continuous wavelet transform (CWT) and a deep convolutional neural network (CNN).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8198-01B2-450D-989A-114F6E25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</a:t>
            </a:r>
          </a:p>
        </p:txBody>
      </p:sp>
      <p:pic>
        <p:nvPicPr>
          <p:cNvPr id="4098" name="Picture 2" descr="How to choose the best pre-trained model for your Convolutional Neural  Network? - Data Science Blog">
            <a:extLst>
              <a:ext uri="{FF2B5EF4-FFF2-40B4-BE49-F238E27FC236}">
                <a16:creationId xmlns:a16="http://schemas.microsoft.com/office/drawing/2014/main" id="{C0ED18A9-6B16-3891-66EE-0192E5532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41" y="2430522"/>
            <a:ext cx="7356240" cy="35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BF2EC-B2F4-AEBE-D1EF-50D96D85505A}"/>
              </a:ext>
            </a:extLst>
          </p:cNvPr>
          <p:cNvSpPr txBox="1"/>
          <p:nvPr/>
        </p:nvSpPr>
        <p:spPr>
          <a:xfrm>
            <a:off x="103989" y="6581001"/>
            <a:ext cx="10367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https://data-science-blog.com/blog/2022/04/11/how-to-choose-the-best-pre-trained-model-for-your-convolutional-neural-network/</a:t>
            </a:r>
          </a:p>
        </p:txBody>
      </p:sp>
    </p:spTree>
    <p:extLst>
      <p:ext uri="{BB962C8B-B14F-4D97-AF65-F5344CB8AC3E}">
        <p14:creationId xmlns:p14="http://schemas.microsoft.com/office/powerpoint/2010/main" val="20009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F23F-CCC7-1D22-CD4E-5072C76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30856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Continue MATLAB: Load Pre trained </a:t>
            </a:r>
            <a:r>
              <a:rPr lang="en-US" sz="4000" dirty="0" err="1"/>
              <a:t>GoogLeNet</a:t>
            </a:r>
            <a:r>
              <a:rPr lang="en-US" sz="4000" dirty="0"/>
              <a:t> Neural Network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19A348-2701-F7BA-0F33-F2DB51CE4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09457" y="3105174"/>
            <a:ext cx="5868658" cy="115416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imagePretrainedNetwork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googlenet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339C7-B499-4242-F175-A08F3CD733F0}"/>
              </a:ext>
            </a:extLst>
          </p:cNvPr>
          <p:cNvSpPr txBox="1"/>
          <p:nvPr/>
        </p:nvSpPr>
        <p:spPr>
          <a:xfrm>
            <a:off x="2609457" y="2352675"/>
            <a:ext cx="1316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73965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CDDF-8A30-CB52-A3D9-D721F18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the Model Network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EE9100-E1E9-F0F4-388A-6C56C4336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8775" y="2659558"/>
            <a:ext cx="9212907" cy="1538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numberOfLayers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numel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net.Layers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figure(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Units"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"normalized"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"Position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,[0.1 0.1 0.8 0.8])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plot(net)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GoogLeNet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 Layer Graph: 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+num2str(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numberOfLayers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)+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 Layers"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267D7-3AE8-D59A-723F-F72CE13F2B36}"/>
              </a:ext>
            </a:extLst>
          </p:cNvPr>
          <p:cNvSpPr txBox="1"/>
          <p:nvPr/>
        </p:nvSpPr>
        <p:spPr>
          <a:xfrm>
            <a:off x="1628775" y="2124075"/>
            <a:ext cx="1316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79768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8BBC-1573-EEF9-9395-F6031D5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BE148-3009-E969-8F60-87D527040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356" y="1825625"/>
            <a:ext cx="9617288" cy="4351338"/>
          </a:xfrm>
        </p:spPr>
      </p:pic>
    </p:spTree>
    <p:extLst>
      <p:ext uri="{BB962C8B-B14F-4D97-AF65-F5344CB8AC3E}">
        <p14:creationId xmlns:p14="http://schemas.microsoft.com/office/powerpoint/2010/main" val="288926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04E-89D4-BBB6-FC5F-73F10D3B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Inspection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7C8-96F3-8E45-AA00-970F3EB3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1125"/>
            <a:ext cx="10515600" cy="4351338"/>
          </a:xfrm>
        </p:spPr>
        <p:txBody>
          <a:bodyPr/>
          <a:lstStyle/>
          <a:p>
            <a:r>
              <a:rPr lang="en-US" dirty="0"/>
              <a:t>Inspect the first element of the network Layers property. Confirm that </a:t>
            </a:r>
            <a:r>
              <a:rPr lang="en-US" dirty="0" err="1"/>
              <a:t>GoogLeNet</a:t>
            </a:r>
            <a:r>
              <a:rPr lang="en-US" dirty="0"/>
              <a:t> requires RGB images of size 224-by-224-by-3.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715AD-6D00-EA81-AEFC-782F9E8B3416}"/>
              </a:ext>
            </a:extLst>
          </p:cNvPr>
          <p:cNvSpPr txBox="1"/>
          <p:nvPr/>
        </p:nvSpPr>
        <p:spPr>
          <a:xfrm>
            <a:off x="1152132" y="1933575"/>
            <a:ext cx="1316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Step 2.3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C91EB90-A21C-92CD-F6BF-30CD04E74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2653516"/>
            <a:ext cx="3536950" cy="92333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net.Layers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3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8E5C-2E42-DA4F-3B84-BFE344CC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Inspection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DC77-7680-AF2F-1019-AC7A929A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Q. Observe the second element of the network Layers property and answer the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it a convolution layer or a max pooling layer?</a:t>
            </a:r>
          </a:p>
          <a:p>
            <a:r>
              <a:rPr lang="en-US" dirty="0"/>
              <a:t>Number of Channels = ?</a:t>
            </a:r>
          </a:p>
          <a:p>
            <a:r>
              <a:rPr lang="en-US" dirty="0"/>
              <a:t>Number of Filters = ?</a:t>
            </a:r>
          </a:p>
          <a:p>
            <a:r>
              <a:rPr lang="en-US" dirty="0"/>
              <a:t>Filter Size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739A-6176-A183-FB1E-AF9E1F34FF6A}"/>
              </a:ext>
            </a:extLst>
          </p:cNvPr>
          <p:cNvSpPr txBox="1"/>
          <p:nvPr/>
        </p:nvSpPr>
        <p:spPr>
          <a:xfrm>
            <a:off x="933450" y="5591175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answers in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73528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EF6D-5130-4D3B-6A36-F5727F13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GoogLeNet</a:t>
            </a:r>
            <a:r>
              <a:rPr lang="en-US" dirty="0"/>
              <a:t> Network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FA117-803E-038A-649F-390F3B630742}"/>
              </a:ext>
            </a:extLst>
          </p:cNvPr>
          <p:cNvSpPr txBox="1"/>
          <p:nvPr/>
        </p:nvSpPr>
        <p:spPr>
          <a:xfrm>
            <a:off x="1114032" y="1780520"/>
            <a:ext cx="1316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Step 2.4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D4FAE0-74D1-E6B0-0302-348C59CE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07" y="2497037"/>
            <a:ext cx="2294731" cy="30777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net.Layers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(end-3:end)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14FC49-B300-75D7-045B-059324EA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15" y="3121223"/>
            <a:ext cx="6765378" cy="6155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newDropoutLayer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dropoutLayer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(0.6,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"new_Dropout"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replaceLayer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(net,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"pool5-drop_7x7_s1"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,newDropoutLayer);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D1A73E-0ECD-2C0E-0883-FED9F964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07" y="4310061"/>
            <a:ext cx="8086509" cy="12311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(categories(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imgsTrain.Labels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newConnectedLayer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fullyConnectedLayer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new_fc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"WeightLearnRateFactor"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,5,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"BiasLearnRateFactor"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,5);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replaceLayer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(net,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"loss3-classifier"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,newConnectedLayer);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408B787-BC72-8B35-0CB9-F7D38009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06" y="5960563"/>
            <a:ext cx="2294731" cy="30777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net.Layers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(end-3:end)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832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7F62-31DE-980E-0B14-0990496E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Training Options and Train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4E6F-A94F-46B4-202A-99D813D5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sgdm</a:t>
            </a:r>
            <a:r>
              <a:rPr lang="en-US" dirty="0"/>
              <a:t>": Specifies the training algorithm (Stochastic Gradient Descent with Momentum).</a:t>
            </a:r>
          </a:p>
          <a:p>
            <a:r>
              <a:rPr lang="en-US" dirty="0" err="1"/>
              <a:t>MiniBatchSize</a:t>
            </a:r>
            <a:r>
              <a:rPr lang="en-US" dirty="0"/>
              <a:t>: Number of samples processed before updating the model weights (set to 15).</a:t>
            </a:r>
          </a:p>
          <a:p>
            <a:r>
              <a:rPr lang="en-US" dirty="0" err="1"/>
              <a:t>MaxEpochs</a:t>
            </a:r>
            <a:r>
              <a:rPr lang="en-US" dirty="0"/>
              <a:t>: Maximum number of complete passes through the training dataset (set to 20).</a:t>
            </a:r>
          </a:p>
          <a:p>
            <a:r>
              <a:rPr lang="en-US" dirty="0" err="1"/>
              <a:t>InitialLearnRate</a:t>
            </a:r>
            <a:r>
              <a:rPr lang="en-US" dirty="0"/>
              <a:t>: Starting learning rate, controlling the step size in weight updates (set to 0.0001)</a:t>
            </a:r>
          </a:p>
        </p:txBody>
      </p:sp>
    </p:spTree>
    <p:extLst>
      <p:ext uri="{BB962C8B-B14F-4D97-AF65-F5344CB8AC3E}">
        <p14:creationId xmlns:p14="http://schemas.microsoft.com/office/powerpoint/2010/main" val="309863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7DA7-EE48-4552-30EB-2E129E28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Training Options and Train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4025-940D-133E-58A2-B63D6631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ValidationData</a:t>
            </a:r>
            <a:r>
              <a:rPr lang="en-US" dirty="0"/>
              <a:t>: Dataset used to evaluate model performance during training (</a:t>
            </a:r>
            <a:r>
              <a:rPr lang="en-US" dirty="0" err="1"/>
              <a:t>imgsValidation</a:t>
            </a:r>
            <a:r>
              <a:rPr lang="en-US" dirty="0"/>
              <a:t>).</a:t>
            </a:r>
          </a:p>
          <a:p>
            <a:r>
              <a:rPr lang="en-US" dirty="0" err="1"/>
              <a:t>ValidationFrequency</a:t>
            </a:r>
            <a:r>
              <a:rPr lang="en-US" dirty="0"/>
              <a:t>: Interval (in iterations) at which validation is performed (set to every 10 iterations).</a:t>
            </a:r>
          </a:p>
          <a:p>
            <a:r>
              <a:rPr lang="en-US" dirty="0"/>
              <a:t>Metrics: Metric used to evaluate performance (set to "accuracy").</a:t>
            </a:r>
          </a:p>
        </p:txBody>
      </p:sp>
    </p:spTree>
    <p:extLst>
      <p:ext uri="{BB962C8B-B14F-4D97-AF65-F5344CB8AC3E}">
        <p14:creationId xmlns:p14="http://schemas.microsoft.com/office/powerpoint/2010/main" val="20948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88B-7464-BB1C-DB9A-A1409DF6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Training Options and Train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589D6F-B75F-9D48-4CC0-B13B23927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6325" y="2865439"/>
            <a:ext cx="4724178" cy="2462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options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trainingOptions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sgdm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MiniBatchSize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=15,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MaxEpochs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=20,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InitialLearnRate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=1e-4,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ValidationData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ValidationFrequency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=10,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Verbose=true,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Plots=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"training-progress"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Metrics=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"accuracy"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5E98C3-9BB5-E699-C292-57695308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5654873"/>
            <a:ext cx="6258829" cy="61555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trainedGN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trainnet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(imgsTrain,net,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crossentropy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,options);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E193-9C83-39E1-2F71-6220D50B4A83}"/>
              </a:ext>
            </a:extLst>
          </p:cNvPr>
          <p:cNvSpPr txBox="1"/>
          <p:nvPr/>
        </p:nvSpPr>
        <p:spPr>
          <a:xfrm>
            <a:off x="1076325" y="2224775"/>
            <a:ext cx="1316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Step 2.5</a:t>
            </a:r>
          </a:p>
        </p:txBody>
      </p:sp>
    </p:spTree>
    <p:extLst>
      <p:ext uri="{BB962C8B-B14F-4D97-AF65-F5344CB8AC3E}">
        <p14:creationId xmlns:p14="http://schemas.microsoft.com/office/powerpoint/2010/main" val="381568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1010-13DF-0F3C-E7EB-CD09E2EB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B1B5-579C-62A8-6B28-55226F93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deep CNNs from scratch is resource-intensive and data-demanding.</a:t>
            </a:r>
          </a:p>
          <a:p>
            <a:r>
              <a:rPr lang="en-US" dirty="0"/>
              <a:t>Transfer learning offers a solution by using pretrained neural networks for similar tasks.</a:t>
            </a:r>
          </a:p>
          <a:p>
            <a:r>
              <a:rPr lang="en-US" dirty="0"/>
              <a:t>In this case, we apply transfer learning to adapt </a:t>
            </a:r>
            <a:r>
              <a:rPr lang="en-US" dirty="0" err="1"/>
              <a:t>GoogLeNet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3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6CB-7D81-DDEC-5D9F-36994D19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20B63-8718-2FD1-D256-5F9B31F5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233612"/>
            <a:ext cx="4562475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97DA4-9848-5CE0-0127-BCE4157A8640}"/>
              </a:ext>
            </a:extLst>
          </p:cNvPr>
          <p:cNvSpPr txBox="1"/>
          <p:nvPr/>
        </p:nvSpPr>
        <p:spPr>
          <a:xfrm>
            <a:off x="933450" y="5591175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in your report.</a:t>
            </a:r>
          </a:p>
        </p:txBody>
      </p:sp>
    </p:spTree>
    <p:extLst>
      <p:ext uri="{BB962C8B-B14F-4D97-AF65-F5344CB8AC3E}">
        <p14:creationId xmlns:p14="http://schemas.microsoft.com/office/powerpoint/2010/main" val="4063613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AD85-4E03-E269-E883-F4683AFE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101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Evaluate </a:t>
            </a:r>
            <a:r>
              <a:rPr lang="en-US" dirty="0" err="1"/>
              <a:t>GoogLeNet</a:t>
            </a:r>
            <a:r>
              <a:rPr lang="en-US" dirty="0"/>
              <a:t> Accuracy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1CBC35-C4AB-556E-9593-39E8F94E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659558"/>
            <a:ext cx="6235361" cy="1538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classNames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categories(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imgsTrain.Labels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scores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minibatchpredict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trainedGN,imgsValidation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YPred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scores2label(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scores,classNames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accuracy = mean(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YPred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==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imgsValidation.Labels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GoogLeNet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 Accuracy: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+num2str(100*accuracy)+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"%"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5458D-536D-73A9-8A86-757318D9BCB2}"/>
              </a:ext>
            </a:extLst>
          </p:cNvPr>
          <p:cNvSpPr txBox="1"/>
          <p:nvPr/>
        </p:nvSpPr>
        <p:spPr>
          <a:xfrm>
            <a:off x="952500" y="1859697"/>
            <a:ext cx="1316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Step 2.6</a:t>
            </a:r>
          </a:p>
        </p:txBody>
      </p:sp>
    </p:spTree>
    <p:extLst>
      <p:ext uri="{BB962C8B-B14F-4D97-AF65-F5344CB8AC3E}">
        <p14:creationId xmlns:p14="http://schemas.microsoft.com/office/powerpoint/2010/main" val="85491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EAD8-8EA2-FF21-8C2A-47EFCD43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Confusion Matrix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F109-40EE-00FD-FEA5-9529C610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7877175" cy="360362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% Convert categorical labels to use in the confusion matrix</a:t>
            </a:r>
          </a:p>
          <a:p>
            <a:pPr marL="0" indent="0">
              <a:buNone/>
            </a:pPr>
            <a:r>
              <a:rPr lang="en-US" sz="2000" dirty="0" err="1"/>
              <a:t>trueLabels</a:t>
            </a:r>
            <a:r>
              <a:rPr lang="en-US" sz="2000" dirty="0"/>
              <a:t> = </a:t>
            </a:r>
            <a:r>
              <a:rPr lang="en-US" sz="2000" dirty="0" err="1"/>
              <a:t>imgsValidation.Labels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predictedLabels</a:t>
            </a:r>
            <a:r>
              <a:rPr lang="en-US" sz="2000" dirty="0"/>
              <a:t> = </a:t>
            </a:r>
            <a:r>
              <a:rPr lang="en-US" sz="2000" dirty="0" err="1"/>
              <a:t>YPred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% Plot confusion matrix</a:t>
            </a:r>
          </a:p>
          <a:p>
            <a:pPr marL="0" indent="0">
              <a:buNone/>
            </a:pPr>
            <a:r>
              <a:rPr lang="en-US" sz="2000" dirty="0"/>
              <a:t>figure;</a:t>
            </a:r>
          </a:p>
          <a:p>
            <a:pPr marL="0" indent="0">
              <a:buNone/>
            </a:pPr>
            <a:r>
              <a:rPr lang="en-US" sz="2000" dirty="0" err="1"/>
              <a:t>confusionchart</a:t>
            </a:r>
            <a:r>
              <a:rPr lang="en-US" sz="2000" dirty="0"/>
              <a:t>(</a:t>
            </a:r>
            <a:r>
              <a:rPr lang="en-US" sz="2000" dirty="0" err="1"/>
              <a:t>trueLabels</a:t>
            </a:r>
            <a:r>
              <a:rPr lang="en-US" sz="2000" dirty="0"/>
              <a:t>, </a:t>
            </a:r>
            <a:r>
              <a:rPr lang="en-US" sz="2000" dirty="0" err="1"/>
              <a:t>predictedLabels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title("Confusion Matrix for Validation Set Predictions");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442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7F22-C3F8-DACE-34FB-EF4ACCDA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D019E-DBC2-E3A1-0842-BED10C289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12" y="1872456"/>
            <a:ext cx="4295775" cy="3876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1D9A5-42C8-AEED-7395-C693270ECCF4}"/>
              </a:ext>
            </a:extLst>
          </p:cNvPr>
          <p:cNvSpPr txBox="1"/>
          <p:nvPr/>
        </p:nvSpPr>
        <p:spPr>
          <a:xfrm>
            <a:off x="838200" y="6123543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in your report.</a:t>
            </a:r>
          </a:p>
        </p:txBody>
      </p:sp>
    </p:spTree>
    <p:extLst>
      <p:ext uri="{BB962C8B-B14F-4D97-AF65-F5344CB8AC3E}">
        <p14:creationId xmlns:p14="http://schemas.microsoft.com/office/powerpoint/2010/main" val="169172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5AF0-B6DE-B04C-9C75-7D0640F7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D4E4-83DA-066F-ECDF-90C230E5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https://www.mathworks.com/help/wavelet/ug/classify-time-series-using-wavelet-analysis-and-deep-learning.html</a:t>
            </a:r>
            <a:endParaRPr lang="en-US" dirty="0"/>
          </a:p>
          <a:p>
            <a:r>
              <a:rPr lang="en-US" sz="2800" dirty="0">
                <a:hlinkClick r:id="rId3"/>
              </a:rPr>
              <a:t>https://viso.ai/deep-learning/googlenet-explained-the-inception-model-that-won-imagenet/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https://www.researchgate.net/figure/Simplified-illustration-of-the-GoogLeNet-architecture_fig5_364461190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https://data-science-blog.com/blog/2022/04/11/how-to-choose-the-best-pre-trained-model-for-your-convolutional-neural-network/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B03F-697F-0FC1-B880-393D8468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9667-196B-EAF7-2605-1B5EE839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162 ECG recordings from three PhysioNet databases:</a:t>
            </a:r>
          </a:p>
          <a:p>
            <a:r>
              <a:rPr lang="en-US" dirty="0"/>
              <a:t>MIT-BIH Arrhythmia Database</a:t>
            </a:r>
          </a:p>
          <a:p>
            <a:r>
              <a:rPr lang="en-US" dirty="0"/>
              <a:t>MIT-BIH Normal Sinus Rhythm Database</a:t>
            </a:r>
          </a:p>
          <a:p>
            <a:r>
              <a:rPr lang="en-US" dirty="0"/>
              <a:t>BIDMC Congestive Heart Failure Database Recordings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8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2334-B1FE-9128-C73B-6FC4B769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2DB8-D5D6-6F11-DEA0-C0FC65B5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 Scalogram with 1000 ECG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2A75F-E620-275F-FA1C-1D13691F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25" y="2530475"/>
            <a:ext cx="5734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8EB9-DA00-AC18-27AF-CC1EB1B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into Training and Validation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00690D-E141-4AC3-F605-8E7C6CA88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8275" y="5276604"/>
            <a:ext cx="111668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allImages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imageDatastore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fullfile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parentDir,dataDir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IncludeSubfolders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,true,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LabelSource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foldernames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3AD5A-2CBC-84E9-E429-7B760155B5D1}"/>
              </a:ext>
            </a:extLst>
          </p:cNvPr>
          <p:cNvSpPr txBox="1"/>
          <p:nvPr/>
        </p:nvSpPr>
        <p:spPr>
          <a:xfrm>
            <a:off x="1108275" y="2221762"/>
            <a:ext cx="97140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Efficient Image Loading with </a:t>
            </a:r>
            <a:r>
              <a:rPr lang="en-US" sz="2800" dirty="0" err="1"/>
              <a:t>imageDatastore</a:t>
            </a:r>
            <a:r>
              <a:rPr lang="en-US" sz="2800" dirty="0"/>
              <a:t>: Automatically labels images based on folder names.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images as an </a:t>
            </a:r>
            <a:r>
              <a:rPr lang="en-US" sz="2800" dirty="0" err="1"/>
              <a:t>ImageDatastore</a:t>
            </a:r>
            <a:r>
              <a:rPr lang="en-US" sz="2800" dirty="0"/>
              <a:t> object, optimized for large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data that doesn’t fit in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images in batches, ideal for CNN training.</a:t>
            </a:r>
          </a:p>
        </p:txBody>
      </p:sp>
    </p:spTree>
    <p:extLst>
      <p:ext uri="{BB962C8B-B14F-4D97-AF65-F5344CB8AC3E}">
        <p14:creationId xmlns:p14="http://schemas.microsoft.com/office/powerpoint/2010/main" val="366414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151E-3B89-86D1-8172-8F4C0814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into Training and Validation Data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083A6-A119-3EB7-E098-6DA99EE66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6352" y="4986073"/>
            <a:ext cx="634962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imgsTrain,imgsValidation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splitEachLabel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(allImages,0.8,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"randomized"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"Number of training images: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+num2str(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imgsTrain.Files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"Number of validation images: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+num2str(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imgsValidation.Files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B4445-8363-FD1C-3CD3-E56DC4ABB073}"/>
              </a:ext>
            </a:extLst>
          </p:cNvPr>
          <p:cNvSpPr txBox="1"/>
          <p:nvPr/>
        </p:nvSpPr>
        <p:spPr>
          <a:xfrm>
            <a:off x="1478241" y="2322046"/>
            <a:ext cx="9557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+mj-lt"/>
              </a:rPr>
              <a:t>Randomly divide the images into two groups, one for training and the other for validation.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+mj-lt"/>
              </a:rPr>
              <a:t>Use 80% of the images for training, and the remainder for validation.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52740F-1043-B6EC-D4E1-6E66E6AA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85126"/>
            <a:ext cx="65" cy="4154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8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13D5-DAB3-0F8C-962F-F9D3FBD4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0F2F-FF8D-7A0A-D4D2-5F6529D0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Load the pretrained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GoogLeNet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neural network.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Toolbox Model </a:t>
            </a:r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GoogLeNet</a:t>
            </a:r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Network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0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37EED-F55D-74DA-CD72-36AF6710A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95" y="400039"/>
            <a:ext cx="5855580" cy="6286511"/>
          </a:xfrm>
        </p:spPr>
      </p:pic>
    </p:spTree>
    <p:extLst>
      <p:ext uri="{BB962C8B-B14F-4D97-AF65-F5344CB8AC3E}">
        <p14:creationId xmlns:p14="http://schemas.microsoft.com/office/powerpoint/2010/main" val="27072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837A-5AC6-A3DD-BCAE-899F2D54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869"/>
            <a:ext cx="10515600" cy="581819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effectLst/>
                <a:latin typeface="var(--nova-font-family-display)"/>
              </a:rPr>
              <a:t>GoogLeNet</a:t>
            </a:r>
            <a:r>
              <a:rPr lang="en-US" b="0" dirty="0">
                <a:effectLst/>
                <a:latin typeface="var(--nova-font-family-display)"/>
              </a:rPr>
              <a:t> Architecture</a:t>
            </a:r>
            <a:br>
              <a:rPr lang="en-US" b="0" dirty="0">
                <a:effectLst/>
                <a:latin typeface="var(--nova-font-family-display)"/>
              </a:rPr>
            </a:b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26639-4869-07C8-8248-030EA0AA1056}"/>
              </a:ext>
            </a:extLst>
          </p:cNvPr>
          <p:cNvSpPr txBox="1"/>
          <p:nvPr/>
        </p:nvSpPr>
        <p:spPr>
          <a:xfrm>
            <a:off x="3048000" y="57681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var(--nova-font-family-display)"/>
              </a:rPr>
              <a:t>A simplified block diagram of the </a:t>
            </a:r>
            <a:r>
              <a:rPr lang="en-US" b="0" dirty="0" err="1">
                <a:effectLst/>
                <a:latin typeface="var(--nova-font-family-display)"/>
              </a:rPr>
              <a:t>GoogLeNet</a:t>
            </a:r>
            <a:r>
              <a:rPr lang="en-US" b="0" dirty="0">
                <a:effectLst/>
                <a:latin typeface="var(--nova-font-family-display)"/>
              </a:rPr>
              <a:t> Architecture.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054" name="Picture 6" descr="Simplified illustration of the GoogLeNet architecture.">
            <a:extLst>
              <a:ext uri="{FF2B5EF4-FFF2-40B4-BE49-F238E27FC236}">
                <a16:creationId xmlns:a16="http://schemas.microsoft.com/office/drawing/2014/main" id="{0973E5AD-FB01-283E-26F4-D8E490BA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6" y="1734039"/>
            <a:ext cx="10442641" cy="37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79A4A-2976-1B61-B6B7-939394ACDC17}"/>
              </a:ext>
            </a:extLst>
          </p:cNvPr>
          <p:cNvSpPr txBox="1"/>
          <p:nvPr/>
        </p:nvSpPr>
        <p:spPr>
          <a:xfrm>
            <a:off x="-1" y="6341569"/>
            <a:ext cx="87386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https://viso.ai/deep-learning/googlenet-explained-the-inception-model-that-won-imagenet/</a:t>
            </a:r>
            <a:endParaRPr lang="en-US" sz="1100" dirty="0"/>
          </a:p>
          <a:p>
            <a:r>
              <a:rPr lang="en-US" sz="1100" dirty="0"/>
              <a:t>https://www.researchgate.net/figure/Simplified-illustration-of-the-GoogLeNet-architecture_fig5_364461190</a:t>
            </a:r>
          </a:p>
        </p:txBody>
      </p:sp>
    </p:spTree>
    <p:extLst>
      <p:ext uri="{BB962C8B-B14F-4D97-AF65-F5344CB8AC3E}">
        <p14:creationId xmlns:p14="http://schemas.microsoft.com/office/powerpoint/2010/main" val="309632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920</Words>
  <Application>Microsoft Office PowerPoint</Application>
  <PresentationFormat>Widescreen</PresentationFormat>
  <Paragraphs>123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Menlo</vt:lpstr>
      <vt:lpstr>Roboto</vt:lpstr>
      <vt:lpstr>var(--nova-font-family-display)</vt:lpstr>
      <vt:lpstr>Office Theme</vt:lpstr>
      <vt:lpstr>AI Project (Continue)</vt:lpstr>
      <vt:lpstr>Training CNN</vt:lpstr>
      <vt:lpstr>Dataset</vt:lpstr>
      <vt:lpstr>MATLAB: Task 2</vt:lpstr>
      <vt:lpstr>Divide into Training and Validation Data</vt:lpstr>
      <vt:lpstr>Divide into Training and Validation Data </vt:lpstr>
      <vt:lpstr>GoogLeNet</vt:lpstr>
      <vt:lpstr>PowerPoint Presentation</vt:lpstr>
      <vt:lpstr>GoogLeNet Architecture   </vt:lpstr>
      <vt:lpstr>Pretrained model</vt:lpstr>
      <vt:lpstr>Continue MATLAB: Load Pre trained GoogLeNet Neural Network </vt:lpstr>
      <vt:lpstr>Observed the Model Network</vt:lpstr>
      <vt:lpstr>Figure</vt:lpstr>
      <vt:lpstr>Task 3: Inspection 1</vt:lpstr>
      <vt:lpstr>Task 3: Inspection 2</vt:lpstr>
      <vt:lpstr>Modify GoogLeNet Network Parameters  </vt:lpstr>
      <vt:lpstr>Set Training Options and Train GoogLeNet</vt:lpstr>
      <vt:lpstr>Set Training Options and Train GoogLeNet</vt:lpstr>
      <vt:lpstr>Set Training Options and Train GoogLeNet</vt:lpstr>
      <vt:lpstr>Training Progress</vt:lpstr>
      <vt:lpstr>Evaluate GoogLeNet Accuracy  </vt:lpstr>
      <vt:lpstr>Plot Confusion Matrix</vt:lpstr>
      <vt:lpstr>Confusion Matrix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Adarsha Bhattarai</dc:creator>
  <cp:lastModifiedBy>Adarsha Bhattarai</cp:lastModifiedBy>
  <cp:revision>1</cp:revision>
  <dcterms:created xsi:type="dcterms:W3CDTF">2024-11-04T17:23:11Z</dcterms:created>
  <dcterms:modified xsi:type="dcterms:W3CDTF">2024-11-04T18:49:43Z</dcterms:modified>
</cp:coreProperties>
</file>