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7" r:id="rId4"/>
    <p:sldId id="274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3D99-F8AD-A573-4D68-E60229F8C5DA}" v="46" dt="2022-10-27T22:42:04.706"/>
    <p1510:client id="{196E2280-1CC0-135E-5640-85C86021B4DC}" v="16" dt="2023-03-09T13:37:35.927"/>
    <p1510:client id="{1B45E397-DD5A-C046-D3DF-6F10EE14875B}" v="31" dt="2023-03-10T14:52:29.122"/>
    <p1510:client id="{1DD3A848-E45B-4ACF-A1DE-836A3C441333}" v="377" dt="2022-10-22T14:47:45.840"/>
    <p1510:client id="{263C466D-D3B0-E41E-5D4E-EE9020DCDBD4}" v="19" dt="2023-03-10T19:40:28.567"/>
    <p1510:client id="{26ADF30C-8044-BC11-7768-FC78850A28AF}" v="29" dt="2022-10-27T18:09:18.138"/>
    <p1510:client id="{2BBC34B4-F7C6-5277-2145-58AF19F9FDDE}" v="2" dt="2022-10-28T15:52:55.382"/>
    <p1510:client id="{536C1682-6F6D-D74F-688C-0020CF87F832}" v="4" dt="2023-03-05T14:06:31.441"/>
    <p1510:client id="{98E96018-2BCB-A151-6FE5-C0658FCC4018}" v="516" dt="2022-10-27T18:15:37.642"/>
    <p1510:client id="{BF1E429C-9F3B-A76C-E835-C909F92B4A0D}" v="4" dt="2023-03-08T19:47:03.735"/>
    <p1510:client id="{C0229CBA-6046-51C3-911D-1869DB847555}" v="9" dt="2023-03-05T13:59:2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8354" autoAdjust="0"/>
  </p:normalViewPr>
  <p:slideViewPr>
    <p:cSldViewPr snapToGrid="0">
      <p:cViewPr varScale="1">
        <p:scale>
          <a:sx n="76" d="100"/>
          <a:sy n="76" d="100"/>
        </p:scale>
        <p:origin x="14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Web components</a:t>
          </a:r>
          <a:endParaRPr lang="en-US" dirty="0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OpenGL</a:t>
          </a:r>
          <a:endParaRPr lang="en-US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WebXR</a:t>
          </a:r>
          <a:endParaRPr lang="en-US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ThreeJS</a:t>
          </a:r>
          <a:endParaRPr lang="en-US" dirty="0" err="1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A-Frame</a:t>
          </a:r>
          <a:endParaRPr lang="en-US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Web components</a:t>
          </a:r>
          <a:endParaRPr lang="en-US" sz="2000" kern="1200" dirty="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OpenGL</a:t>
          </a:r>
          <a:endParaRPr lang="en-US" sz="2000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 Light" panose="020F0302020204030204"/>
            </a:rPr>
            <a:t>WebXR</a:t>
          </a:r>
          <a:endParaRPr lang="en-US" sz="2000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 Light" panose="020F0302020204030204"/>
            </a:rPr>
            <a:t>ThreeJS</a:t>
          </a:r>
          <a:endParaRPr lang="en-US" sz="2000" kern="1200" dirty="0" err="1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A-Frame</a:t>
          </a:r>
          <a:endParaRPr lang="en-US" sz="2000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0D71-86BB-42BA-9DA5-4CC4FB185623}" type="datetimeFigureOut"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6FA57-F605-4D9E-A67F-9EDDE50613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6FA57-F605-4D9E-A67F-9EDDE50613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Context free grammar can recognize DOMs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6FA57-F605-4D9E-A67F-9EDDE50613A2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n/web-components-examples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eventattributes.asp" TargetMode="External"/><Relationship Id="rId2" Type="http://schemas.openxmlformats.org/officeDocument/2006/relationships/hyperlink" Target="https://www.w3schools.com/tags/ref_standardattribute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setInterv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n/web-components-examples/tree/main/life-cycle-callbac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n/web-components-examp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ea typeface="Calibri Light"/>
                <a:cs typeface="Calibri Light"/>
              </a:rPr>
              <a:t>Web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F084-7B49-F5DE-D03D-0BEAD03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Object oriented web components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7745-A06E-1560-C17C-58DD8900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customElements.define</a:t>
            </a:r>
            <a:r>
              <a:rPr lang="en-US">
                <a:ea typeface="+mn-lt"/>
                <a:cs typeface="+mn-lt"/>
              </a:rPr>
              <a:t>('a-new-frame', class extends </a:t>
            </a:r>
            <a:r>
              <a:rPr lang="en-US" err="1">
                <a:ea typeface="+mn-lt"/>
                <a:cs typeface="+mn-lt"/>
              </a:rPr>
              <a:t>HTMLElement</a:t>
            </a:r>
            <a:r>
              <a:rPr lang="en-US">
                <a:ea typeface="+mn-lt"/>
                <a:cs typeface="+mn-lt"/>
              </a:rPr>
              <a:t> {});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if (!</a:t>
            </a:r>
            <a:r>
              <a:rPr lang="en-US" err="1">
                <a:ea typeface="+mn-lt"/>
                <a:cs typeface="+mn-lt"/>
              </a:rPr>
              <a:t>customElements.get</a:t>
            </a:r>
            <a:r>
              <a:rPr lang="en-US">
                <a:ea typeface="+mn-lt"/>
                <a:cs typeface="+mn-lt"/>
              </a:rPr>
              <a:t>('a-new-frame'))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</a:t>
            </a:r>
            <a:r>
              <a:rPr lang="en-US" err="1">
                <a:ea typeface="+mn-lt"/>
                <a:cs typeface="+mn-lt"/>
              </a:rPr>
              <a:t>customElements.define</a:t>
            </a:r>
            <a:r>
              <a:rPr lang="en-US">
                <a:ea typeface="+mn-lt"/>
                <a:cs typeface="+mn-lt"/>
              </a:rPr>
              <a:t>('a-new-frame',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                                           class extends </a:t>
            </a:r>
            <a:r>
              <a:rPr lang="en-US" err="1">
                <a:ea typeface="+mn-lt"/>
                <a:cs typeface="+mn-lt"/>
              </a:rPr>
              <a:t>HTMLElement</a:t>
            </a:r>
            <a:r>
              <a:rPr lang="en-US">
                <a:ea typeface="+mn-lt"/>
                <a:cs typeface="+mn-lt"/>
              </a:rPr>
              <a:t> {});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}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10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21F5-A1CF-C796-A4F0-13F2A1BA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MDN Word count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3A85-D3FA-F558-478D-10A77A4A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Computer&gt; git clone </a:t>
            </a:r>
            <a:r>
              <a:rPr lang="en-US">
                <a:ea typeface="+mn-lt"/>
                <a:cs typeface="+mn-lt"/>
                <a:hlinkClick r:id="rId2"/>
              </a:rPr>
              <a:t>https://github.com/mdn/web-components-examples.git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Let's explore their </a:t>
            </a:r>
            <a:r>
              <a:rPr lang="en-US" err="1">
                <a:ea typeface="+mn-lt"/>
                <a:cs typeface="+mn-lt"/>
              </a:rPr>
              <a:t>WordCount</a:t>
            </a:r>
            <a:r>
              <a:rPr lang="en-US">
                <a:ea typeface="+mn-lt"/>
                <a:cs typeface="+mn-lt"/>
              </a:rPr>
              <a:t> subclass of </a:t>
            </a:r>
            <a:r>
              <a:rPr lang="en-US" err="1">
                <a:ea typeface="+mn-lt"/>
                <a:cs typeface="+mn-lt"/>
              </a:rPr>
              <a:t>HTMLParagraphElement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</a:t>
            </a:r>
            <a:r>
              <a:rPr lang="en-US" b="1">
                <a:ea typeface="+mn-lt"/>
                <a:cs typeface="+mn-lt"/>
              </a:rPr>
              <a:t>web-components-examples/edit-word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index.html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65937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C9AB-837C-645F-950F-AF99F27F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Two important attribute sets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9DD9-0435-9C7A-00DB-F0F9AEF2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Standard attributes – class,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https://www.w3schools.com/tags/ref_standardattributes.asp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Event attributes – window, mouse, keyboard, media, etc.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https://www.w3schools.com/tags/ref_eventattributes.asp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77719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C236-57B0-4A12-96CF-58C2895F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Objective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88A37-7B75-5D5E-0249-8A43B1FA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Put up a component that counts words in the parent element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>
              <a:buNone/>
            </a:pPr>
            <a:r>
              <a:rPr lang="en-US" b="1"/>
              <a:t>Word count rating widget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 panose="020F0502020204030204"/>
              </a:rPr>
              <a:t>Hello!  Count these words.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Words: 4</a:t>
            </a:r>
          </a:p>
        </p:txBody>
      </p:sp>
    </p:spTree>
    <p:extLst>
      <p:ext uri="{BB962C8B-B14F-4D97-AF65-F5344CB8AC3E}">
        <p14:creationId xmlns:p14="http://schemas.microsoft.com/office/powerpoint/2010/main" val="381227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4920-D179-F296-71BB-BEF052A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index.html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6605-4081-1E31-C03A-DB402DFF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&lt;html&gt;</a:t>
            </a:r>
            <a:endParaRPr lang="en-US" sz="12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  &lt;head&gt;</a:t>
            </a:r>
            <a:endParaRPr lang="en-US" sz="12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    &lt;meta charset="utf-8"&gt;</a:t>
            </a:r>
            <a:endParaRPr lang="en-US" sz="12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    &lt;title&gt;MDN Simple word count web component&lt;/title&gt;</a:t>
            </a:r>
            <a:endParaRPr lang="en-US" sz="12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  &lt;/head&gt;</a:t>
            </a:r>
            <a:endParaRPr lang="en-US" sz="12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  &lt;body&gt;</a:t>
            </a:r>
            <a:endParaRPr lang="en-US" sz="12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    &lt;h1&gt;Word count rating widget&lt;/h1&gt;</a:t>
            </a:r>
            <a:endParaRPr lang="en-US" sz="12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   &lt;article </a:t>
            </a:r>
            <a:r>
              <a:rPr lang="en-US" sz="1200" dirty="0" err="1">
                <a:solidFill>
                  <a:srgbClr val="0070C0"/>
                </a:solidFill>
                <a:ea typeface="+mn-lt"/>
                <a:cs typeface="+mn-lt"/>
              </a:rPr>
              <a:t>contenteditable</a:t>
            </a: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=""&gt;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      &lt;h2&gt;Sample heading&lt;/h2&gt;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US" sz="120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      &lt;p&gt; three &lt;/p&gt;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      &lt;p&gt;  four      five &lt;/p&gt;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      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      &lt;p is="word-count"&gt;&lt;/p&gt;  // is – global attribute saying this HTML TAG should behave like a custom object</a:t>
            </a:r>
            <a:endParaRPr lang="en-US" sz="1200" dirty="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    &lt;/article&gt;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    &lt;script </a:t>
            </a:r>
            <a:r>
              <a:rPr lang="en-US" sz="1200" dirty="0" err="1">
                <a:ea typeface="+mn-lt"/>
                <a:cs typeface="+mn-lt"/>
              </a:rPr>
              <a:t>src</a:t>
            </a:r>
            <a:r>
              <a:rPr lang="en-US" sz="1200" dirty="0">
                <a:ea typeface="+mn-lt"/>
                <a:cs typeface="+mn-lt"/>
              </a:rPr>
              <a:t>="main.js"&gt;&lt;/script&gt;</a:t>
            </a:r>
            <a:endParaRPr lang="en-US" sz="12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  &lt;/body&gt;</a:t>
            </a:r>
            <a:endParaRPr lang="en-US" sz="12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ea typeface="+mn-lt"/>
                <a:cs typeface="+mn-lt"/>
              </a:rPr>
              <a:t>&lt;/html&gt;</a:t>
            </a:r>
            <a:endParaRPr lang="en-US" sz="1200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167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4920-D179-F296-71BB-BEF052A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main.js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6605-4081-1E31-C03A-DB402DFF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class </a:t>
            </a:r>
            <a:r>
              <a:rPr lang="en-US" sz="1800" err="1">
                <a:ea typeface="+mn-lt"/>
                <a:cs typeface="+mn-lt"/>
              </a:rPr>
              <a:t>WordCount</a:t>
            </a:r>
            <a:r>
              <a:rPr lang="en-US" sz="1800">
                <a:ea typeface="+mn-lt"/>
                <a:cs typeface="+mn-lt"/>
              </a:rPr>
              <a:t> extends </a:t>
            </a:r>
            <a:r>
              <a:rPr lang="en-US" sz="1800" err="1">
                <a:solidFill>
                  <a:srgbClr val="0070C0"/>
                </a:solidFill>
                <a:ea typeface="+mn-lt"/>
                <a:cs typeface="+mn-lt"/>
              </a:rPr>
              <a:t>HTMLParagraphElement</a:t>
            </a:r>
            <a:r>
              <a:rPr lang="en-US" sz="1800">
                <a:ea typeface="+mn-lt"/>
                <a:cs typeface="+mn-lt"/>
              </a:rPr>
              <a:t> {   // </a:t>
            </a:r>
            <a:r>
              <a:rPr lang="en-US" sz="1800" err="1">
                <a:solidFill>
                  <a:srgbClr val="0070C0"/>
                </a:solidFill>
                <a:ea typeface="+mn-lt"/>
                <a:cs typeface="+mn-lt"/>
              </a:rPr>
              <a:t>HTMLElement</a:t>
            </a:r>
            <a:r>
              <a:rPr lang="en-US" sz="1800">
                <a:solidFill>
                  <a:srgbClr val="0070C0"/>
                </a:solidFill>
                <a:ea typeface="+mn-lt"/>
                <a:cs typeface="+mn-lt"/>
              </a:rPr>
              <a:t>!?</a:t>
            </a:r>
            <a:endParaRPr lang="en-US" sz="180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 </a:t>
            </a:r>
            <a:r>
              <a:rPr lang="en-US" sz="1800">
                <a:solidFill>
                  <a:srgbClr val="0070C0"/>
                </a:solidFill>
                <a:ea typeface="+mn-lt"/>
                <a:cs typeface="+mn-lt"/>
              </a:rPr>
              <a:t>constructor()</a:t>
            </a:r>
            <a:r>
              <a:rPr lang="en-US" sz="1800">
                <a:ea typeface="+mn-lt"/>
                <a:cs typeface="+mn-lt"/>
              </a:rPr>
              <a:t> {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     super();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 const </a:t>
            </a:r>
            <a:r>
              <a:rPr lang="en-US" sz="1800" err="1">
                <a:ea typeface="+mn-lt"/>
                <a:cs typeface="+mn-lt"/>
              </a:rPr>
              <a:t>wcParent</a:t>
            </a:r>
            <a:r>
              <a:rPr lang="en-US" sz="1800">
                <a:ea typeface="+mn-lt"/>
                <a:cs typeface="+mn-lt"/>
              </a:rPr>
              <a:t> = </a:t>
            </a:r>
            <a:r>
              <a:rPr lang="en-US" sz="1800" err="1">
                <a:ea typeface="+mn-lt"/>
                <a:cs typeface="+mn-lt"/>
              </a:rPr>
              <a:t>this.parentNode</a:t>
            </a:r>
            <a:r>
              <a:rPr lang="en-US" sz="1800">
                <a:ea typeface="+mn-lt"/>
                <a:cs typeface="+mn-lt"/>
              </a:rPr>
              <a:t>;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endParaRPr lang="en-US" sz="1800">
              <a:ea typeface="+mn-lt"/>
              <a:cs typeface="+mn-lt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 function </a:t>
            </a:r>
            <a:r>
              <a:rPr lang="en-US" sz="1800" err="1">
                <a:ea typeface="+mn-lt"/>
                <a:cs typeface="+mn-lt"/>
              </a:rPr>
              <a:t>countWords</a:t>
            </a:r>
            <a:r>
              <a:rPr lang="en-US" sz="1800">
                <a:ea typeface="+mn-lt"/>
                <a:cs typeface="+mn-lt"/>
              </a:rPr>
              <a:t>(node){                         // </a:t>
            </a:r>
            <a:r>
              <a:rPr lang="en-US" sz="1800">
                <a:solidFill>
                  <a:srgbClr val="0070C0"/>
                </a:solidFill>
                <a:ea typeface="+mn-lt"/>
                <a:cs typeface="+mn-lt"/>
              </a:rPr>
              <a:t>method</a:t>
            </a:r>
            <a:endParaRPr lang="en-US" sz="1800">
              <a:solidFill>
                <a:srgbClr val="0070C0"/>
              </a:solidFill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   const text = </a:t>
            </a:r>
            <a:r>
              <a:rPr lang="en-US" sz="1800" err="1">
                <a:ea typeface="+mn-lt"/>
                <a:cs typeface="+mn-lt"/>
              </a:rPr>
              <a:t>node.innerText</a:t>
            </a:r>
            <a:r>
              <a:rPr lang="en-US" sz="1800">
                <a:ea typeface="+mn-lt"/>
                <a:cs typeface="+mn-lt"/>
              </a:rPr>
              <a:t>;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   return </a:t>
            </a:r>
            <a:r>
              <a:rPr lang="en-US" sz="1800" err="1">
                <a:ea typeface="+mn-lt"/>
                <a:cs typeface="+mn-lt"/>
              </a:rPr>
              <a:t>text.trim</a:t>
            </a:r>
            <a:r>
              <a:rPr lang="en-US" sz="1800">
                <a:ea typeface="+mn-lt"/>
                <a:cs typeface="+mn-lt"/>
              </a:rPr>
              <a:t>().split(/\s+/g).filter(a =&gt; </a:t>
            </a:r>
            <a:r>
              <a:rPr lang="en-US" sz="1800" err="1">
                <a:ea typeface="+mn-lt"/>
                <a:cs typeface="+mn-lt"/>
              </a:rPr>
              <a:t>a.trim</a:t>
            </a:r>
            <a:r>
              <a:rPr lang="en-US" sz="1800">
                <a:ea typeface="+mn-lt"/>
                <a:cs typeface="+mn-lt"/>
              </a:rPr>
              <a:t>().length &gt; 0).length;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 }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 const count = `Words: ${</a:t>
            </a:r>
            <a:r>
              <a:rPr lang="en-US" sz="1800" err="1">
                <a:ea typeface="+mn-lt"/>
                <a:cs typeface="+mn-lt"/>
              </a:rPr>
              <a:t>countWords</a:t>
            </a:r>
            <a:r>
              <a:rPr lang="en-US" sz="1800">
                <a:ea typeface="+mn-lt"/>
                <a:cs typeface="+mn-lt"/>
              </a:rPr>
              <a:t>(</a:t>
            </a:r>
            <a:r>
              <a:rPr lang="en-US" sz="1800" err="1">
                <a:ea typeface="+mn-lt"/>
                <a:cs typeface="+mn-lt"/>
              </a:rPr>
              <a:t>wcParent</a:t>
            </a:r>
            <a:r>
              <a:rPr lang="en-US" sz="1800">
                <a:ea typeface="+mn-lt"/>
                <a:cs typeface="+mn-lt"/>
              </a:rPr>
              <a:t>)}`;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 const shadow = </a:t>
            </a:r>
            <a:r>
              <a:rPr lang="en-US" sz="1800" err="1">
                <a:ea typeface="+mn-lt"/>
                <a:cs typeface="+mn-lt"/>
              </a:rPr>
              <a:t>this.attachShadow</a:t>
            </a:r>
            <a:r>
              <a:rPr lang="en-US" sz="1800">
                <a:ea typeface="+mn-lt"/>
                <a:cs typeface="+mn-lt"/>
              </a:rPr>
              <a:t>({mode: 'open'});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   const text = </a:t>
            </a:r>
            <a:r>
              <a:rPr lang="en-US" sz="1800" err="1">
                <a:ea typeface="+mn-lt"/>
                <a:cs typeface="+mn-lt"/>
              </a:rPr>
              <a:t>document.createElement</a:t>
            </a:r>
            <a:r>
              <a:rPr lang="en-US" sz="1800">
                <a:ea typeface="+mn-lt"/>
                <a:cs typeface="+mn-lt"/>
              </a:rPr>
              <a:t>('span');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   </a:t>
            </a:r>
            <a:r>
              <a:rPr lang="en-US" sz="1800" err="1">
                <a:ea typeface="+mn-lt"/>
                <a:cs typeface="+mn-lt"/>
              </a:rPr>
              <a:t>text.textContent</a:t>
            </a:r>
            <a:r>
              <a:rPr lang="en-US" sz="1800">
                <a:ea typeface="+mn-lt"/>
                <a:cs typeface="+mn-lt"/>
              </a:rPr>
              <a:t> = count;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    </a:t>
            </a:r>
            <a:r>
              <a:rPr lang="en-US" sz="1800" err="1">
                <a:ea typeface="+mn-lt"/>
                <a:cs typeface="+mn-lt"/>
              </a:rPr>
              <a:t>shadow.appendChild</a:t>
            </a:r>
            <a:r>
              <a:rPr lang="en-US" sz="1800">
                <a:ea typeface="+mn-lt"/>
                <a:cs typeface="+mn-lt"/>
              </a:rPr>
              <a:t>(text);</a:t>
            </a:r>
            <a:endParaRPr lang="en-US" sz="1800">
              <a:cs typeface="Calibri" panose="020F0502020204030204"/>
            </a:endParaRPr>
          </a:p>
          <a:p>
            <a:pPr marL="0">
              <a:spcBef>
                <a:spcPts val="0"/>
              </a:spcBef>
              <a:buNone/>
            </a:pPr>
            <a:endParaRPr lang="en-US" sz="1200">
              <a:ea typeface="+mn-lt"/>
              <a:cs typeface="+mn-lt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200">
                <a:ea typeface="+mn-lt"/>
                <a:cs typeface="+mn-lt"/>
              </a:rPr>
              <a:t>  </a:t>
            </a:r>
            <a:endParaRPr lang="en-US" sz="1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467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4920-D179-F296-71BB-BEF052A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main.js – adding </a:t>
            </a:r>
            <a:r>
              <a:rPr lang="en-US">
                <a:solidFill>
                  <a:srgbClr val="0070C0"/>
                </a:solidFill>
                <a:cs typeface="Calibri Light"/>
              </a:rPr>
              <a:t>a timer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6605-4081-1E31-C03A-DB402DFF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dirty="0">
                <a:cs typeface="Calibri"/>
              </a:rPr>
              <a:t>  </a:t>
            </a:r>
            <a:r>
              <a:rPr lang="en-US" sz="1800" dirty="0" err="1">
                <a:solidFill>
                  <a:srgbClr val="0070C0"/>
                </a:solidFill>
                <a:cs typeface="Calibri"/>
              </a:rPr>
              <a:t>setInterval</a:t>
            </a:r>
            <a:r>
              <a:rPr lang="en-US" sz="1800" dirty="0">
                <a:cs typeface="Calibri"/>
              </a:rPr>
              <a:t>(function() {</a:t>
            </a:r>
            <a:endParaRPr lang="en-US" sz="1800" dirty="0">
              <a:ea typeface="+mn-lt"/>
              <a:cs typeface="+mn-lt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cs typeface="Calibri"/>
              </a:rPr>
              <a:t>      const count = `Words: ${</a:t>
            </a:r>
            <a:r>
              <a:rPr lang="en-US" sz="1800" dirty="0" err="1">
                <a:cs typeface="Calibri"/>
              </a:rPr>
              <a:t>countWords</a:t>
            </a:r>
            <a:r>
              <a:rPr lang="en-US" sz="1800" dirty="0">
                <a:cs typeface="Calibri"/>
              </a:rPr>
              <a:t>(</a:t>
            </a:r>
            <a:r>
              <a:rPr lang="en-US" sz="1800" dirty="0" err="1">
                <a:cs typeface="Calibri"/>
              </a:rPr>
              <a:t>wcParent</a:t>
            </a:r>
            <a:r>
              <a:rPr lang="en-US" sz="1800" dirty="0">
                <a:cs typeface="Calibri"/>
              </a:rPr>
              <a:t>)}`;</a:t>
            </a:r>
            <a:endParaRPr lang="en-US" sz="1800" dirty="0">
              <a:ea typeface="+mn-lt"/>
              <a:cs typeface="+mn-lt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cs typeface="Calibri"/>
              </a:rPr>
              <a:t>      </a:t>
            </a:r>
            <a:r>
              <a:rPr lang="en-US" sz="1800" dirty="0" err="1">
                <a:cs typeface="Calibri"/>
              </a:rPr>
              <a:t>text.textContent</a:t>
            </a:r>
            <a:r>
              <a:rPr lang="en-US" sz="1800" dirty="0">
                <a:cs typeface="Calibri"/>
              </a:rPr>
              <a:t> = count;</a:t>
            </a:r>
            <a:endParaRPr lang="en-US" sz="1800" dirty="0">
              <a:ea typeface="+mn-lt"/>
              <a:cs typeface="+mn-lt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cs typeface="Calibri"/>
              </a:rPr>
              <a:t>    }, 200);</a:t>
            </a:r>
            <a:endParaRPr lang="en-US" sz="1800" dirty="0">
              <a:ea typeface="+mn-lt"/>
              <a:cs typeface="+mn-lt"/>
            </a:endParaRPr>
          </a:p>
          <a:p>
            <a:pPr marL="0">
              <a:spcBef>
                <a:spcPts val="0"/>
              </a:spcBef>
              <a:buNone/>
            </a:pPr>
            <a:endParaRPr lang="en-US" sz="1800">
              <a:cs typeface="Calibri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ea typeface="+mn-lt"/>
                <a:cs typeface="+mn-lt"/>
              </a:rPr>
              <a:t>customElements.define</a:t>
            </a:r>
            <a:r>
              <a:rPr lang="en-US" sz="1800" dirty="0">
                <a:ea typeface="+mn-lt"/>
                <a:cs typeface="+mn-lt"/>
              </a:rPr>
              <a:t>('word-count', </a:t>
            </a:r>
            <a:r>
              <a:rPr lang="en-US" sz="1800" dirty="0" err="1">
                <a:ea typeface="+mn-lt"/>
                <a:cs typeface="+mn-lt"/>
              </a:rPr>
              <a:t>WordCount</a:t>
            </a:r>
            <a:r>
              <a:rPr lang="en-US" sz="1800" dirty="0">
                <a:ea typeface="+mn-lt"/>
                <a:cs typeface="+mn-lt"/>
              </a:rPr>
              <a:t>, { extends: 'p' });</a:t>
            </a:r>
            <a:endParaRPr lang="en-US" sz="1800" dirty="0"/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US" sz="1800">
              <a:cs typeface="Calibri" panose="020F0502020204030204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cs typeface="Calibri" panose="020F0502020204030204"/>
              </a:rPr>
              <a:t>setTimer</a:t>
            </a:r>
            <a:r>
              <a:rPr lang="en-US" sz="1800" dirty="0">
                <a:cs typeface="Calibri" panose="020F0502020204030204"/>
              </a:rPr>
              <a:t>( </a:t>
            </a:r>
            <a:r>
              <a:rPr lang="en-US" sz="1800" dirty="0" err="1">
                <a:cs typeface="Calibri" panose="020F0502020204030204"/>
              </a:rPr>
              <a:t>fcn</a:t>
            </a:r>
            <a:r>
              <a:rPr lang="en-US" sz="1800" dirty="0">
                <a:cs typeface="Calibri" panose="020F0502020204030204"/>
              </a:rPr>
              <a:t>, 1000 );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https://developer.mozilla.org/en-US/docs/Web/API/setInterval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B83E-FC66-B962-6083-2C1BEC69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Web Components Lifecycle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ECCE-7F70-6B13-57B1-9408F00E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&lt;html&gt;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&lt;head&gt;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 &lt;meta charset="utf-8"&gt;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 &lt;title&gt;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MDN Life cycle callbacks test</a:t>
            </a:r>
            <a:r>
              <a:rPr lang="en-US">
                <a:ea typeface="+mn-lt"/>
                <a:cs typeface="+mn-lt"/>
              </a:rPr>
              <a:t>&lt;/title&gt;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 &lt;style&gt;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   custom-square {  margin: 20px;  }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 &lt;/style&gt;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 &lt;script defer </a:t>
            </a:r>
            <a:r>
              <a:rPr lang="en-US" err="1">
                <a:ea typeface="+mn-lt"/>
                <a:cs typeface="+mn-lt"/>
              </a:rPr>
              <a:t>src</a:t>
            </a:r>
            <a:r>
              <a:rPr lang="en-US">
                <a:ea typeface="+mn-lt"/>
                <a:cs typeface="+mn-lt"/>
              </a:rPr>
              <a:t>="main.js"&gt;&lt;/script&gt;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&lt;/head&gt;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&lt;body&gt;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 &lt;h1&gt;Life cycle callbacks test&lt;/h1&gt;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 &lt;div&gt;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   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&lt;button class="add"&gt;Add custom-square to DOM&lt;/button&gt;</a:t>
            </a:r>
            <a:endParaRPr lang="en-US">
              <a:solidFill>
                <a:schemeClr val="accent1"/>
              </a:solidFill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      &lt;button class="update"&gt;Update attributes&lt;/button&gt;</a:t>
            </a:r>
            <a:endParaRPr lang="en-US">
              <a:solidFill>
                <a:schemeClr val="accent1"/>
              </a:solidFill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      &lt;button class="remove"&gt;Remove custom-square from DOM&lt;/button&gt;</a:t>
            </a:r>
            <a:endParaRPr lang="en-US">
              <a:solidFill>
                <a:schemeClr val="accent1"/>
              </a:solidFill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  &lt;/div&gt;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&lt;/body&gt;</a:t>
            </a:r>
            <a:endParaRPr lang="en-US"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&lt;/html&gt;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102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975D-07FC-EE4C-CADF-7A7A8773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main.js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75A2-3A56-C512-B885-49ED7AEF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See main.js in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https://github.com/mdn/web-components-examples/tree/main/life-cycle-callbacks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08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47393"/>
              </p:ext>
            </p:extLst>
          </p:nvPr>
        </p:nvGraphicFramePr>
        <p:xfrm>
          <a:off x="652549" y="1691735"/>
          <a:ext cx="11156326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1569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&amp; </a:t>
                      </a:r>
                      <a:r>
                        <a:rPr lang="en-US" sz="2000" b="0">
                          <a:effectLst/>
                        </a:rPr>
                        <a:t>github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Simple 3D a-frame examples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Work with glitch.com 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Foundations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JavaScript, DOM, events, Web-Components 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Defining A-frame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Basics of </a:t>
                      </a:r>
                      <a:r>
                        <a:rPr lang="en-US" sz="2000" b="0" dirty="0">
                          <a:effectLst/>
                        </a:rPr>
                        <a:t>Three.js for A-frame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851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show how to do basic animation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BEF1-7A77-90F2-7E1F-B41215E2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Outline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8DF3-125E-DA7E-5D61-D5DE7978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JavaScript, DOM and HTML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are web components?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</a:t>
            </a:r>
            <a:r>
              <a:rPr lang="en-US" i="1" dirty="0">
                <a:cs typeface="Calibri"/>
              </a:rPr>
              <a:t>Really, HTML and VR?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Examples </a:t>
            </a:r>
          </a:p>
        </p:txBody>
      </p:sp>
    </p:spTree>
    <p:extLst>
      <p:ext uri="{BB962C8B-B14F-4D97-AF65-F5344CB8AC3E}">
        <p14:creationId xmlns:p14="http://schemas.microsoft.com/office/powerpoint/2010/main" val="14220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/>
                <a:cs typeface="Calibri"/>
              </a:rPr>
              <a:t>High level view and learning path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948946"/>
              </p:ext>
            </p:extLst>
          </p:nvPr>
        </p:nvGraphicFramePr>
        <p:xfrm>
          <a:off x="2743983" y="1828800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D415-8733-2A05-3D56-034C62D1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+mj-lt"/>
                <a:cs typeface="+mj-lt"/>
              </a:rPr>
              <a:t>What are web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569A-097E-38C8-E9FC-32C7EB66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Reusable and sharable parts for web pages – used in web frameworks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HTML – Hypertext Markup Language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DOM – document object model &amp; elements in HTML tags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CSS </a:t>
            </a:r>
            <a:r>
              <a:rPr lang="en-US">
                <a:cs typeface="Calibri" panose="020F0502020204030204"/>
              </a:rPr>
              <a:t>–  document </a:t>
            </a:r>
            <a:r>
              <a:rPr lang="en-US" dirty="0">
                <a:cs typeface="Calibri" panose="020F0502020204030204"/>
              </a:rPr>
              <a:t>style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Examples from: Mozilla Dev Network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https://github.com/mdn/web-components-examples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  See also: Ben Farrell: Web components in action, Manning, 2019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451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A2AE-2765-056E-7C5C-CF491004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  <a:ea typeface="+mj-lt"/>
                <a:cs typeface="+mj-lt"/>
              </a:rPr>
              <a:t>Really, </a:t>
            </a:r>
            <a:r>
              <a:rPr lang="en-US" dirty="0">
                <a:solidFill>
                  <a:srgbClr val="0070C0"/>
                </a:solidFill>
                <a:ea typeface="+mj-lt"/>
                <a:cs typeface="+mj-lt"/>
              </a:rPr>
              <a:t>HTML, CSS and VR?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519D-D843-69A3-A7E0-B52AA65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Ultimately, VR is presented on a screen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HTML/JS/CSS do a lot for screen presentation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Hook to APIs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Interactive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Good separation of duties 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Can leverage sophisticated libraries, e.g., OpenGL</a:t>
            </a:r>
          </a:p>
        </p:txBody>
      </p:sp>
    </p:spTree>
    <p:extLst>
      <p:ext uri="{BB962C8B-B14F-4D97-AF65-F5344CB8AC3E}">
        <p14:creationId xmlns:p14="http://schemas.microsoft.com/office/powerpoint/2010/main" val="418956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5193-5C99-984E-5834-1FEB79EB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  <a:cs typeface="Calibri Light"/>
              </a:rPr>
              <a:t>DOM is a tree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E021-49D7-04AC-6E26-39571C3A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&lt;document&gt;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&lt;html&gt;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    &lt;header&gt;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    &lt;/header&gt;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    &lt;body&gt;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    &lt;/body&gt;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&lt;/html&gt;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58744CA-EFAB-A498-D386-88D4D5817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45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102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2FD9-2589-54C0-5283-A1B41725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Shadow DOM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A4FC-2425-1DF7-AFB9-A04C48CF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Challenges with CSS over-riding your components?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Inheritance in the DOM tree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Do we want CSS or other info inheriting down the DOM tree?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Always?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Element.attachShadow</a:t>
            </a:r>
            <a:r>
              <a:rPr lang="en-US">
                <a:cs typeface="Calibri"/>
              </a:rPr>
              <a:t>()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96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46D3-F823-850F-AABB-06FED68E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Component based development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3BAD6-1D3D-AAFD-5FC6-B95D7B4275F4}"/>
              </a:ext>
            </a:extLst>
          </p:cNvPr>
          <p:cNvSpPr/>
          <p:nvPr/>
        </p:nvSpPr>
        <p:spPr>
          <a:xfrm>
            <a:off x="2264229" y="2100943"/>
            <a:ext cx="6123213" cy="91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Header component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9D519-45C3-0E8C-786D-ABBD82E89742}"/>
              </a:ext>
            </a:extLst>
          </p:cNvPr>
          <p:cNvSpPr/>
          <p:nvPr/>
        </p:nvSpPr>
        <p:spPr>
          <a:xfrm>
            <a:off x="2264228" y="5511800"/>
            <a:ext cx="6123213" cy="91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Footer component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7F4F4-A9ED-5762-1855-116D1C8F2A27}"/>
              </a:ext>
            </a:extLst>
          </p:cNvPr>
          <p:cNvSpPr/>
          <p:nvPr/>
        </p:nvSpPr>
        <p:spPr>
          <a:xfrm>
            <a:off x="6852103" y="2216604"/>
            <a:ext cx="1487713" cy="916214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Dropdown</a:t>
            </a:r>
          </a:p>
          <a:p>
            <a:pPr algn="ctr"/>
            <a:r>
              <a:rPr lang="en-US">
                <a:cs typeface="Calibri"/>
              </a:rPr>
              <a:t>Component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634866-F136-C88B-18C3-0C9C7F5C5608}"/>
              </a:ext>
            </a:extLst>
          </p:cNvPr>
          <p:cNvSpPr/>
          <p:nvPr/>
        </p:nvSpPr>
        <p:spPr>
          <a:xfrm>
            <a:off x="2434316" y="2198460"/>
            <a:ext cx="526142" cy="71664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cs typeface="Calibri"/>
              </a:rPr>
              <a:t>___</a:t>
            </a:r>
          </a:p>
          <a:p>
            <a:pPr algn="ctr"/>
            <a:r>
              <a:rPr lang="en-US" sz="1100">
                <a:cs typeface="Calibri"/>
              </a:rPr>
              <a:t>___</a:t>
            </a:r>
          </a:p>
          <a:p>
            <a:pPr algn="ctr"/>
            <a:r>
              <a:rPr lang="en-US" sz="1100">
                <a:cs typeface="Calibri"/>
              </a:rPr>
              <a:t>___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1AD98-5575-4CBF-6E9D-744BA55DBF1D}"/>
              </a:ext>
            </a:extLst>
          </p:cNvPr>
          <p:cNvSpPr/>
          <p:nvPr/>
        </p:nvSpPr>
        <p:spPr>
          <a:xfrm>
            <a:off x="2314122" y="3275693"/>
            <a:ext cx="6068784" cy="19866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Content area component</a:t>
            </a:r>
            <a:endParaRPr lang="en-US"/>
          </a:p>
        </p:txBody>
      </p:sp>
      <p:pic>
        <p:nvPicPr>
          <p:cNvPr id="8" name="Graphic 8" descr="Chevron arrows with solid fill">
            <a:extLst>
              <a:ext uri="{FF2B5EF4-FFF2-40B4-BE49-F238E27FC236}">
                <a16:creationId xmlns:a16="http://schemas.microsoft.com/office/drawing/2014/main" id="{3DF96AF1-FEDE-274C-0CB4-F5DDD8DF0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087" y="3198587"/>
            <a:ext cx="678543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9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988</Words>
  <Application>Microsoft Office PowerPoint</Application>
  <PresentationFormat>Widescreen</PresentationFormat>
  <Paragraphs>194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AR/VR Workshop Web components</vt:lpstr>
      <vt:lpstr>Learning plan</vt:lpstr>
      <vt:lpstr>Outline</vt:lpstr>
      <vt:lpstr>High level view and learning path</vt:lpstr>
      <vt:lpstr>What are web components?</vt:lpstr>
      <vt:lpstr>Really, HTML, CSS and VR?</vt:lpstr>
      <vt:lpstr>DOM is a tree</vt:lpstr>
      <vt:lpstr>Shadow DOM</vt:lpstr>
      <vt:lpstr>Component based development</vt:lpstr>
      <vt:lpstr>Object oriented web components</vt:lpstr>
      <vt:lpstr>MDN Word count example</vt:lpstr>
      <vt:lpstr>Two important attribute sets</vt:lpstr>
      <vt:lpstr>Objective</vt:lpstr>
      <vt:lpstr>index.html</vt:lpstr>
      <vt:lpstr>main.js</vt:lpstr>
      <vt:lpstr>main.js – adding a timer</vt:lpstr>
      <vt:lpstr>Web Components Lifecycle</vt:lpstr>
      <vt:lpstr>main.js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69</cp:revision>
  <dcterms:created xsi:type="dcterms:W3CDTF">2022-10-22T12:59:38Z</dcterms:created>
  <dcterms:modified xsi:type="dcterms:W3CDTF">2024-01-10T16:59:54Z</dcterms:modified>
</cp:coreProperties>
</file>