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279" r:id="rId5"/>
    <p:sldId id="273" r:id="rId6"/>
    <p:sldId id="261" r:id="rId7"/>
    <p:sldId id="274" r:id="rId8"/>
    <p:sldId id="275" r:id="rId9"/>
    <p:sldId id="276" r:id="rId10"/>
    <p:sldId id="277" r:id="rId11"/>
    <p:sldId id="278" r:id="rId12"/>
    <p:sldId id="281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9312" autoAdjust="0"/>
  </p:normalViewPr>
  <p:slideViewPr>
    <p:cSldViewPr snapToGrid="0">
      <p:cViewPr varScale="1">
        <p:scale>
          <a:sx n="77" d="100"/>
          <a:sy n="77" d="100"/>
        </p:scale>
        <p:origin x="138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22E7C-05FA-4B07-9A3E-26967016A60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85EB0-CA0C-4149-A730-6931A131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1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85EB0-CA0C-4149-A730-6931A131D0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17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A-Frame components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>
              <a:solidFill>
                <a:srgbClr val="0070C0"/>
              </a:solidFill>
              <a:ea typeface="Calibri"/>
              <a:cs typeface="Calibri"/>
            </a:endParaRPr>
          </a:p>
          <a:p>
            <a:r>
              <a:rPr lang="en-US" b="1">
                <a:solidFill>
                  <a:srgbClr val="0070C0"/>
                </a:solidFill>
                <a:ea typeface="Calibri"/>
                <a:cs typeface="Calibri"/>
              </a:rPr>
              <a:t>Phillip </a:t>
            </a:r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G. Bradford</a:t>
            </a:r>
          </a:p>
          <a:p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B43C-7AB4-9845-E22B-9FE5BF15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Another Example, </a:t>
            </a:r>
            <a:r>
              <a:rPr lang="en-US" b="1" dirty="0" err="1">
                <a:solidFill>
                  <a:srgbClr val="0070C0"/>
                </a:solidFill>
              </a:rPr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F020-86BA-8E32-E1E9-D017EB38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   &lt;a-entity simple-comp&gt;&lt;/a-entity&gt;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   &lt;a-entity other-comp&gt;&lt;/a-entity&gt;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   &lt;a-entity other-comp="message: Hello, Metaverse!"&gt;&lt;/a-entity&gt;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   &lt;a-entity other-comp__</a:t>
            </a:r>
            <a:r>
              <a:rPr lang="en-US" sz="4400" dirty="0" err="1"/>
              <a:t>helloworld</a:t>
            </a:r>
            <a:r>
              <a:rPr lang="en-US" sz="4400" dirty="0"/>
              <a:t>="message: Hello, World! A great day!"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              other-</a:t>
            </a:r>
            <a:r>
              <a:rPr lang="en-US" sz="4400" dirty="0" err="1"/>
              <a:t>comp__metaverse</a:t>
            </a:r>
            <a:r>
              <a:rPr lang="en-US" sz="4400" dirty="0"/>
              <a:t>="message: Hello, Metaverse AGAIN!"&gt;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    &lt;/a-entity&gt;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  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35698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356C-484A-AB76-6132-5AAD54D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4000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Attaching a new component to a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0236-2515-D6E4-7C48-0874DD970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err="1"/>
              <a:t>AFRAME.registerComponent</a:t>
            </a:r>
            <a:r>
              <a:rPr lang="en-US" sz="2800" dirty="0"/>
              <a:t>('new-comp',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	  </a:t>
            </a:r>
            <a:r>
              <a:rPr lang="en-US" sz="2800" dirty="0" err="1"/>
              <a:t>init</a:t>
            </a:r>
            <a:r>
              <a:rPr lang="en-US" sz="2800" dirty="0"/>
              <a:t>: function 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 sceneE1 = this.e1;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	}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8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356C-484A-AB76-6132-5AAD54D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4000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Attaching a new component to a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0236-2515-D6E4-7C48-0874DD970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 err="1"/>
              <a:t>AFRAME.registerComponent</a:t>
            </a:r>
            <a:r>
              <a:rPr lang="en-US" sz="4500" dirty="0"/>
              <a:t>('my-color-toggle',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	</a:t>
            </a:r>
            <a:r>
              <a:rPr lang="en-US" sz="4500" dirty="0" err="1"/>
              <a:t>init</a:t>
            </a:r>
            <a:r>
              <a:rPr lang="en-US" sz="4500" dirty="0"/>
              <a:t>: function()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		let </a:t>
            </a:r>
            <a:r>
              <a:rPr lang="en-US" sz="4500" dirty="0" err="1"/>
              <a:t>el</a:t>
            </a:r>
            <a:r>
              <a:rPr lang="en-US" sz="4500" dirty="0"/>
              <a:t> = </a:t>
            </a:r>
            <a:r>
              <a:rPr lang="en-US" sz="4500" dirty="0" err="1"/>
              <a:t>this.el</a:t>
            </a:r>
            <a:r>
              <a:rPr lang="en-US" sz="45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		</a:t>
            </a:r>
            <a:r>
              <a:rPr lang="en-US" sz="4500" dirty="0" err="1"/>
              <a:t>this.toggleColor</a:t>
            </a:r>
            <a:r>
              <a:rPr lang="en-US" sz="4500" dirty="0"/>
              <a:t> = function() { // adding a method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			</a:t>
            </a:r>
            <a:r>
              <a:rPr lang="en-US" sz="4500" dirty="0" err="1"/>
              <a:t>el.setAttribute</a:t>
            </a:r>
            <a:r>
              <a:rPr lang="en-US" sz="4500" dirty="0"/>
              <a:t>('</a:t>
            </a:r>
            <a:r>
              <a:rPr lang="en-US" sz="4500" dirty="0" err="1"/>
              <a:t>color','orange</a:t>
            </a:r>
            <a:r>
              <a:rPr lang="en-US" sz="4500" dirty="0"/>
              <a:t>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			alert("clicked");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		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		</a:t>
            </a:r>
            <a:r>
              <a:rPr lang="en-US" sz="4500" dirty="0" err="1"/>
              <a:t>this.el.addEventListener</a:t>
            </a:r>
            <a:r>
              <a:rPr lang="en-US" sz="4500" dirty="0"/>
              <a:t>('click', </a:t>
            </a:r>
            <a:r>
              <a:rPr lang="en-US" sz="4500" dirty="0" err="1"/>
              <a:t>this.toggleColor</a:t>
            </a:r>
            <a:r>
              <a:rPr lang="en-US" sz="4500" dirty="0"/>
              <a:t>, { passive: true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	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	remove: function()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		</a:t>
            </a:r>
            <a:r>
              <a:rPr lang="en-US" sz="4500" dirty="0" err="1"/>
              <a:t>this.el.removeEventListener</a:t>
            </a:r>
            <a:r>
              <a:rPr lang="en-US" sz="4500" dirty="0"/>
              <a:t>('click', </a:t>
            </a:r>
            <a:r>
              <a:rPr lang="en-US" sz="4500" dirty="0" err="1"/>
              <a:t>this.toggleColor</a:t>
            </a:r>
            <a:r>
              <a:rPr lang="en-US" sz="45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7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CC46-BA3F-7CA3-7845-101B1D2E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Sphere with color toggle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9401B-2E75-76C4-E234-6F7FB1E5B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&lt;a-scene  </a:t>
            </a:r>
            <a:r>
              <a:rPr lang="en-US" dirty="0">
                <a:solidFill>
                  <a:schemeClr val="accent1"/>
                </a:solidFill>
              </a:rPr>
              <a:t>cursor="</a:t>
            </a:r>
            <a:r>
              <a:rPr lang="en-US" dirty="0" err="1">
                <a:solidFill>
                  <a:schemeClr val="accent1"/>
                </a:solidFill>
              </a:rPr>
              <a:t>rayOrigin</a:t>
            </a:r>
            <a:r>
              <a:rPr lang="en-US" dirty="0">
                <a:solidFill>
                  <a:schemeClr val="accent1"/>
                </a:solidFill>
              </a:rPr>
              <a:t>: mouse;" </a:t>
            </a:r>
            <a:r>
              <a:rPr lang="en-US" dirty="0" err="1">
                <a:solidFill>
                  <a:schemeClr val="accent1"/>
                </a:solidFill>
              </a:rPr>
              <a:t>raycaster</a:t>
            </a:r>
            <a:r>
              <a:rPr lang="en-US" dirty="0">
                <a:solidFill>
                  <a:schemeClr val="accent1"/>
                </a:solidFill>
              </a:rPr>
              <a:t>="objects: .</a:t>
            </a:r>
            <a:r>
              <a:rPr lang="en-US" dirty="0" err="1">
                <a:solidFill>
                  <a:schemeClr val="accent1"/>
                </a:solidFill>
              </a:rPr>
              <a:t>rayclick</a:t>
            </a:r>
            <a:r>
              <a:rPr lang="en-US" dirty="0">
                <a:solidFill>
                  <a:schemeClr val="accent1"/>
                </a:solidFill>
              </a:rPr>
              <a:t>;"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&lt;a-sphere id="one" position="-2 0 -7" </a:t>
            </a:r>
          </a:p>
          <a:p>
            <a:pPr marL="0" indent="0">
              <a:buNone/>
            </a:pPr>
            <a:r>
              <a:rPr lang="en-US" dirty="0"/>
              <a:t>             		</a:t>
            </a:r>
            <a:r>
              <a:rPr lang="en-US" dirty="0" err="1"/>
              <a:t>src</a:t>
            </a:r>
            <a:r>
              <a:rPr lang="en-US" dirty="0"/>
              <a:t>="./waternormals.jpg" </a:t>
            </a:r>
          </a:p>
          <a:p>
            <a:pPr marL="0" indent="0">
              <a:buNone/>
            </a:pPr>
            <a:r>
              <a:rPr lang="en-US" dirty="0"/>
              <a:t>             		color="red" </a:t>
            </a:r>
          </a:p>
          <a:p>
            <a:pPr marL="0" indent="0">
              <a:buNone/>
            </a:pPr>
            <a:r>
              <a:rPr lang="en-US" dirty="0"/>
              <a:t>             		</a:t>
            </a:r>
            <a:r>
              <a:rPr lang="en-US" dirty="0">
                <a:solidFill>
                  <a:srgbClr val="FF0000"/>
                </a:solidFill>
              </a:rPr>
              <a:t>class="</a:t>
            </a:r>
            <a:r>
              <a:rPr lang="en-US" dirty="0" err="1">
                <a:solidFill>
                  <a:srgbClr val="FF0000"/>
                </a:solidFill>
              </a:rPr>
              <a:t>rayclick</a:t>
            </a:r>
            <a:r>
              <a:rPr lang="en-US" dirty="0">
                <a:solidFill>
                  <a:srgbClr val="FF0000"/>
                </a:solidFill>
              </a:rPr>
              <a:t>" </a:t>
            </a:r>
          </a:p>
          <a:p>
            <a:pPr marL="0" indent="0">
              <a:buNone/>
            </a:pPr>
            <a:r>
              <a:rPr lang="en-US" dirty="0"/>
              <a:t>             		</a:t>
            </a:r>
            <a:r>
              <a:rPr lang="en-US" dirty="0">
                <a:solidFill>
                  <a:srgbClr val="FF0000"/>
                </a:solidFill>
              </a:rPr>
              <a:t>my-color-toggle</a:t>
            </a:r>
            <a:r>
              <a:rPr lang="en-US" dirty="0"/>
              <a:t>&gt;&lt;/a-sphere&gt;</a:t>
            </a:r>
          </a:p>
          <a:p>
            <a:pPr marL="0" indent="0">
              <a:buNone/>
            </a:pPr>
            <a:r>
              <a:rPr lang="en-US" dirty="0"/>
              <a:t>	 </a:t>
            </a:r>
          </a:p>
          <a:p>
            <a:pPr marL="0" indent="0">
              <a:buNone/>
            </a:pPr>
            <a:r>
              <a:rPr lang="en-US" dirty="0"/>
              <a:t>	&lt;a-entity </a:t>
            </a:r>
            <a:r>
              <a:rPr lang="en-US" dirty="0" err="1">
                <a:solidFill>
                  <a:schemeClr val="accent1"/>
                </a:solidFill>
              </a:rPr>
              <a:t>raycaster</a:t>
            </a:r>
            <a:r>
              <a:rPr lang="en-US" dirty="0">
                <a:solidFill>
                  <a:schemeClr val="accent1"/>
                </a:solidFill>
              </a:rPr>
              <a:t>="objects: .one" cursor</a:t>
            </a:r>
            <a:r>
              <a:rPr lang="en-US" dirty="0"/>
              <a:t>&gt;&lt;/a-entity&gt;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&lt;/a-scene&gt;</a:t>
            </a:r>
          </a:p>
        </p:txBody>
      </p:sp>
    </p:spTree>
    <p:extLst>
      <p:ext uri="{BB962C8B-B14F-4D97-AF65-F5344CB8AC3E}">
        <p14:creationId xmlns:p14="http://schemas.microsoft.com/office/powerpoint/2010/main" val="289834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BE20-677D-4B4F-44B7-9A84D154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Learning plan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CC263D-27AE-E86F-7091-6D2561F5B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998397"/>
              </p:ext>
            </p:extLst>
          </p:nvPr>
        </p:nvGraphicFramePr>
        <p:xfrm>
          <a:off x="680674" y="1691735"/>
          <a:ext cx="11128201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3444">
                  <a:extLst>
                    <a:ext uri="{9D8B030D-6E8A-4147-A177-3AD203B41FA5}">
                      <a16:colId xmlns:a16="http://schemas.microsoft.com/office/drawing/2014/main" val="1160588841"/>
                    </a:ext>
                  </a:extLst>
                </a:gridCol>
                <a:gridCol w="7014757">
                  <a:extLst>
                    <a:ext uri="{9D8B030D-6E8A-4147-A177-3AD203B41FA5}">
                      <a16:colId xmlns:a16="http://schemas.microsoft.com/office/drawing/2014/main" val="20915834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Introduction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Overview – outline goals </a:t>
                      </a:r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0" dirty="0">
                          <a:effectLst/>
                        </a:rPr>
                        <a:t>Setting up google cardboard with glitch.com system </a:t>
                      </a:r>
                      <a:endParaRPr lang="en-US" sz="2000" b="0" i="0" dirty="0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257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A-frame basics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Simple 3D a-frame examples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 Work with glitch.com </a:t>
                      </a:r>
                      <a:endParaRPr lang="en-US" sz="2000" b="0" i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385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Foundations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JavaScript, DOM, events, Web-Components 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66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A-frame components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Defining A-frame components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694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Three.JS and A-frame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Basics of </a:t>
                      </a:r>
                      <a:r>
                        <a:rPr lang="en-US" sz="2000" b="0" dirty="0">
                          <a:effectLst/>
                        </a:rPr>
                        <a:t>Three.js for A-frame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41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Entity component architecture (ECA)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Three.js and ECA with standard OO paradigm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86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effectLst/>
                        </a:rPr>
                        <a:t>A-frame and planets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dirty="0">
                          <a:effectLst/>
                        </a:rPr>
                        <a:t>Complex 3D a-frame, work with complex a-frame detail and basic planetary math; illustrate ECA, geometries, controls, etc. 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168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and animations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Goal: show how to do basic animation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005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Conclusion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Goal: review our learning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98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73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Cameras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Parts of A-frame components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Defining a new a-frame component 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4E1B-0E9E-53BA-99ED-3D1EFD2C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Cameras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AE6CF-532A-5875-63A7-A67189A5C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Default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2973B7"/>
                </a:solidFill>
                <a:effectLst/>
                <a:latin typeface="Fira Mono" panose="020F0502020204030204" pitchFamily="49" charset="0"/>
              </a:rPr>
              <a:t>&lt;a-entity </a:t>
            </a:r>
            <a:r>
              <a:rPr lang="en-US" b="0" i="0" dirty="0">
                <a:solidFill>
                  <a:srgbClr val="E96900"/>
                </a:solidFill>
                <a:effectLst/>
                <a:latin typeface="Fira Mono" panose="020F0502020204030204" pitchFamily="49" charset="0"/>
              </a:rPr>
              <a:t>camera</a:t>
            </a:r>
            <a:r>
              <a:rPr lang="en-US" b="0" i="0" dirty="0">
                <a:solidFill>
                  <a:srgbClr val="2973B7"/>
                </a:solidFill>
                <a:effectLst/>
                <a:latin typeface="Fira Mono" panose="020F0502020204030204" pitchFamily="49" charset="0"/>
              </a:rPr>
              <a:t>=</a:t>
            </a:r>
            <a:r>
              <a:rPr lang="en-US" b="0" i="0" dirty="0">
                <a:solidFill>
                  <a:srgbClr val="44BB88"/>
                </a:solidFill>
                <a:effectLst/>
                <a:latin typeface="Fira Mono" panose="020F0502020204030204" pitchFamily="49" charset="0"/>
              </a:rPr>
              <a:t>"active: true"</a:t>
            </a:r>
            <a:r>
              <a:rPr lang="en-US" b="0" i="0" dirty="0">
                <a:solidFill>
                  <a:srgbClr val="2973B7"/>
                </a:solidFill>
                <a:effectLst/>
                <a:latin typeface="Fira Mono" panose="020F0502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2973B7"/>
                </a:solidFill>
                <a:latin typeface="Fira Mono" panose="020F0502020204030204" pitchFamily="49" charset="0"/>
              </a:rPr>
              <a:t>  </a:t>
            </a:r>
            <a:r>
              <a:rPr lang="en-US" b="0" i="0" dirty="0">
                <a:solidFill>
                  <a:srgbClr val="E96900"/>
                </a:solidFill>
                <a:effectLst/>
                <a:latin typeface="Fira Mono" panose="020F0502020204030204" pitchFamily="49" charset="0"/>
              </a:rPr>
              <a:t>look-controls</a:t>
            </a:r>
            <a:r>
              <a:rPr lang="en-US" b="0" i="0" dirty="0">
                <a:solidFill>
                  <a:srgbClr val="2973B7"/>
                </a:solidFill>
                <a:effectLst/>
                <a:latin typeface="Fira Mono" panose="020F0502020204030204" pitchFamily="49" charset="0"/>
              </a:rPr>
              <a:t> </a:t>
            </a:r>
            <a:r>
              <a:rPr lang="en-US" b="0" i="0" dirty="0" err="1">
                <a:solidFill>
                  <a:srgbClr val="E96900"/>
                </a:solidFill>
                <a:effectLst/>
                <a:latin typeface="Fira Mono" panose="020F0502020204030204" pitchFamily="49" charset="0"/>
              </a:rPr>
              <a:t>wasd</a:t>
            </a:r>
            <a:r>
              <a:rPr lang="en-US" b="0" i="0" dirty="0">
                <a:solidFill>
                  <a:srgbClr val="E96900"/>
                </a:solidFill>
                <a:effectLst/>
                <a:latin typeface="Fira Mono" panose="020F0502020204030204" pitchFamily="49" charset="0"/>
              </a:rPr>
              <a:t>-controls</a:t>
            </a:r>
            <a:r>
              <a:rPr lang="en-US" b="0" i="0" dirty="0">
                <a:solidFill>
                  <a:srgbClr val="2973B7"/>
                </a:solidFill>
                <a:effectLst/>
                <a:latin typeface="Fira Mono" panose="020F0502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2973B7"/>
                </a:solidFill>
                <a:latin typeface="Fira Mono" panose="020F0502020204030204" pitchFamily="49" charset="0"/>
              </a:rPr>
              <a:t>  </a:t>
            </a:r>
            <a:r>
              <a:rPr lang="en-US" b="0" i="0" dirty="0">
                <a:solidFill>
                  <a:srgbClr val="E96900"/>
                </a:solidFill>
                <a:effectLst/>
                <a:latin typeface="Fira Mono" panose="020F0502020204030204" pitchFamily="49" charset="0"/>
              </a:rPr>
              <a:t>position</a:t>
            </a:r>
            <a:r>
              <a:rPr lang="en-US" b="0" i="0" dirty="0">
                <a:solidFill>
                  <a:srgbClr val="2973B7"/>
                </a:solidFill>
                <a:effectLst/>
                <a:latin typeface="Fira Mono" panose="020F0502020204030204" pitchFamily="49" charset="0"/>
              </a:rPr>
              <a:t>=</a:t>
            </a:r>
            <a:r>
              <a:rPr lang="en-US" b="0" i="0" dirty="0">
                <a:solidFill>
                  <a:srgbClr val="44BB88"/>
                </a:solidFill>
                <a:effectLst/>
                <a:latin typeface="Fira Mono" panose="020F0502020204030204" pitchFamily="49" charset="0"/>
              </a:rPr>
              <a:t>"0 1.6 0"</a:t>
            </a:r>
            <a:r>
              <a:rPr lang="en-US" b="0" i="0" dirty="0">
                <a:solidFill>
                  <a:srgbClr val="2973B7"/>
                </a:solidFill>
                <a:effectLst/>
                <a:latin typeface="Fira Mono" panose="020F0502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2973B7"/>
                </a:solidFill>
                <a:latin typeface="Fira Mono" panose="020F0502020204030204" pitchFamily="49" charset="0"/>
              </a:rPr>
              <a:t>  </a:t>
            </a:r>
            <a:r>
              <a:rPr lang="en-US" b="0" i="0" dirty="0">
                <a:solidFill>
                  <a:srgbClr val="E96900"/>
                </a:solidFill>
                <a:effectLst/>
                <a:latin typeface="Fira Mono" panose="020F0502020204030204" pitchFamily="49" charset="0"/>
              </a:rPr>
              <a:t>data-</a:t>
            </a:r>
            <a:r>
              <a:rPr lang="en-US" b="0" i="0" dirty="0" err="1">
                <a:solidFill>
                  <a:srgbClr val="E96900"/>
                </a:solidFill>
                <a:effectLst/>
                <a:latin typeface="Fira Mono" panose="020F0502020204030204" pitchFamily="49" charset="0"/>
              </a:rPr>
              <a:t>aframe</a:t>
            </a:r>
            <a:r>
              <a:rPr lang="en-US" b="0" i="0" dirty="0">
                <a:solidFill>
                  <a:srgbClr val="E96900"/>
                </a:solidFill>
                <a:effectLst/>
                <a:latin typeface="Fira Mono" panose="020F0502020204030204" pitchFamily="49" charset="0"/>
              </a:rPr>
              <a:t>-default-camera</a:t>
            </a:r>
            <a:r>
              <a:rPr lang="en-US" b="0" i="0" dirty="0">
                <a:solidFill>
                  <a:srgbClr val="2973B7"/>
                </a:solidFill>
                <a:effectLst/>
                <a:latin typeface="Fira Mono" panose="020F0502020204030204" pitchFamily="49" charset="0"/>
              </a:rPr>
              <a:t>&gt;&lt;/a-entity&gt;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4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C49E-6B1B-AD0B-25E0-9C57C78B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Calibri Light"/>
              </a:rPr>
              <a:t>Basic of an a-frame component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101C-B7C0-2860-35F1-EFF33EA47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0962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Name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 unique name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Schema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Defines the data or properties. It sets the types, default values, and other characteristics of the data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Init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This function is called when a component initialized. 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Update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when the component’s data changes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Tick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on every render loop or "frame" of the scene 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Remove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when the component is removed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Pause &amp; Play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when the scene or entity is paused or played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5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63E2-324A-C8CF-91A4-3F6EE9C6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Calibri Light"/>
              </a:rPr>
              <a:t>Component schema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68F0-47E1-542C-346B-86B74C34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latin typeface="Consolas"/>
                <a:cs typeface="Calibri" panose="020F0502020204030204"/>
              </a:rPr>
              <a:t>AFRAME.registerComponent</a:t>
            </a:r>
            <a:r>
              <a:rPr lang="en-US" dirty="0">
                <a:latin typeface="Consolas"/>
                <a:cs typeface="Calibri" panose="020F0502020204030204"/>
              </a:rPr>
              <a:t>(‘my-box', {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 </a:t>
            </a:r>
            <a:r>
              <a:rPr lang="en-US" b="1" dirty="0">
                <a:solidFill>
                  <a:srgbClr val="0070C0"/>
                </a:solidFill>
                <a:latin typeface="Consolas"/>
                <a:cs typeface="Calibri" panose="020F0502020204030204"/>
              </a:rPr>
              <a:t>schema</a:t>
            </a:r>
            <a:r>
              <a:rPr lang="en-US" dirty="0">
                <a:latin typeface="Consolas"/>
                <a:cs typeface="Calibri" panose="020F0502020204030204"/>
              </a:rPr>
              <a:t>: {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width: {type: 'number', default: 1},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height: {type: 'number', default: 1},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depth: {type: 'number', default: 1},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color: {type: 'color', default: '#AAA'}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 }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});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A8849-B399-1034-C4A1-05F932E4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content is protected and may not be shared, uploaded, or distributed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2ABA9-A571-E4F2-CB54-D06FA0A4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6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E3D0-8EBE-3F43-1AD0-7A677610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053B-CEFA-9A8B-2BEE-3508E07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33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AFRAME.registerComponent</a:t>
            </a:r>
            <a:r>
              <a:rPr lang="en-US" dirty="0"/>
              <a:t>(‘hello-world',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 err="1">
                <a:solidFill>
                  <a:srgbClr val="0070C0"/>
                </a:solidFill>
              </a:rPr>
              <a:t>init</a:t>
            </a:r>
            <a:r>
              <a:rPr lang="en-US" b="1" dirty="0">
                <a:solidFill>
                  <a:srgbClr val="0070C0"/>
                </a:solidFill>
              </a:rPr>
              <a:t>: function()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console.log("HELLO");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},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>
                <a:solidFill>
                  <a:srgbClr val="0070C0"/>
                </a:solidFill>
              </a:rPr>
              <a:t>tick: function()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console.log("click");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},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>
                <a:solidFill>
                  <a:srgbClr val="0070C0"/>
                </a:solidFill>
              </a:rPr>
              <a:t>remove: function()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console.log("Goodnight moon!");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dirty="0"/>
              <a:t> });</a:t>
            </a:r>
          </a:p>
        </p:txBody>
      </p:sp>
    </p:spTree>
    <p:extLst>
      <p:ext uri="{BB962C8B-B14F-4D97-AF65-F5344CB8AC3E}">
        <p14:creationId xmlns:p14="http://schemas.microsoft.com/office/powerpoint/2010/main" val="256018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6F10-78FC-DE35-9794-1FB5649F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Methods in action – put &lt;script&gt; in &lt;body&gt;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For </a:t>
            </a:r>
            <a:r>
              <a:rPr lang="en-US" b="1" dirty="0" err="1">
                <a:solidFill>
                  <a:srgbClr val="0070C0"/>
                </a:solidFill>
              </a:rPr>
              <a:t>AFRAME.registerComponent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>
                <a:solidFill>
                  <a:srgbClr val="FF0000"/>
                </a:solidFill>
              </a:rPr>
              <a:t>defer in </a:t>
            </a:r>
            <a:r>
              <a:rPr lang="en-US" b="1" dirty="0" err="1">
                <a:solidFill>
                  <a:srgbClr val="FF0000"/>
                </a:solidFill>
              </a:rPr>
              <a:t>hdr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144C-C655-270C-CB5F-DA6E54875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sz="8000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</a:t>
            </a:r>
            <a:r>
              <a:rPr lang="en-US" sz="8000" dirty="0" err="1"/>
              <a:t>AFRAME.registerComponent</a:t>
            </a:r>
            <a:r>
              <a:rPr lang="en-US" sz="8000" dirty="0"/>
              <a:t>(‘</a:t>
            </a:r>
            <a:r>
              <a:rPr lang="en-US" sz="8000" dirty="0">
                <a:solidFill>
                  <a:srgbClr val="0070C0"/>
                </a:solidFill>
              </a:rPr>
              <a:t>say-hello</a:t>
            </a:r>
            <a:r>
              <a:rPr lang="en-US" sz="8000" dirty="0"/>
              <a:t>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</a:t>
            </a:r>
            <a:r>
              <a:rPr lang="en-US" sz="8000" b="1" dirty="0" err="1">
                <a:solidFill>
                  <a:srgbClr val="0070C0"/>
                </a:solidFill>
              </a:rPr>
              <a:t>init</a:t>
            </a:r>
            <a:r>
              <a:rPr lang="en-US" sz="8000" dirty="0"/>
              <a:t>: function()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  console.log("HELLO");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</a:t>
            </a:r>
            <a:r>
              <a:rPr lang="en-US" sz="8000" b="1" dirty="0">
                <a:solidFill>
                  <a:srgbClr val="0070C0"/>
                </a:solidFill>
              </a:rPr>
              <a:t>tick</a:t>
            </a:r>
            <a:r>
              <a:rPr lang="en-US" sz="8000" dirty="0"/>
              <a:t>: function()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  console.log("click");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}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&lt;a-scene&gt;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	 &lt;a-entity </a:t>
            </a:r>
            <a:r>
              <a:rPr lang="en-US" sz="8000" dirty="0">
                <a:solidFill>
                  <a:srgbClr val="0070C0"/>
                </a:solidFill>
              </a:rPr>
              <a:t>say-hello</a:t>
            </a:r>
            <a:r>
              <a:rPr lang="en-US" sz="8000" dirty="0"/>
              <a:t>&gt;&lt;/a-entity&gt;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&lt;/body&gt;</a:t>
            </a:r>
          </a:p>
        </p:txBody>
      </p:sp>
    </p:spTree>
    <p:extLst>
      <p:ext uri="{BB962C8B-B14F-4D97-AF65-F5344CB8AC3E}">
        <p14:creationId xmlns:p14="http://schemas.microsoft.com/office/powerpoint/2010/main" val="2397543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B43C-7AB4-9845-E22B-9FE5BF15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F020-86BA-8E32-E1E9-D017EB38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 err="1"/>
              <a:t>AFRAME.registerComponent</a:t>
            </a:r>
            <a:r>
              <a:rPr lang="en-US" sz="1800" dirty="0"/>
              <a:t>('simple-comp',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  </a:t>
            </a:r>
            <a:r>
              <a:rPr lang="en-US" sz="1800" dirty="0" err="1"/>
              <a:t>init</a:t>
            </a:r>
            <a:r>
              <a:rPr lang="en-US" sz="1800" dirty="0"/>
              <a:t>: function () { console.log("Yes: simple-comp");  } 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 err="1"/>
              <a:t>AFRAME.registerComponent</a:t>
            </a:r>
            <a:r>
              <a:rPr lang="en-US" sz="1800" dirty="0"/>
              <a:t>('other-comp',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  schema: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	message: {type: '</a:t>
            </a:r>
            <a:r>
              <a:rPr lang="en-US" sz="1800" dirty="0" err="1"/>
              <a:t>string',default</a:t>
            </a:r>
            <a:r>
              <a:rPr lang="en-US" sz="1800" dirty="0"/>
              <a:t>: "Good day!"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  </a:t>
            </a:r>
            <a:r>
              <a:rPr lang="en-US" sz="1800" dirty="0" err="1"/>
              <a:t>init</a:t>
            </a:r>
            <a:r>
              <a:rPr lang="en-US" sz="1800" dirty="0"/>
              <a:t>: function () { console.log(</a:t>
            </a:r>
            <a:r>
              <a:rPr lang="en-US" sz="1800" dirty="0" err="1"/>
              <a:t>this.data.message</a:t>
            </a:r>
            <a:r>
              <a:rPr lang="en-US" sz="1800" dirty="0"/>
              <a:t>);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0070C0"/>
                </a:solidFill>
              </a:rPr>
              <a:t>multiple: true   </a:t>
            </a:r>
            <a:r>
              <a:rPr lang="en-US" sz="1800" dirty="0"/>
              <a:t>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7691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611</TotalTime>
  <Words>901</Words>
  <Application>Microsoft Office PowerPoint</Application>
  <PresentationFormat>Widescreen</PresentationFormat>
  <Paragraphs>142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Fira Mono</vt:lpstr>
      <vt:lpstr>Söhne</vt:lpstr>
      <vt:lpstr>office theme</vt:lpstr>
      <vt:lpstr>AR/VR Workshop A-Frame components</vt:lpstr>
      <vt:lpstr>Learning plan</vt:lpstr>
      <vt:lpstr>Outline</vt:lpstr>
      <vt:lpstr>Cameras</vt:lpstr>
      <vt:lpstr>Basic of an a-frame component</vt:lpstr>
      <vt:lpstr>Component schema</vt:lpstr>
      <vt:lpstr>A component</vt:lpstr>
      <vt:lpstr>Methods in action – put &lt;script&gt; in &lt;body&gt; For AFRAME.registerComponent (defer in hdr)</vt:lpstr>
      <vt:lpstr>Another Example</vt:lpstr>
      <vt:lpstr>Another Example, cont</vt:lpstr>
      <vt:lpstr>Attaching a new component to a scene</vt:lpstr>
      <vt:lpstr>Attaching a new component to a scene</vt:lpstr>
      <vt:lpstr>Sphere with color toggle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Bradford, Phillip</dc:creator>
  <cp:lastModifiedBy>Bradford, Phillip</cp:lastModifiedBy>
  <cp:revision>146</cp:revision>
  <dcterms:created xsi:type="dcterms:W3CDTF">2023-10-08T23:58:23Z</dcterms:created>
  <dcterms:modified xsi:type="dcterms:W3CDTF">2024-01-10T18:08:47Z</dcterms:modified>
</cp:coreProperties>
</file>