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00"/>
    <a:srgbClr val="F49494"/>
    <a:srgbClr val="D8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 d="100"/>
          <a:sy n="11" d="100"/>
        </p:scale>
        <p:origin x="1692"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C776-D89D-457B-B189-17AFCCEBF2F6}"/>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E9E821CC-2C92-416A-B528-48ACA1CD6D1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0B84240A-A61A-496F-9425-3205BBAA207D}"/>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CE3FB0A2-6BDD-4D76-811D-F95783A3B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473D2-AD43-4BEB-8D10-E94C4ACD56D2}"/>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208507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5BC9-B2C9-450D-8C18-635035FB6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5172F2-844C-47E7-900E-EAA3F4A810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1B017-9217-4C2B-8DEE-0BE66B2CAE4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3DA5B6DA-D9C9-4230-BCE0-53978AF16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1A7B4-D6D9-420A-9EA5-ECAC64BB50AC}"/>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064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9F059-6AF6-40D1-B7B2-797D9468C3BE}"/>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FC605-CDCD-45CD-AA56-49A8DBEB1D3B}"/>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24B0C-38C9-4584-98F0-9A72F75DF2BA}"/>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21E526E7-8349-418E-864E-1DB069983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6755C-CECF-4507-9D5A-2CDBD46D079B}"/>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75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8E87-CF62-4440-B577-E2A0533BE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500BD-3F2E-4100-9454-26F655CC51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BD516-09ED-4299-B0DB-1F5E762452C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1F4D0927-97AA-472B-8261-EC54FC212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3446C-2A37-44CD-AFA2-FB52625E2D0C}"/>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84849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1EB6-7B6D-427D-AE4F-63F77094E80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F100C5DE-FE1E-4D5E-B6FB-BC74E5496A27}"/>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990000-AA8F-4ED2-B929-B25232639362}"/>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D1E87F25-D8C2-4269-8BE8-2153752C6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253EB-8397-45BF-8CFD-8477A09FECF9}"/>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141222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D0A7-31D8-4933-8BD3-3978D0EA4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2875A-631A-42A2-9BC1-BACF1E208AEE}"/>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C9CC9-FD31-4AB8-A0FA-58D31042A5D6}"/>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57374-D769-4909-B102-62B818E6D070}"/>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5B863D7A-CD5A-4A01-BACA-56EB64B9D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A28D4-7E63-4E60-8B68-C75EE9A15CF2}"/>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275214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679-AD01-4F23-9148-4AC623009188}"/>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620F9-CC7B-4822-AB78-2C7E040B5FA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FFA3EC54-0B4A-4B6E-B4DC-8A029B1635AA}"/>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0EB690-40DC-4263-B0A6-85528AF8B1E8}"/>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F8CC26A9-7BF6-45A6-9FBD-8C8BBEF72A6D}"/>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0B03A8-CD62-4A7E-8674-905EFEEDE23A}"/>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8" name="Footer Placeholder 7">
            <a:extLst>
              <a:ext uri="{FF2B5EF4-FFF2-40B4-BE49-F238E27FC236}">
                <a16:creationId xmlns:a16="http://schemas.microsoft.com/office/drawing/2014/main" id="{F895AFFB-ED3C-4B7A-89D2-126396529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82988-B4D7-419E-875C-81B513EEC980}"/>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00135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EB6E-EC5B-451E-A1AA-9BE70AAA4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6B9A8E-787F-4D89-991F-C72F8B2BE035}"/>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4" name="Footer Placeholder 3">
            <a:extLst>
              <a:ext uri="{FF2B5EF4-FFF2-40B4-BE49-F238E27FC236}">
                <a16:creationId xmlns:a16="http://schemas.microsoft.com/office/drawing/2014/main" id="{82F82408-C6C5-48AF-A1B6-853A396E79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6B584-4B6D-4150-B6A1-74DBC2B7449F}"/>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55834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4D642-A98B-4DE3-9BC6-550CDF586F50}"/>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3" name="Footer Placeholder 2">
            <a:extLst>
              <a:ext uri="{FF2B5EF4-FFF2-40B4-BE49-F238E27FC236}">
                <a16:creationId xmlns:a16="http://schemas.microsoft.com/office/drawing/2014/main" id="{522BD59E-D8DC-4C4A-8694-664351147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7B86A-2537-407C-95A1-00B89D705333}"/>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371077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2EE6-A92C-4E46-B0D8-8F069301DF70}"/>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39156DED-849D-40B8-B69B-81821F7FC079}"/>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81453-CA81-47E6-AE70-E947401B44AE}"/>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F9F456A9-F9B0-477E-B787-F459F7453F41}"/>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BCF9B8D4-D9F4-44D8-90DE-0CB3C87D4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B046B-BF8B-434A-9561-D37E8CFC48C5}"/>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00346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545B-2F20-4315-8137-44FBB443041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90CC328-8A80-4903-8649-3CA711233F82}"/>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226ED920-FFBC-4C18-A20B-8558E2AE424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61A44992-A839-4709-AC9F-6A77799618E7}"/>
              </a:ext>
            </a:extLst>
          </p:cNvPr>
          <p:cNvSpPr>
            <a:spLocks noGrp="1"/>
          </p:cNvSpPr>
          <p:nvPr>
            <p:ph type="dt" sz="half" idx="10"/>
          </p:nvPr>
        </p:nvSpPr>
        <p:spPr/>
        <p:txBody>
          <a:bodyPr/>
          <a:lstStyle/>
          <a:p>
            <a:fld id="{8E1F3228-DC34-4C78-8E4B-9F85CFA48EC9}" type="datetimeFigureOut">
              <a:rPr lang="en-US" smtClean="0"/>
              <a:t>7/27/2020</a:t>
            </a:fld>
            <a:endParaRPr lang="en-US"/>
          </a:p>
        </p:txBody>
      </p:sp>
      <p:sp>
        <p:nvSpPr>
          <p:cNvPr id="6" name="Footer Placeholder 5">
            <a:extLst>
              <a:ext uri="{FF2B5EF4-FFF2-40B4-BE49-F238E27FC236}">
                <a16:creationId xmlns:a16="http://schemas.microsoft.com/office/drawing/2014/main" id="{8F912359-4616-4DC5-80B6-0CD02C3F5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E0497-8599-4BB7-B581-728363C8AE00}"/>
              </a:ext>
            </a:extLst>
          </p:cNvPr>
          <p:cNvSpPr>
            <a:spLocks noGrp="1"/>
          </p:cNvSpPr>
          <p:nvPr>
            <p:ph type="sldNum" sz="quarter" idx="12"/>
          </p:nvPr>
        </p:nvSpPr>
        <p:spPr/>
        <p:txBody>
          <a:bodyPr/>
          <a:lstStyle/>
          <a:p>
            <a:fld id="{75612E03-C4D4-4CDA-8C8A-447D8F4F8636}" type="slidenum">
              <a:rPr lang="en-US" smtClean="0"/>
              <a:t>‹#›</a:t>
            </a:fld>
            <a:endParaRPr lang="en-US"/>
          </a:p>
        </p:txBody>
      </p:sp>
    </p:spTree>
    <p:extLst>
      <p:ext uri="{BB962C8B-B14F-4D97-AF65-F5344CB8AC3E}">
        <p14:creationId xmlns:p14="http://schemas.microsoft.com/office/powerpoint/2010/main" val="416048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DC642-FD9E-41D9-9323-367C3616E26C}"/>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BE915-26CD-4618-8053-1E5246E3884D}"/>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208F2-9375-4CD4-B390-F3D2DD1B8275}"/>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8E1F3228-DC34-4C78-8E4B-9F85CFA48EC9}" type="datetimeFigureOut">
              <a:rPr lang="en-US" smtClean="0"/>
              <a:t>7/27/2020</a:t>
            </a:fld>
            <a:endParaRPr lang="en-US"/>
          </a:p>
        </p:txBody>
      </p:sp>
      <p:sp>
        <p:nvSpPr>
          <p:cNvPr id="5" name="Footer Placeholder 4">
            <a:extLst>
              <a:ext uri="{FF2B5EF4-FFF2-40B4-BE49-F238E27FC236}">
                <a16:creationId xmlns:a16="http://schemas.microsoft.com/office/drawing/2014/main" id="{CD8AF087-AB72-4AAB-A072-3005273F8267}"/>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9D543-EE8A-4CBB-9254-7E186105A614}"/>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75612E03-C4D4-4CDA-8C8A-447D8F4F8636}" type="slidenum">
              <a:rPr lang="en-US" smtClean="0"/>
              <a:t>‹#›</a:t>
            </a:fld>
            <a:endParaRPr lang="en-US"/>
          </a:p>
        </p:txBody>
      </p:sp>
      <p:sp>
        <p:nvSpPr>
          <p:cNvPr id="7" name="fc" descr=" ">
            <a:extLst>
              <a:ext uri="{FF2B5EF4-FFF2-40B4-BE49-F238E27FC236}">
                <a16:creationId xmlns:a16="http://schemas.microsoft.com/office/drawing/2014/main" id="{75DEB673-29C8-410E-A3D4-822325AE80FA}"/>
              </a:ext>
            </a:extLst>
          </p:cNvPr>
          <p:cNvSpPr txBox="1"/>
          <p:nvPr userDrawn="1"/>
        </p:nvSpPr>
        <p:spPr>
          <a:xfrm>
            <a:off x="0" y="32598361"/>
            <a:ext cx="438912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2782045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81616"/>
            </a:gs>
            <a:gs pos="0">
              <a:srgbClr val="F49494"/>
            </a:gs>
            <a:gs pos="100000">
              <a:schemeClr val="bg1"/>
            </a:gs>
          </a:gsLst>
          <a:lin ang="5400000" scaled="1"/>
        </a:gradFill>
        <a:effectLst/>
      </p:bgPr>
    </p:bg>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6896F528-8F41-4971-8E0A-6B0865F2D108}"/>
              </a:ext>
            </a:extLst>
          </p:cNvPr>
          <p:cNvSpPr txBox="1">
            <a:spLocks/>
          </p:cNvSpPr>
          <p:nvPr/>
        </p:nvSpPr>
        <p:spPr>
          <a:xfrm>
            <a:off x="33884706" y="12719726"/>
            <a:ext cx="10958404" cy="7478948"/>
          </a:xfrm>
          <a:prstGeom prst="rect">
            <a:avLst/>
          </a:prstGeom>
        </p:spPr>
        <p:txBody>
          <a:bodyPr anchor="t"/>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Bef>
                <a:spcPts val="0"/>
              </a:spcBef>
              <a:spcAft>
                <a:spcPts val="1200"/>
              </a:spcAft>
            </a:pPr>
            <a:r>
              <a:rPr lang="en-US" sz="2400" spc="-150" dirty="0">
                <a:latin typeface="Book Antiqua" panose="02040602050305030304" pitchFamily="18" charset="0"/>
              </a:rPr>
              <a:t>.    </a:t>
            </a:r>
          </a:p>
          <a:p>
            <a:pPr marL="742950" indent="-742950">
              <a:spcBef>
                <a:spcPts val="0"/>
              </a:spcBef>
              <a:buFont typeface="+mj-lt"/>
              <a:buAutoNum type="arabicPeriod"/>
            </a:pPr>
            <a:endParaRPr lang="en-US" sz="2400" spc="-150" dirty="0">
              <a:solidFill>
                <a:schemeClr val="bg1"/>
              </a:solidFill>
              <a:latin typeface="Book Antiqua" panose="02040602050305030304" pitchFamily="18" charset="0"/>
            </a:endParaRPr>
          </a:p>
          <a:p>
            <a:pPr marL="742950" indent="-742950">
              <a:spcBef>
                <a:spcPts val="0"/>
              </a:spcBef>
              <a:buFont typeface="+mj-lt"/>
              <a:buAutoNum type="arabicPeriod"/>
            </a:pPr>
            <a:endParaRPr lang="en-US" sz="2400" spc="-150" dirty="0">
              <a:solidFill>
                <a:schemeClr val="bg1"/>
              </a:solidFill>
              <a:latin typeface="Book Antiqua" panose="02040602050305030304" pitchFamily="18" charset="0"/>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dirty="0">
              <a:solidFill>
                <a:schemeClr val="bg1"/>
              </a:solidFill>
            </a:endParaRPr>
          </a:p>
          <a:p>
            <a:pPr marL="742950" indent="-742950">
              <a:spcBef>
                <a:spcPts val="0"/>
              </a:spcBef>
              <a:buFont typeface="+mj-lt"/>
              <a:buAutoNum type="arabicPeriod"/>
            </a:pPr>
            <a:endParaRPr lang="en-US" sz="2300" spc="-150" dirty="0">
              <a:solidFill>
                <a:schemeClr val="bg1"/>
              </a:solidFill>
            </a:endParaRPr>
          </a:p>
          <a:p>
            <a:pPr>
              <a:spcBef>
                <a:spcPts val="0"/>
              </a:spcBef>
            </a:pPr>
            <a:endParaRPr lang="en-US" sz="2300" spc="-150" dirty="0"/>
          </a:p>
          <a:p>
            <a:pPr>
              <a:spcBef>
                <a:spcPts val="0"/>
              </a:spcBef>
            </a:pPr>
            <a:endParaRPr lang="en-US" sz="2400" b="1" i="1" spc="-150" dirty="0">
              <a:latin typeface="Book Antiqua" panose="02040602050305030304" pitchFamily="18" charset="0"/>
            </a:endParaRPr>
          </a:p>
          <a:p>
            <a:pPr>
              <a:spcBef>
                <a:spcPts val="0"/>
              </a:spcBef>
            </a:pPr>
            <a:endParaRPr lang="en-US" sz="2400" b="1" i="1" spc="-150" dirty="0">
              <a:latin typeface="Book Antiqua" panose="02040602050305030304" pitchFamily="18" charset="0"/>
            </a:endParaRPr>
          </a:p>
          <a:p>
            <a:pPr>
              <a:spcBef>
                <a:spcPts val="0"/>
              </a:spcBef>
            </a:pPr>
            <a:endParaRPr lang="en-US" sz="2400" b="1" i="1" spc="-150" dirty="0">
              <a:latin typeface="Book Antiqua" panose="02040602050305030304" pitchFamily="18" charset="0"/>
            </a:endParaRPr>
          </a:p>
          <a:p>
            <a:pPr>
              <a:spcBef>
                <a:spcPts val="0"/>
              </a:spcBef>
            </a:pPr>
            <a:endParaRPr lang="en-US" sz="2400" b="1" i="1" spc="-150" dirty="0">
              <a:latin typeface="Book Antiqua" panose="02040602050305030304" pitchFamily="18" charset="0"/>
            </a:endParaRPr>
          </a:p>
          <a:p>
            <a:pPr>
              <a:spcBef>
                <a:spcPts val="0"/>
              </a:spcBef>
            </a:pPr>
            <a:endParaRPr lang="en-US" sz="2400" b="1" i="1" spc="-150" dirty="0">
              <a:latin typeface="Book Antiqua" panose="02040602050305030304" pitchFamily="18" charset="0"/>
            </a:endParaRPr>
          </a:p>
          <a:p>
            <a:pPr>
              <a:spcBef>
                <a:spcPts val="0"/>
              </a:spcBef>
            </a:pPr>
            <a:endParaRPr lang="en-US" sz="2400" b="1" i="1" spc="-150" dirty="0">
              <a:latin typeface="Book Antiqua" panose="02040602050305030304" pitchFamily="18" charset="0"/>
            </a:endParaRPr>
          </a:p>
          <a:p>
            <a:pPr marL="742950" indent="-742950">
              <a:spcBef>
                <a:spcPts val="0"/>
              </a:spcBef>
              <a:buFont typeface="+mj-lt"/>
              <a:buAutoNum type="arabicPeriod"/>
            </a:pPr>
            <a:endParaRPr lang="en-US" sz="2300" spc="-150" dirty="0">
              <a:solidFill>
                <a:schemeClr val="bg1"/>
              </a:solidFill>
            </a:endParaRPr>
          </a:p>
        </p:txBody>
      </p:sp>
      <p:sp>
        <p:nvSpPr>
          <p:cNvPr id="8" name="Text Placeholder 19">
            <a:extLst>
              <a:ext uri="{FF2B5EF4-FFF2-40B4-BE49-F238E27FC236}">
                <a16:creationId xmlns:a16="http://schemas.microsoft.com/office/drawing/2014/main" id="{CF5448F6-9B0C-431E-9C34-81C34E514862}"/>
              </a:ext>
            </a:extLst>
          </p:cNvPr>
          <p:cNvSpPr txBox="1">
            <a:spLocks/>
          </p:cNvSpPr>
          <p:nvPr/>
        </p:nvSpPr>
        <p:spPr>
          <a:xfrm>
            <a:off x="1601639" y="5072033"/>
            <a:ext cx="11063362" cy="1280160"/>
          </a:xfrm>
          <a:prstGeom prst="rect">
            <a:avLst/>
          </a:prstGeom>
          <a:solidFill>
            <a:srgbClr val="A40000"/>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dirty="0">
                <a:solidFill>
                  <a:schemeClr val="bg1"/>
                </a:solidFill>
                <a:latin typeface="Trebuchet MS" panose="020B0603020202020204" pitchFamily="34" charset="0"/>
                <a:cs typeface="Times New Roman" panose="02020603050405020304" pitchFamily="18" charset="0"/>
              </a:rPr>
              <a:t>Abstract</a:t>
            </a:r>
            <a:endParaRPr lang="en-US" sz="8800" dirty="0">
              <a:solidFill>
                <a:schemeClr val="bg1"/>
              </a:solidFill>
              <a:latin typeface="Trebuchet MS" panose="020B0603020202020204" pitchFamily="34" charset="0"/>
              <a:cs typeface="Times New Roman" panose="02020603050405020304" pitchFamily="18" charset="0"/>
            </a:endParaRPr>
          </a:p>
        </p:txBody>
      </p:sp>
      <p:sp>
        <p:nvSpPr>
          <p:cNvPr id="48" name="Text Placeholder 19">
            <a:extLst>
              <a:ext uri="{FF2B5EF4-FFF2-40B4-BE49-F238E27FC236}">
                <a16:creationId xmlns:a16="http://schemas.microsoft.com/office/drawing/2014/main" id="{01CD8BF8-ACFE-4EA0-A769-84A3AFF5C61B}"/>
              </a:ext>
            </a:extLst>
          </p:cNvPr>
          <p:cNvSpPr txBox="1">
            <a:spLocks/>
          </p:cNvSpPr>
          <p:nvPr/>
        </p:nvSpPr>
        <p:spPr>
          <a:xfrm>
            <a:off x="1574292" y="21784937"/>
            <a:ext cx="11063362" cy="1280160"/>
          </a:xfrm>
          <a:prstGeom prst="rect">
            <a:avLst/>
          </a:prstGeom>
          <a:solidFill>
            <a:srgbClr val="A40000"/>
          </a:solidFill>
        </p:spPr>
        <p:txBody>
          <a:bodyPr vert="horz" lIns="91440" tIns="45720" rIns="91440" bIns="45720" rtlCol="0" anchor="t"/>
          <a:lstStyle>
            <a:defPPr>
              <a:defRPr lang="en-US"/>
            </a:defPPr>
            <a:lvl1pPr algn="ctr" defTabSz="457200">
              <a:defRPr sz="5400">
                <a:solidFill>
                  <a:schemeClr val="bg1"/>
                </a:solidFill>
                <a:latin typeface="Trebuchet MS" panose="020B0603020202020204" pitchFamily="34"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dirty="0"/>
              <a:t>Methodology</a:t>
            </a:r>
          </a:p>
        </p:txBody>
      </p:sp>
      <p:sp>
        <p:nvSpPr>
          <p:cNvPr id="49" name="Text Placeholder 19">
            <a:extLst>
              <a:ext uri="{FF2B5EF4-FFF2-40B4-BE49-F238E27FC236}">
                <a16:creationId xmlns:a16="http://schemas.microsoft.com/office/drawing/2014/main" id="{5E87272B-2E34-4AF2-B39A-53518CE5EBE1}"/>
              </a:ext>
            </a:extLst>
          </p:cNvPr>
          <p:cNvSpPr txBox="1">
            <a:spLocks/>
          </p:cNvSpPr>
          <p:nvPr/>
        </p:nvSpPr>
        <p:spPr>
          <a:xfrm>
            <a:off x="1601639" y="6145515"/>
            <a:ext cx="11063362" cy="15268522"/>
          </a:xfrm>
          <a:prstGeom prst="rect">
            <a:avLst/>
          </a:prstGeom>
          <a:solidFill>
            <a:schemeClr val="bg1"/>
          </a:solid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dirty="0">
                <a:solidFill>
                  <a:schemeClr val="tx1"/>
                </a:solidFill>
              </a:rPr>
              <a:t>While trends between extinction and body size have been explored extensively, hence the coining of the Lilliput Effect, or the noticed tendency for smaller organisms to remain after a mass extinction, few have studied this hypothesized trend within the Late Ordovician Mass Extinction. None have attempted to observe it with Mollusca as a focal point. Additionally, our research investigated ecological factors and their relationship with body size and extinction risk. First, we divided data from Heim et. al. 2015 into three main classes, Cephalopoda, Bivalvia, and </a:t>
            </a:r>
            <a:r>
              <a:rPr lang="en-US" sz="2800" dirty="0" err="1">
                <a:solidFill>
                  <a:schemeClr val="tx1"/>
                </a:solidFill>
              </a:rPr>
              <a:t>Gastropoda</a:t>
            </a:r>
            <a:r>
              <a:rPr lang="en-US" sz="2800" dirty="0">
                <a:solidFill>
                  <a:schemeClr val="tx1"/>
                </a:solidFill>
              </a:rPr>
              <a:t>. We ran logistic regression analyses to determine the odds of a higher extinction rate based on calculated fossil biovolume. Next, we ran Pearson’s correlation test to compare the odds to the sea level and pO2 of each Ordovician stage. Logistic regression analyses were performed on the entire molluscan dataset, comparing body size and extinction rates to circulation, feeding, motility, and tiering data, followed by correlation tests between these odds and sea level and pO2. </a:t>
            </a:r>
          </a:p>
          <a:p>
            <a:pPr algn="l"/>
            <a:endParaRPr lang="en-US" sz="2800" dirty="0">
              <a:solidFill>
                <a:schemeClr val="tx1"/>
              </a:solidFill>
            </a:endParaRPr>
          </a:p>
          <a:p>
            <a:pPr algn="l"/>
            <a:r>
              <a:rPr lang="en-US" sz="2800" dirty="0">
                <a:solidFill>
                  <a:schemeClr val="tx1"/>
                </a:solidFill>
              </a:rPr>
              <a:t>While our first test for the main classes yielded no significant results, our second tests involving ecological traits found significant (p &lt; 0.05) and strongly positive coefficients. For example, there are high odds of extinction for </a:t>
            </a:r>
            <a:r>
              <a:rPr lang="en-US" sz="2800" dirty="0" err="1">
                <a:solidFill>
                  <a:schemeClr val="tx1"/>
                </a:solidFill>
              </a:rPr>
              <a:t>molluscs</a:t>
            </a:r>
            <a:r>
              <a:rPr lang="en-US" sz="2800" dirty="0">
                <a:solidFill>
                  <a:schemeClr val="tx1"/>
                </a:solidFill>
              </a:rPr>
              <a:t> with closed circulation. The coefficients for the regression between extinction risk and genera with closed circulation were 1.06 and 1.15 in the Hirnantian and </a:t>
            </a:r>
            <a:r>
              <a:rPr lang="en-US" sz="2800" dirty="0" err="1">
                <a:solidFill>
                  <a:schemeClr val="tx1"/>
                </a:solidFill>
              </a:rPr>
              <a:t>Katian</a:t>
            </a:r>
            <a:r>
              <a:rPr lang="en-US" sz="2800" dirty="0">
                <a:solidFill>
                  <a:schemeClr val="tx1"/>
                </a:solidFill>
              </a:rPr>
              <a:t>, indicating that such organisms were more likely to go extinct. Analysis revealed this likelihood had actually reduced during the LOME. Additionally, there is a strong correlation between the coefficients for extinction and body size for the traits of predatory feeding, water column tiering, and a closed circulation, all features of cephalopods, indicating that the high odds are a result of cephalopodic extinction. In the end, while there exists no clear relationship between body size and extinction for </a:t>
            </a:r>
            <a:r>
              <a:rPr lang="en-US" sz="2800" dirty="0" err="1">
                <a:solidFill>
                  <a:schemeClr val="tx1"/>
                </a:solidFill>
              </a:rPr>
              <a:t>molluscs</a:t>
            </a:r>
            <a:r>
              <a:rPr lang="en-US" sz="2800" dirty="0">
                <a:solidFill>
                  <a:schemeClr val="tx1"/>
                </a:solidFill>
              </a:rPr>
              <a:t> in the LOME, alternative physiological and ecological information provide better predictions for body size and extinction risk for </a:t>
            </a:r>
            <a:r>
              <a:rPr lang="en-US" sz="2800" dirty="0" err="1">
                <a:solidFill>
                  <a:schemeClr val="tx1"/>
                </a:solidFill>
              </a:rPr>
              <a:t>molluscs</a:t>
            </a:r>
            <a:r>
              <a:rPr lang="en-US" sz="2800" dirty="0">
                <a:solidFill>
                  <a:schemeClr val="tx1"/>
                </a:solidFill>
              </a:rPr>
              <a:t> in the LOME. </a:t>
            </a:r>
          </a:p>
          <a:p>
            <a:pPr algn="l"/>
            <a:endParaRPr lang="en-US" sz="2800" dirty="0">
              <a:solidFill>
                <a:schemeClr val="tx1"/>
              </a:solidFill>
            </a:endParaRPr>
          </a:p>
          <a:p>
            <a:pPr algn="l"/>
            <a:r>
              <a:rPr lang="en-US" sz="2800" dirty="0">
                <a:solidFill>
                  <a:schemeClr val="tx1"/>
                </a:solidFill>
              </a:rPr>
              <a:t>These factors clearly play a role in the underpinning mechanisms of mass extinctions, largely rejecting the Lilliput Effect and indicating that extinction trends are more complex than simple correlations.</a:t>
            </a:r>
          </a:p>
          <a:p>
            <a:br>
              <a:rPr lang="en-US" sz="4400" dirty="0">
                <a:solidFill>
                  <a:schemeClr val="tx1"/>
                </a:solidFill>
              </a:rPr>
            </a:br>
            <a:endParaRPr lang="en-US" sz="4400" dirty="0">
              <a:solidFill>
                <a:schemeClr val="tx1"/>
              </a:solidFill>
              <a:latin typeface="Trebuchet MS" panose="020B0603020202020204" pitchFamily="34" charset="0"/>
              <a:cs typeface="Times New Roman" panose="02020603050405020304" pitchFamily="18" charset="0"/>
            </a:endParaRPr>
          </a:p>
        </p:txBody>
      </p:sp>
      <p:sp>
        <p:nvSpPr>
          <p:cNvPr id="50" name="Text Placeholder 19">
            <a:extLst>
              <a:ext uri="{FF2B5EF4-FFF2-40B4-BE49-F238E27FC236}">
                <a16:creationId xmlns:a16="http://schemas.microsoft.com/office/drawing/2014/main" id="{9617CB63-F2CA-4C87-A946-B8D2E77CF4A7}"/>
              </a:ext>
            </a:extLst>
          </p:cNvPr>
          <p:cNvSpPr txBox="1">
            <a:spLocks/>
          </p:cNvSpPr>
          <p:nvPr/>
        </p:nvSpPr>
        <p:spPr>
          <a:xfrm>
            <a:off x="5486400" y="55318"/>
            <a:ext cx="32918400" cy="2941428"/>
          </a:xfrm>
          <a:prstGeom prst="rect">
            <a:avLst/>
          </a:prstGeom>
          <a:noFill/>
        </p:spPr>
        <p:txBody>
          <a:bodyPr vert="horz" lIns="91440" tIns="45720" rIns="91440" bIns="45720" rtlCol="0" anchor="t"/>
          <a:lstStyle>
            <a:defPPr>
              <a:defRPr lang="en-US"/>
            </a:defPPr>
            <a:lvl1pPr marL="0" algn="ctr" defTabSz="457200" rtl="0" eaLnBrk="1" latinLnBrk="0" hangingPunct="1">
              <a:defRPr sz="57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800" b="1" dirty="0">
                <a:solidFill>
                  <a:schemeClr val="bg1"/>
                </a:solidFill>
              </a:rPr>
              <a:t>Driving Factors of Extinction for </a:t>
            </a:r>
            <a:r>
              <a:rPr lang="en-US" sz="8800" b="1" dirty="0" err="1">
                <a:solidFill>
                  <a:schemeClr val="bg1"/>
                </a:solidFill>
              </a:rPr>
              <a:t>Molluscs</a:t>
            </a:r>
            <a:r>
              <a:rPr lang="en-US" sz="8800" b="1" dirty="0">
                <a:solidFill>
                  <a:schemeClr val="bg1"/>
                </a:solidFill>
              </a:rPr>
              <a:t> During the Late Ordovician Mass Extinction</a:t>
            </a:r>
            <a:endParaRPr lang="en-US" sz="8800" b="1" dirty="0">
              <a:solidFill>
                <a:schemeClr val="bg1"/>
              </a:solidFill>
              <a:latin typeface="Trebuchet MS" panose="020B0603020202020204" pitchFamily="34" charset="0"/>
              <a:cs typeface="Times New Roman" panose="02020603050405020304" pitchFamily="18" charset="0"/>
            </a:endParaRPr>
          </a:p>
        </p:txBody>
      </p:sp>
      <p:pic>
        <p:nvPicPr>
          <p:cNvPr id="53" name="Picture 52">
            <a:extLst>
              <a:ext uri="{FF2B5EF4-FFF2-40B4-BE49-F238E27FC236}">
                <a16:creationId xmlns:a16="http://schemas.microsoft.com/office/drawing/2014/main" id="{352B1D97-8067-4C61-A0D2-3FD65F420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0" y="-188304"/>
            <a:ext cx="9220663" cy="5072033"/>
          </a:xfrm>
          <a:prstGeom prst="rect">
            <a:avLst/>
          </a:prstGeom>
        </p:spPr>
      </p:pic>
      <p:pic>
        <p:nvPicPr>
          <p:cNvPr id="56" name="Picture 55">
            <a:extLst>
              <a:ext uri="{FF2B5EF4-FFF2-40B4-BE49-F238E27FC236}">
                <a16:creationId xmlns:a16="http://schemas.microsoft.com/office/drawing/2014/main" id="{80920422-C547-46D1-9FF9-0F46EB267A73}"/>
              </a:ext>
            </a:extLst>
          </p:cNvPr>
          <p:cNvPicPr>
            <a:picLocks noChangeAspect="1"/>
          </p:cNvPicPr>
          <p:nvPr/>
        </p:nvPicPr>
        <p:blipFill rotWithShape="1">
          <a:blip r:embed="rId3"/>
          <a:srcRect l="331" b="3769"/>
          <a:stretch/>
        </p:blipFill>
        <p:spPr>
          <a:xfrm>
            <a:off x="13629061" y="6309685"/>
            <a:ext cx="17242081" cy="7184431"/>
          </a:xfrm>
          <a:prstGeom prst="rect">
            <a:avLst/>
          </a:prstGeom>
        </p:spPr>
      </p:pic>
      <p:pic>
        <p:nvPicPr>
          <p:cNvPr id="59" name="Picture 58">
            <a:extLst>
              <a:ext uri="{FF2B5EF4-FFF2-40B4-BE49-F238E27FC236}">
                <a16:creationId xmlns:a16="http://schemas.microsoft.com/office/drawing/2014/main" id="{30D0524A-B404-4868-93FB-455EB4743F14}"/>
              </a:ext>
            </a:extLst>
          </p:cNvPr>
          <p:cNvPicPr>
            <a:picLocks noChangeAspect="1"/>
          </p:cNvPicPr>
          <p:nvPr/>
        </p:nvPicPr>
        <p:blipFill>
          <a:blip r:embed="rId4"/>
          <a:stretch>
            <a:fillRect/>
          </a:stretch>
        </p:blipFill>
        <p:spPr>
          <a:xfrm>
            <a:off x="22275904" y="18479245"/>
            <a:ext cx="8621041" cy="4301865"/>
          </a:xfrm>
          <a:prstGeom prst="rect">
            <a:avLst/>
          </a:prstGeom>
        </p:spPr>
      </p:pic>
      <p:pic>
        <p:nvPicPr>
          <p:cNvPr id="60" name="Picture 59">
            <a:extLst>
              <a:ext uri="{FF2B5EF4-FFF2-40B4-BE49-F238E27FC236}">
                <a16:creationId xmlns:a16="http://schemas.microsoft.com/office/drawing/2014/main" id="{B739E464-B757-4823-8390-DBEDE5347009}"/>
              </a:ext>
            </a:extLst>
          </p:cNvPr>
          <p:cNvPicPr>
            <a:picLocks noChangeAspect="1"/>
          </p:cNvPicPr>
          <p:nvPr/>
        </p:nvPicPr>
        <p:blipFill>
          <a:blip r:embed="rId5"/>
          <a:stretch>
            <a:fillRect/>
          </a:stretch>
        </p:blipFill>
        <p:spPr>
          <a:xfrm>
            <a:off x="13654864" y="18479244"/>
            <a:ext cx="8647183" cy="4301865"/>
          </a:xfrm>
          <a:prstGeom prst="rect">
            <a:avLst/>
          </a:prstGeom>
        </p:spPr>
      </p:pic>
      <p:pic>
        <p:nvPicPr>
          <p:cNvPr id="62" name="Picture 61">
            <a:extLst>
              <a:ext uri="{FF2B5EF4-FFF2-40B4-BE49-F238E27FC236}">
                <a16:creationId xmlns:a16="http://schemas.microsoft.com/office/drawing/2014/main" id="{6663D97F-B2B9-4E7B-A9DF-9C4455876BCE}"/>
              </a:ext>
            </a:extLst>
          </p:cNvPr>
          <p:cNvPicPr>
            <a:picLocks noChangeAspect="1"/>
          </p:cNvPicPr>
          <p:nvPr/>
        </p:nvPicPr>
        <p:blipFill>
          <a:blip r:embed="rId6"/>
          <a:stretch>
            <a:fillRect/>
          </a:stretch>
        </p:blipFill>
        <p:spPr>
          <a:xfrm>
            <a:off x="22275904" y="13841048"/>
            <a:ext cx="8569434" cy="4284717"/>
          </a:xfrm>
          <a:prstGeom prst="rect">
            <a:avLst/>
          </a:prstGeom>
        </p:spPr>
      </p:pic>
      <p:pic>
        <p:nvPicPr>
          <p:cNvPr id="64" name="Picture 63">
            <a:extLst>
              <a:ext uri="{FF2B5EF4-FFF2-40B4-BE49-F238E27FC236}">
                <a16:creationId xmlns:a16="http://schemas.microsoft.com/office/drawing/2014/main" id="{8FD35EC0-A363-4B32-83A2-8623FC78347D}"/>
              </a:ext>
            </a:extLst>
          </p:cNvPr>
          <p:cNvPicPr>
            <a:picLocks noChangeAspect="1"/>
          </p:cNvPicPr>
          <p:nvPr/>
        </p:nvPicPr>
        <p:blipFill rotWithShape="1">
          <a:blip r:embed="rId7"/>
          <a:srcRect r="899"/>
          <a:stretch/>
        </p:blipFill>
        <p:spPr>
          <a:xfrm>
            <a:off x="13654864" y="13841050"/>
            <a:ext cx="8647183" cy="4284718"/>
          </a:xfrm>
          <a:prstGeom prst="rect">
            <a:avLst/>
          </a:prstGeom>
        </p:spPr>
      </p:pic>
      <p:sp>
        <p:nvSpPr>
          <p:cNvPr id="65" name="Text Placeholder 19">
            <a:extLst>
              <a:ext uri="{FF2B5EF4-FFF2-40B4-BE49-F238E27FC236}">
                <a16:creationId xmlns:a16="http://schemas.microsoft.com/office/drawing/2014/main" id="{89B8097E-96B3-41AC-B3DE-A21A028E5289}"/>
              </a:ext>
            </a:extLst>
          </p:cNvPr>
          <p:cNvSpPr txBox="1">
            <a:spLocks/>
          </p:cNvSpPr>
          <p:nvPr/>
        </p:nvSpPr>
        <p:spPr>
          <a:xfrm>
            <a:off x="13654864" y="5072033"/>
            <a:ext cx="17190474" cy="1189110"/>
          </a:xfrm>
          <a:prstGeom prst="rect">
            <a:avLst/>
          </a:prstGeom>
          <a:solidFill>
            <a:srgbClr val="A40000"/>
          </a:solidFill>
        </p:spPr>
        <p:txBody>
          <a:bodyPr vert="horz" lIns="91440" tIns="45720" rIns="91440" bIns="45720" rtlCol="0" anchor="t"/>
          <a:lstStyle>
            <a:defPPr>
              <a:defRPr lang="en-US"/>
            </a:defPPr>
            <a:lvl1pPr algn="ctr" defTabSz="457200">
              <a:defRPr sz="5400">
                <a:solidFill>
                  <a:schemeClr val="bg1"/>
                </a:solidFill>
                <a:latin typeface="Trebuchet MS" panose="020B0603020202020204" pitchFamily="34"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dirty="0"/>
              <a:t>Figures</a:t>
            </a:r>
          </a:p>
        </p:txBody>
      </p:sp>
      <p:pic>
        <p:nvPicPr>
          <p:cNvPr id="71" name="Picture 70">
            <a:extLst>
              <a:ext uri="{FF2B5EF4-FFF2-40B4-BE49-F238E27FC236}">
                <a16:creationId xmlns:a16="http://schemas.microsoft.com/office/drawing/2014/main" id="{D816180D-2F74-4393-A908-58B05B1C76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04800" y="-222604"/>
            <a:ext cx="5106333" cy="5106333"/>
          </a:xfrm>
          <a:prstGeom prst="rect">
            <a:avLst/>
          </a:prstGeom>
        </p:spPr>
      </p:pic>
      <p:pic>
        <p:nvPicPr>
          <p:cNvPr id="1026" name="Picture 2">
            <a:extLst>
              <a:ext uri="{FF2B5EF4-FFF2-40B4-BE49-F238E27FC236}">
                <a16:creationId xmlns:a16="http://schemas.microsoft.com/office/drawing/2014/main" id="{DDF1C515-A8EF-4203-913A-265945654E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1901" y="23398321"/>
            <a:ext cx="21848979" cy="1395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04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411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 Antiqua</vt:lpstr>
      <vt:lpstr>Calibri</vt:lpstr>
      <vt:lpstr>Calibri Light</vt:lpstr>
      <vt:lpstr>Microsoft Sans Serif</vt:lpstr>
      <vt:lpstr>Times New Roman</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Kottali</dc:creator>
  <cp:keywords>No Markings, , , , , , , , ,</cp:keywords>
  <cp:lastModifiedBy>Uma Kottali</cp:lastModifiedBy>
  <cp:revision>13</cp:revision>
  <dcterms:created xsi:type="dcterms:W3CDTF">2020-07-23T17:20:57Z</dcterms:created>
  <dcterms:modified xsi:type="dcterms:W3CDTF">2020-07-27T16:46:32Z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682ab165-e051-4d60-b494-40843f02fe2d</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