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48" userDrawn="1">
          <p15:clr>
            <a:srgbClr val="A4A3A4"/>
          </p15:clr>
        </p15:guide>
        <p15:guide id="2" pos="138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6D"/>
    <a:srgbClr val="FAD2D2"/>
    <a:srgbClr val="F7B3B3"/>
    <a:srgbClr val="A40000"/>
    <a:srgbClr val="D81616"/>
    <a:srgbClr val="E6E6E6"/>
    <a:srgbClr val="F49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1764" y="248"/>
      </p:cViewPr>
      <p:guideLst>
        <p:guide orient="horz" pos="10248"/>
        <p:guide pos="138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E9076-588E-4110-8C9A-36C44911180B}" type="datetimeFigureOut">
              <a:rPr lang="en-US" smtClean="0"/>
              <a:t>7/27/2020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D30C4-6F21-47C6-BD4A-33B3F7124778}" type="slidenum">
              <a:rPr lang="en-US" smtClean="0"/>
              <a:t>‹#›</a:t>
            </a:fld>
            <a:endParaRPr lang="en-US"/>
          </a:p>
        </p:txBody>
      </p:sp>
    </p:spTree>
    <p:extLst>
      <p:ext uri="{BB962C8B-B14F-4D97-AF65-F5344CB8AC3E}">
        <p14:creationId xmlns:p14="http://schemas.microsoft.com/office/powerpoint/2010/main" val="1426767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D30C4-6F21-47C6-BD4A-33B3F7124778}" type="slidenum">
              <a:rPr lang="en-US" smtClean="0"/>
              <a:t>1</a:t>
            </a:fld>
            <a:endParaRPr lang="en-US"/>
          </a:p>
        </p:txBody>
      </p:sp>
    </p:spTree>
    <p:extLst>
      <p:ext uri="{BB962C8B-B14F-4D97-AF65-F5344CB8AC3E}">
        <p14:creationId xmlns:p14="http://schemas.microsoft.com/office/powerpoint/2010/main" val="171368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C776-D89D-457B-B189-17AFCCEBF2F6}"/>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E9E821CC-2C92-416A-B528-48ACA1CD6D1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0B84240A-A61A-496F-9425-3205BBAA207D}"/>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CE3FB0A2-6BDD-4D76-811D-F95783A3B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473D2-AD43-4BEB-8D10-E94C4ACD56D2}"/>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208507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5BC9-B2C9-450D-8C18-635035FB64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5172F2-844C-47E7-900E-EAA3F4A810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1B017-9217-4C2B-8DEE-0BE66B2CAE47}"/>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3DA5B6DA-D9C9-4230-BCE0-53978AF16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1A7B4-D6D9-420A-9EA5-ECAC64BB50AC}"/>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40640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29F059-6AF6-40D1-B7B2-797D9468C3BE}"/>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FC605-CDCD-45CD-AA56-49A8DBEB1D3B}"/>
              </a:ext>
            </a:extLst>
          </p:cNvPr>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24B0C-38C9-4584-98F0-9A72F75DF2BA}"/>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21E526E7-8349-418E-864E-1DB069983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6755C-CECF-4507-9D5A-2CDBD46D079B}"/>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475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8E87-CF62-4440-B577-E2A0533BE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500BD-3F2E-4100-9454-26F655CC51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BD516-09ED-4299-B0DB-1F5E762452C7}"/>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1F4D0927-97AA-472B-8261-EC54FC212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3446C-2A37-44CD-AFA2-FB52625E2D0C}"/>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384849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1EB6-7B6D-427D-AE4F-63F77094E80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F100C5DE-FE1E-4D5E-B6FB-BC74E5496A27}"/>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990000-AA8F-4ED2-B929-B25232639362}"/>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D1E87F25-D8C2-4269-8BE8-2153752C6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253EB-8397-45BF-8CFD-8477A09FECF9}"/>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141222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D0A7-31D8-4933-8BD3-3978D0EA4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2875A-631A-42A2-9BC1-BACF1E208AEE}"/>
              </a:ext>
            </a:extLst>
          </p:cNvPr>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5C9CC9-FD31-4AB8-A0FA-58D31042A5D6}"/>
              </a:ext>
            </a:extLst>
          </p:cNvPr>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957374-D769-4909-B102-62B818E6D070}"/>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6" name="Footer Placeholder 5">
            <a:extLst>
              <a:ext uri="{FF2B5EF4-FFF2-40B4-BE49-F238E27FC236}">
                <a16:creationId xmlns:a16="http://schemas.microsoft.com/office/drawing/2014/main" id="{5B863D7A-CD5A-4A01-BACA-56EB64B9D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A28D4-7E63-4E60-8B68-C75EE9A15CF2}"/>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275214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679-AD01-4F23-9148-4AC623009188}"/>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6620F9-CC7B-4822-AB78-2C7E040B5FA3}"/>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a:extLst>
              <a:ext uri="{FF2B5EF4-FFF2-40B4-BE49-F238E27FC236}">
                <a16:creationId xmlns:a16="http://schemas.microsoft.com/office/drawing/2014/main" id="{FFA3EC54-0B4A-4B6E-B4DC-8A029B1635AA}"/>
              </a:ext>
            </a:extLst>
          </p:cNvPr>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0EB690-40DC-4263-B0A6-85528AF8B1E8}"/>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a:extLst>
              <a:ext uri="{FF2B5EF4-FFF2-40B4-BE49-F238E27FC236}">
                <a16:creationId xmlns:a16="http://schemas.microsoft.com/office/drawing/2014/main" id="{F8CC26A9-7BF6-45A6-9FBD-8C8BBEF72A6D}"/>
              </a:ext>
            </a:extLst>
          </p:cNvPr>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0B03A8-CD62-4A7E-8674-905EFEEDE23A}"/>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8" name="Footer Placeholder 7">
            <a:extLst>
              <a:ext uri="{FF2B5EF4-FFF2-40B4-BE49-F238E27FC236}">
                <a16:creationId xmlns:a16="http://schemas.microsoft.com/office/drawing/2014/main" id="{F895AFFB-ED3C-4B7A-89D2-1263965294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082988-B4D7-419E-875C-81B513EEC980}"/>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300135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EB6E-EC5B-451E-A1AA-9BE70AAA4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6B9A8E-787F-4D89-991F-C72F8B2BE035}"/>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4" name="Footer Placeholder 3">
            <a:extLst>
              <a:ext uri="{FF2B5EF4-FFF2-40B4-BE49-F238E27FC236}">
                <a16:creationId xmlns:a16="http://schemas.microsoft.com/office/drawing/2014/main" id="{82F82408-C6C5-48AF-A1B6-853A396E79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06B584-4B6D-4150-B6A1-74DBC2B7449F}"/>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55834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4D642-A98B-4DE3-9BC6-550CDF586F50}"/>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3" name="Footer Placeholder 2">
            <a:extLst>
              <a:ext uri="{FF2B5EF4-FFF2-40B4-BE49-F238E27FC236}">
                <a16:creationId xmlns:a16="http://schemas.microsoft.com/office/drawing/2014/main" id="{522BD59E-D8DC-4C4A-8694-664351147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67B86A-2537-407C-95A1-00B89D705333}"/>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371077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2EE6-A92C-4E46-B0D8-8F069301DF70}"/>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39156DED-849D-40B8-B69B-81821F7FC079}"/>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81453-CA81-47E6-AE70-E947401B44AE}"/>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F9F456A9-F9B0-477E-B787-F459F7453F41}"/>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6" name="Footer Placeholder 5">
            <a:extLst>
              <a:ext uri="{FF2B5EF4-FFF2-40B4-BE49-F238E27FC236}">
                <a16:creationId xmlns:a16="http://schemas.microsoft.com/office/drawing/2014/main" id="{BCF9B8D4-D9F4-44D8-90DE-0CB3C87D4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B046B-BF8B-434A-9561-D37E8CFC48C5}"/>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400346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545B-2F20-4315-8137-44FBB4430414}"/>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490CC328-8A80-4903-8649-3CA711233F82}"/>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226ED920-FFBC-4C18-A20B-8558E2AE4243}"/>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61A44992-A839-4709-AC9F-6A77799618E7}"/>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6" name="Footer Placeholder 5">
            <a:extLst>
              <a:ext uri="{FF2B5EF4-FFF2-40B4-BE49-F238E27FC236}">
                <a16:creationId xmlns:a16="http://schemas.microsoft.com/office/drawing/2014/main" id="{8F912359-4616-4DC5-80B6-0CD02C3F5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E0497-8599-4BB7-B581-728363C8AE00}"/>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416048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DC642-FD9E-41D9-9323-367C3616E26C}"/>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2BE915-26CD-4618-8053-1E5246E3884D}"/>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208F2-9375-4CD4-B390-F3D2DD1B8275}"/>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CD8AF087-AB72-4AAB-A072-3005273F8267}"/>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9D543-EE8A-4CBB-9254-7E186105A614}"/>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75612E03-C4D4-4CDA-8C8A-447D8F4F8636}" type="slidenum">
              <a:rPr lang="en-US" smtClean="0"/>
              <a:t>‹#›</a:t>
            </a:fld>
            <a:endParaRPr lang="en-US"/>
          </a:p>
        </p:txBody>
      </p:sp>
      <p:sp>
        <p:nvSpPr>
          <p:cNvPr id="7" name="fc" descr=" ">
            <a:extLst>
              <a:ext uri="{FF2B5EF4-FFF2-40B4-BE49-F238E27FC236}">
                <a16:creationId xmlns:a16="http://schemas.microsoft.com/office/drawing/2014/main" id="{75DEB673-29C8-410E-A3D4-822325AE80FA}"/>
              </a:ext>
            </a:extLst>
          </p:cNvPr>
          <p:cNvSpPr txBox="1"/>
          <p:nvPr userDrawn="1"/>
        </p:nvSpPr>
        <p:spPr>
          <a:xfrm>
            <a:off x="0" y="32598361"/>
            <a:ext cx="43891200" cy="223138"/>
          </a:xfrm>
          <a:prstGeom prst="rect">
            <a:avLst/>
          </a:prstGeom>
          <a:noFill/>
        </p:spPr>
        <p:txBody>
          <a:bodyPr vert="horz" rtlCol="0">
            <a:spAutoFit/>
          </a:bodyPr>
          <a:lstStyle/>
          <a:p>
            <a:pPr algn="ctr"/>
            <a:r>
              <a:rPr lang="en-US" sz="850" b="0"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32782045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81616"/>
            </a:gs>
            <a:gs pos="0">
              <a:srgbClr val="FF6D6D"/>
            </a:gs>
            <a:gs pos="100000">
              <a:srgbClr val="FAD2D2"/>
            </a:gs>
          </a:gsLst>
          <a:lin ang="5400000" scaled="1"/>
        </a:gradFill>
        <a:effectLst/>
      </p:bgPr>
    </p:bg>
    <p:spTree>
      <p:nvGrpSpPr>
        <p:cNvPr id="1" name=""/>
        <p:cNvGrpSpPr/>
        <p:nvPr/>
      </p:nvGrpSpPr>
      <p:grpSpPr>
        <a:xfrm>
          <a:off x="0" y="0"/>
          <a:ext cx="0" cy="0"/>
          <a:chOff x="0" y="0"/>
          <a:chExt cx="0" cy="0"/>
        </a:xfrm>
      </p:grpSpPr>
      <p:sp>
        <p:nvSpPr>
          <p:cNvPr id="48" name="Text Placeholder 19">
            <a:extLst>
              <a:ext uri="{FF2B5EF4-FFF2-40B4-BE49-F238E27FC236}">
                <a16:creationId xmlns:a16="http://schemas.microsoft.com/office/drawing/2014/main" id="{01CD8BF8-ACFE-4EA0-A769-84A3AFF5C61B}"/>
              </a:ext>
            </a:extLst>
          </p:cNvPr>
          <p:cNvSpPr txBox="1">
            <a:spLocks/>
          </p:cNvSpPr>
          <p:nvPr/>
        </p:nvSpPr>
        <p:spPr>
          <a:xfrm>
            <a:off x="991860" y="17749418"/>
            <a:ext cx="10844556" cy="1280160"/>
          </a:xfrm>
          <a:prstGeom prst="rect">
            <a:avLst/>
          </a:prstGeom>
          <a:solidFill>
            <a:srgbClr val="A40000"/>
          </a:solidFill>
        </p:spPr>
        <p:txBody>
          <a:bodyPr vert="horz" lIns="91440" tIns="45720" rIns="91440" bIns="45720" rtlCol="0" anchor="t"/>
          <a:lstStyle>
            <a:defPPr>
              <a:defRPr lang="en-US"/>
            </a:defPPr>
            <a:lvl1pPr algn="ctr" defTabSz="457200">
              <a:defRPr sz="5400">
                <a:solidFill>
                  <a:schemeClr val="bg1"/>
                </a:solidFill>
                <a:latin typeface="Trebuchet MS" panose="020B0603020202020204" pitchFamily="34"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t>Methodology</a:t>
            </a:r>
          </a:p>
        </p:txBody>
      </p:sp>
      <p:sp>
        <p:nvSpPr>
          <p:cNvPr id="49" name="Text Placeholder 19">
            <a:extLst>
              <a:ext uri="{FF2B5EF4-FFF2-40B4-BE49-F238E27FC236}">
                <a16:creationId xmlns:a16="http://schemas.microsoft.com/office/drawing/2014/main" id="{5E87272B-2E34-4AF2-B39A-53518CE5EBE1}"/>
              </a:ext>
            </a:extLst>
          </p:cNvPr>
          <p:cNvSpPr txBox="1">
            <a:spLocks/>
          </p:cNvSpPr>
          <p:nvPr/>
        </p:nvSpPr>
        <p:spPr>
          <a:xfrm>
            <a:off x="970057" y="5572424"/>
            <a:ext cx="10868730" cy="11621563"/>
          </a:xfrm>
          <a:prstGeom prst="rect">
            <a:avLst/>
          </a:prstGeom>
          <a:solidFill>
            <a:schemeClr val="bg1"/>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solidFill>
                  <a:schemeClr val="tx1"/>
                </a:solidFill>
              </a:rPr>
              <a:t>While trends between extinction and body size have been explored extensively, few have studied them within the Late Ordovician Mass Extinction (LOME). None have attempted to observe it with Mollusca as a focal point. Additionally, our research investigated ecological factors and their relationship with body size and extinction risk. </a:t>
            </a:r>
          </a:p>
          <a:p>
            <a:pPr algn="l"/>
            <a:endParaRPr lang="en-US" sz="2400" dirty="0">
              <a:solidFill>
                <a:schemeClr val="tx1"/>
              </a:solidFill>
            </a:endParaRPr>
          </a:p>
          <a:p>
            <a:pPr algn="l"/>
            <a:r>
              <a:rPr lang="en-US" sz="2400" dirty="0">
                <a:solidFill>
                  <a:schemeClr val="tx1"/>
                </a:solidFill>
              </a:rPr>
              <a:t>Using R, we subsetted data from Heim et al. 2015 into three main classes, Cephalopoda, Bivalvia, and Gastropoda. First, we conducted logistic regression analyses to determine the odds of extinction based on calculated fossil biovolume. Next, we ran Pearson’s Correlation test to compare the calculated odds to the sea level and pO2 of each Ordovician stage. Secondary logistic regression analyses were performed on the entire molluscan dataset, comparing body size and extinction to circulation, feeding, motility, and tiering data, followed by correlation tests between these odds and sea level and pO2. While our first test for the main classes yielded no significant results, our second tests involving ecological traits found significant (p &lt; 0.05) and strongly positive coefficients. For example, there were high odds of extinction for molluscs with closed circulation. The regression coefficient for extinction risk and genera with closed circulation was 1.06 in the LOME, indicating that such organisms were more likely to go extinct. Analysis revealed this likelihood had actually reduced from earlier stages. Additionally, there were strong positive correlations between coefficients for extinction and body size for the traits of predatory feeding, water column tiering, and a closed circulation. These are all features of cephalopods, indicating that the high coefficients are due to cephalopodic extinction. Furthermore, the correlations between the calculated coefficients of body size, extinction risks, and ecological factors to pO2 and sea levels yielded mixed yet significant results.</a:t>
            </a:r>
            <a:endParaRPr lang="en-US" sz="2400" dirty="0">
              <a:solidFill>
                <a:schemeClr val="tx1"/>
              </a:solidFill>
              <a:cs typeface="Calibri"/>
            </a:endParaRPr>
          </a:p>
          <a:p>
            <a:pPr algn="l"/>
            <a:endParaRPr lang="en-US" sz="2400" dirty="0">
              <a:solidFill>
                <a:schemeClr val="tx1"/>
              </a:solidFill>
            </a:endParaRPr>
          </a:p>
          <a:p>
            <a:pPr algn="l"/>
            <a:r>
              <a:rPr lang="en-US" sz="2400" dirty="0">
                <a:solidFill>
                  <a:schemeClr val="tx1"/>
                </a:solidFill>
              </a:rPr>
              <a:t>While there exists no clear relationship between body size and extinction for </a:t>
            </a:r>
            <a:r>
              <a:rPr lang="en-US" sz="2400" dirty="0" err="1">
                <a:solidFill>
                  <a:schemeClr val="tx1"/>
                </a:solidFill>
              </a:rPr>
              <a:t>molluscs</a:t>
            </a:r>
            <a:r>
              <a:rPr lang="en-US" sz="2400" dirty="0">
                <a:solidFill>
                  <a:schemeClr val="tx1"/>
                </a:solidFill>
              </a:rPr>
              <a:t> in the LOME, alternative physiological and ecological information act as better predictions for body size and extinction risk during this time. These factors clearly play a role in the underpinning mechanisms of mass extinctions, indicating that extinction trends are more complex than simple correlations.</a:t>
            </a:r>
          </a:p>
          <a:p>
            <a:pPr algn="l"/>
            <a:br>
              <a:rPr lang="en-US" sz="2400" dirty="0">
                <a:solidFill>
                  <a:schemeClr val="tx1"/>
                </a:solidFill>
              </a:rPr>
            </a:br>
            <a:endParaRPr lang="en-US" sz="2400" dirty="0">
              <a:solidFill>
                <a:schemeClr val="tx1"/>
              </a:solidFill>
            </a:endParaRPr>
          </a:p>
        </p:txBody>
      </p:sp>
      <p:sp>
        <p:nvSpPr>
          <p:cNvPr id="50" name="Text Placeholder 19">
            <a:extLst>
              <a:ext uri="{FF2B5EF4-FFF2-40B4-BE49-F238E27FC236}">
                <a16:creationId xmlns:a16="http://schemas.microsoft.com/office/drawing/2014/main" id="{9617CB63-F2CA-4C87-A946-B8D2E77CF4A7}"/>
              </a:ext>
            </a:extLst>
          </p:cNvPr>
          <p:cNvSpPr txBox="1">
            <a:spLocks/>
          </p:cNvSpPr>
          <p:nvPr/>
        </p:nvSpPr>
        <p:spPr>
          <a:xfrm>
            <a:off x="5538158" y="247016"/>
            <a:ext cx="32918400" cy="2941428"/>
          </a:xfrm>
          <a:prstGeom prst="rect">
            <a:avLst/>
          </a:prstGeom>
          <a:no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800" b="1">
                <a:solidFill>
                  <a:schemeClr val="bg1"/>
                </a:solidFill>
              </a:rPr>
              <a:t>Driving Factors of Extinction for </a:t>
            </a:r>
            <a:r>
              <a:rPr lang="en-US" sz="8800" b="1" err="1">
                <a:solidFill>
                  <a:schemeClr val="bg1"/>
                </a:solidFill>
              </a:rPr>
              <a:t>Molluscs</a:t>
            </a:r>
            <a:r>
              <a:rPr lang="en-US" sz="8800" b="1">
                <a:solidFill>
                  <a:schemeClr val="bg1"/>
                </a:solidFill>
              </a:rPr>
              <a:t> During </a:t>
            </a:r>
            <a:endParaRPr lang="en-US" sz="8800" b="1">
              <a:solidFill>
                <a:schemeClr val="bg1"/>
              </a:solidFill>
              <a:latin typeface="Trebuchet MS" panose="020B0603020202020204" pitchFamily="34" charset="0"/>
              <a:cs typeface="Times New Roman" panose="02020603050405020304" pitchFamily="18" charset="0"/>
            </a:endParaRPr>
          </a:p>
          <a:p>
            <a:r>
              <a:rPr lang="en-US" sz="8800" b="1">
                <a:solidFill>
                  <a:schemeClr val="bg1"/>
                </a:solidFill>
              </a:rPr>
              <a:t>the Late Ordovician Mass Extinction</a:t>
            </a:r>
            <a:endParaRPr lang="en-US" sz="8800" b="1">
              <a:solidFill>
                <a:schemeClr val="bg1"/>
              </a:solidFill>
              <a:latin typeface="Trebuchet MS" panose="020B0603020202020204" pitchFamily="34" charset="0"/>
              <a:cs typeface="Times New Roman" panose="02020603050405020304" pitchFamily="18" charset="0"/>
            </a:endParaRPr>
          </a:p>
        </p:txBody>
      </p:sp>
      <p:pic>
        <p:nvPicPr>
          <p:cNvPr id="53" name="Picture 52">
            <a:extLst>
              <a:ext uri="{FF2B5EF4-FFF2-40B4-BE49-F238E27FC236}">
                <a16:creationId xmlns:a16="http://schemas.microsoft.com/office/drawing/2014/main" id="{352B1D97-8067-4C61-A0D2-3FD65F420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73" y="-188304"/>
            <a:ext cx="9220663" cy="5072033"/>
          </a:xfrm>
          <a:prstGeom prst="rect">
            <a:avLst/>
          </a:prstGeom>
        </p:spPr>
      </p:pic>
      <p:pic>
        <p:nvPicPr>
          <p:cNvPr id="56" name="Picture 55">
            <a:extLst>
              <a:ext uri="{FF2B5EF4-FFF2-40B4-BE49-F238E27FC236}">
                <a16:creationId xmlns:a16="http://schemas.microsoft.com/office/drawing/2014/main" id="{80920422-C547-46D1-9FF9-0F46EB267A73}"/>
              </a:ext>
            </a:extLst>
          </p:cNvPr>
          <p:cNvPicPr>
            <a:picLocks noChangeAspect="1"/>
          </p:cNvPicPr>
          <p:nvPr/>
        </p:nvPicPr>
        <p:blipFill rotWithShape="1">
          <a:blip r:embed="rId4"/>
          <a:srcRect l="331" b="3769"/>
          <a:stretch/>
        </p:blipFill>
        <p:spPr>
          <a:xfrm>
            <a:off x="13305756" y="13629430"/>
            <a:ext cx="8632919" cy="3595842"/>
          </a:xfrm>
          <a:prstGeom prst="rect">
            <a:avLst/>
          </a:prstGeom>
        </p:spPr>
      </p:pic>
      <p:pic>
        <p:nvPicPr>
          <p:cNvPr id="71" name="Picture 70">
            <a:extLst>
              <a:ext uri="{FF2B5EF4-FFF2-40B4-BE49-F238E27FC236}">
                <a16:creationId xmlns:a16="http://schemas.microsoft.com/office/drawing/2014/main" id="{D816180D-2F74-4393-A908-58B05B1C7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8755" y="-79184"/>
            <a:ext cx="4661589" cy="4661589"/>
          </a:xfrm>
          <a:prstGeom prst="rect">
            <a:avLst/>
          </a:prstGeom>
        </p:spPr>
      </p:pic>
      <p:sp>
        <p:nvSpPr>
          <p:cNvPr id="15" name="Text Placeholder 19">
            <a:extLst>
              <a:ext uri="{FF2B5EF4-FFF2-40B4-BE49-F238E27FC236}">
                <a16:creationId xmlns:a16="http://schemas.microsoft.com/office/drawing/2014/main" id="{EBEFA1A1-00A4-4960-8647-C284408B24F7}"/>
              </a:ext>
            </a:extLst>
          </p:cNvPr>
          <p:cNvSpPr txBox="1">
            <a:spLocks/>
          </p:cNvSpPr>
          <p:nvPr/>
        </p:nvSpPr>
        <p:spPr>
          <a:xfrm>
            <a:off x="991859" y="18899064"/>
            <a:ext cx="10844556" cy="13104936"/>
          </a:xfrm>
          <a:prstGeom prst="rect">
            <a:avLst/>
          </a:prstGeom>
          <a:solidFill>
            <a:schemeClr val="bg1"/>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sz="2800" dirty="0">
              <a:solidFill>
                <a:schemeClr val="tx1"/>
              </a:solidFill>
              <a:latin typeface="Calibri"/>
              <a:cs typeface="Calibri"/>
            </a:endParaRPr>
          </a:p>
        </p:txBody>
      </p:sp>
      <p:sp>
        <p:nvSpPr>
          <p:cNvPr id="16" name="Text Placeholder 19">
            <a:extLst>
              <a:ext uri="{FF2B5EF4-FFF2-40B4-BE49-F238E27FC236}">
                <a16:creationId xmlns:a16="http://schemas.microsoft.com/office/drawing/2014/main" id="{F100D7C2-16E9-478F-A4D0-95F346C1ACC7}"/>
              </a:ext>
            </a:extLst>
          </p:cNvPr>
          <p:cNvSpPr txBox="1">
            <a:spLocks/>
          </p:cNvSpPr>
          <p:nvPr/>
        </p:nvSpPr>
        <p:spPr>
          <a:xfrm>
            <a:off x="32097785" y="4643287"/>
            <a:ext cx="10823358" cy="1280160"/>
          </a:xfrm>
          <a:prstGeom prst="rect">
            <a:avLst/>
          </a:prstGeom>
          <a:solidFill>
            <a:srgbClr val="A40000"/>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a:solidFill>
                  <a:schemeClr val="bg1"/>
                </a:solidFill>
                <a:latin typeface="Trebuchet MS"/>
                <a:cs typeface="Times New Roman"/>
              </a:rPr>
              <a:t>Results</a:t>
            </a:r>
            <a:endParaRPr lang="en-US" sz="8800">
              <a:solidFill>
                <a:schemeClr val="bg1"/>
              </a:solidFill>
              <a:latin typeface="Trebuchet MS" panose="020B0603020202020204" pitchFamily="34" charset="0"/>
              <a:cs typeface="Times New Roman" panose="02020603050405020304" pitchFamily="18" charset="0"/>
            </a:endParaRPr>
          </a:p>
        </p:txBody>
      </p:sp>
      <p:sp>
        <p:nvSpPr>
          <p:cNvPr id="17" name="Text Placeholder 19">
            <a:extLst>
              <a:ext uri="{FF2B5EF4-FFF2-40B4-BE49-F238E27FC236}">
                <a16:creationId xmlns:a16="http://schemas.microsoft.com/office/drawing/2014/main" id="{DEF4ED5F-1C20-4A17-9CBD-926CA9AC023E}"/>
              </a:ext>
            </a:extLst>
          </p:cNvPr>
          <p:cNvSpPr txBox="1">
            <a:spLocks/>
          </p:cNvSpPr>
          <p:nvPr/>
        </p:nvSpPr>
        <p:spPr>
          <a:xfrm>
            <a:off x="32097785" y="5979047"/>
            <a:ext cx="10823358" cy="11214940"/>
          </a:xfrm>
          <a:prstGeom prst="rect">
            <a:avLst/>
          </a:prstGeom>
          <a:solidFill>
            <a:schemeClr val="bg1"/>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solidFill>
                  <a:schemeClr val="tx1"/>
                </a:solidFill>
              </a:rPr>
              <a:t>Our first tests with the individual classes of Cephalopoda, </a:t>
            </a:r>
            <a:r>
              <a:rPr lang="en-US" sz="2400" dirty="0" err="1">
                <a:solidFill>
                  <a:schemeClr val="tx1"/>
                </a:solidFill>
              </a:rPr>
              <a:t>Gastropoda</a:t>
            </a:r>
            <a:r>
              <a:rPr lang="en-US" sz="2400" dirty="0">
                <a:solidFill>
                  <a:schemeClr val="tx1"/>
                </a:solidFill>
              </a:rPr>
              <a:t>, and Bivalvia revealed no significant results with regards to the relationship between body size and extinction rates. As evident in Fig. One, the logistic regression coefficients were not significant although there appeared to be a shift in the relationship between body size and extinction rates during the Late Ordovician Mass Extinction. Bivalves, Cephalopods, and Gastropods had no significant result but appear that smaller organisms tended to have a high extinction risk between the Hirnantian and the </a:t>
            </a:r>
            <a:r>
              <a:rPr lang="en-US" sz="2400" dirty="0" err="1">
                <a:solidFill>
                  <a:schemeClr val="tx1"/>
                </a:solidFill>
              </a:rPr>
              <a:t>Katian</a:t>
            </a:r>
            <a:r>
              <a:rPr lang="en-US" sz="2400" dirty="0">
                <a:solidFill>
                  <a:schemeClr val="tx1"/>
                </a:solidFill>
              </a:rPr>
              <a:t>, the two main stages of the LOME. Interestingly, when the scope is increased to the entire phylum of Mollusca, larger organisms tended to have a high extinction risk during the LOME, although this tendency is ostensibly decreasing. In the end, these initial tests found no major conclusions except for a decreasing tendency of larger </a:t>
            </a:r>
            <a:r>
              <a:rPr lang="en-US" sz="2400" dirty="0" err="1">
                <a:solidFill>
                  <a:schemeClr val="tx1"/>
                </a:solidFill>
              </a:rPr>
              <a:t>molluscs</a:t>
            </a:r>
            <a:r>
              <a:rPr lang="en-US" sz="2400" dirty="0">
                <a:solidFill>
                  <a:schemeClr val="tx1"/>
                </a:solidFill>
              </a:rPr>
              <a:t> to go extinct during the LOME.  Our second set of tests that incorporate information about circulation, feeding, tiering, motility. After dividing the molluscan data into closed versus open circulation, predatory versus prey, living in the water column vs the seafloor, and motile vs sedentary traits, we ran logistic regression analyses between this data and body size as well as extinction risk. There were strong, positive coefficients that indicated that close circulatory, predatory, motile, and water-column </a:t>
            </a:r>
            <a:r>
              <a:rPr lang="en-US" sz="2400" dirty="0" err="1">
                <a:solidFill>
                  <a:schemeClr val="tx1"/>
                </a:solidFill>
              </a:rPr>
              <a:t>molluscs</a:t>
            </a:r>
            <a:r>
              <a:rPr lang="en-US" sz="2400" dirty="0">
                <a:solidFill>
                  <a:schemeClr val="tx1"/>
                </a:solidFill>
              </a:rPr>
              <a:t> tended to have a large body size yet a higher risk of extinction. Figure 2.A. shows the low correlation between sea level and pO2 and molluscan percentage extinction and Figure 2.B shows the low correlation between sea level and pO2 and molluscan body size. Notably in Figure 2.A, while oxygen levels do not have a clear correlation with the percentage extinction, between the stages of </a:t>
            </a:r>
            <a:r>
              <a:rPr lang="en-US" sz="2400" dirty="0" err="1">
                <a:solidFill>
                  <a:schemeClr val="tx1"/>
                </a:solidFill>
              </a:rPr>
              <a:t>Darwillian</a:t>
            </a:r>
            <a:r>
              <a:rPr lang="en-US" sz="2400" dirty="0">
                <a:solidFill>
                  <a:schemeClr val="tx1"/>
                </a:solidFill>
              </a:rPr>
              <a:t> and Sandbian or the third and fourth stages of the Ordovician. When we look at extinction odds, not percentages, the few significant correlations were between pO2 and Circulation vs Extinction Regression Coefficients, Feeding vs. Body Size, and Tiering vs Extinction. Some pO2 and sea level correlations had a significance between 90% and 95% and had important correlation coefficients. Such correlations were between pO2 and Circulation vs. Body Size Regression Coefficients, Feeding vs Extinction, Motility vs. Body Size, and Tiering vs. Body Size as well as one correlation between sea level and Body Size vs. Extinction Regression Coefficients. </a:t>
            </a:r>
          </a:p>
          <a:p>
            <a:br>
              <a:rPr lang="en-US" sz="2400" dirty="0">
                <a:solidFill>
                  <a:schemeClr val="tx1"/>
                </a:solidFill>
              </a:rPr>
            </a:br>
            <a:endParaRPr lang="en-US" sz="2400" dirty="0">
              <a:solidFill>
                <a:schemeClr val="tx1"/>
              </a:solidFill>
            </a:endParaRPr>
          </a:p>
        </p:txBody>
      </p:sp>
      <p:sp>
        <p:nvSpPr>
          <p:cNvPr id="18" name="Text Placeholder 19">
            <a:extLst>
              <a:ext uri="{FF2B5EF4-FFF2-40B4-BE49-F238E27FC236}">
                <a16:creationId xmlns:a16="http://schemas.microsoft.com/office/drawing/2014/main" id="{9674704D-CE84-441C-9904-8CF129E3EB4C}"/>
              </a:ext>
            </a:extLst>
          </p:cNvPr>
          <p:cNvSpPr txBox="1">
            <a:spLocks/>
          </p:cNvSpPr>
          <p:nvPr/>
        </p:nvSpPr>
        <p:spPr>
          <a:xfrm>
            <a:off x="13280072" y="4643289"/>
            <a:ext cx="17250667" cy="1280160"/>
          </a:xfrm>
          <a:prstGeom prst="rect">
            <a:avLst/>
          </a:prstGeom>
          <a:solidFill>
            <a:srgbClr val="A40000"/>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a:solidFill>
                  <a:schemeClr val="bg1"/>
                </a:solidFill>
                <a:latin typeface="Trebuchet MS"/>
                <a:cs typeface="Times New Roman"/>
              </a:rPr>
              <a:t>Figures</a:t>
            </a:r>
            <a:endParaRPr lang="en-US" sz="8800">
              <a:solidFill>
                <a:schemeClr val="bg1"/>
              </a:solidFill>
              <a:latin typeface="Trebuchet MS" panose="020B0603020202020204" pitchFamily="34" charset="0"/>
              <a:cs typeface="Times New Roman" panose="02020603050405020304" pitchFamily="18" charset="0"/>
            </a:endParaRPr>
          </a:p>
        </p:txBody>
      </p:sp>
      <p:sp>
        <p:nvSpPr>
          <p:cNvPr id="51" name="Text Placeholder 19">
            <a:extLst>
              <a:ext uri="{FF2B5EF4-FFF2-40B4-BE49-F238E27FC236}">
                <a16:creationId xmlns:a16="http://schemas.microsoft.com/office/drawing/2014/main" id="{D08D7844-DB37-4864-AAF1-890ACBE8C3FA}"/>
              </a:ext>
            </a:extLst>
          </p:cNvPr>
          <p:cNvSpPr txBox="1">
            <a:spLocks/>
          </p:cNvSpPr>
          <p:nvPr/>
        </p:nvSpPr>
        <p:spPr>
          <a:xfrm>
            <a:off x="32054785" y="17435057"/>
            <a:ext cx="10866358" cy="1280160"/>
          </a:xfrm>
          <a:prstGeom prst="rect">
            <a:avLst/>
          </a:prstGeom>
          <a:solidFill>
            <a:srgbClr val="A40000"/>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a:solidFill>
                  <a:schemeClr val="bg1"/>
                </a:solidFill>
                <a:latin typeface="Trebuchet MS"/>
                <a:cs typeface="Times New Roman"/>
              </a:rPr>
              <a:t>Discussion</a:t>
            </a:r>
            <a:endParaRPr lang="en-US">
              <a:solidFill>
                <a:schemeClr val="bg1"/>
              </a:solidFill>
            </a:endParaRPr>
          </a:p>
        </p:txBody>
      </p:sp>
      <p:sp>
        <p:nvSpPr>
          <p:cNvPr id="52" name="Text Placeholder 19">
            <a:extLst>
              <a:ext uri="{FF2B5EF4-FFF2-40B4-BE49-F238E27FC236}">
                <a16:creationId xmlns:a16="http://schemas.microsoft.com/office/drawing/2014/main" id="{1617EB79-281E-4225-8EC2-AFDDC2299FEC}"/>
              </a:ext>
            </a:extLst>
          </p:cNvPr>
          <p:cNvSpPr txBox="1">
            <a:spLocks/>
          </p:cNvSpPr>
          <p:nvPr/>
        </p:nvSpPr>
        <p:spPr>
          <a:xfrm>
            <a:off x="32054785" y="18715217"/>
            <a:ext cx="10866358" cy="5655531"/>
          </a:xfrm>
          <a:prstGeom prst="rect">
            <a:avLst/>
          </a:prstGeom>
          <a:solidFill>
            <a:schemeClr val="bg1"/>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solidFill>
                  <a:schemeClr val="tx1"/>
                </a:solidFill>
              </a:rPr>
              <a:t>While trends between extinction and body size have been explored extensively, hence the coining of the Lilliput Effect, or the noticed tendency for smaller organisms to remain after a mass extinction, few have studied this hypothesized trend within the Late Ordovician Mass Extinction. None have attempted to observe it with Mollusca as a focal point. Additionally, our research investigated ecological factors and their relationship with body size and extinction risk. First, we divided data from Heim et. al. 2015 into three main classes, Cephalopoda, Bivalvia, and </a:t>
            </a:r>
            <a:r>
              <a:rPr lang="en-US" sz="2400" dirty="0" err="1">
                <a:solidFill>
                  <a:schemeClr val="tx1"/>
                </a:solidFill>
              </a:rPr>
              <a:t>Gastropoda</a:t>
            </a:r>
            <a:r>
              <a:rPr lang="en-US" sz="2400" dirty="0">
                <a:solidFill>
                  <a:schemeClr val="tx1"/>
                </a:solidFill>
              </a:rPr>
              <a:t>. We ran logistic regression analyses to determine the odds of a higher extinction rate based on calculated fossil biovolume. Next, we ran Pearson’s correlation test to compare the odds to the sea level and pO2 of each Ordovician stage. Logistic regression analyses were performed on the entire molluscan dataset, comparing body size and extinction rates to circulation, feeding, motility, and tiering data, followed by correlation tests between these odds and sea level and pO2. </a:t>
            </a:r>
          </a:p>
          <a:p>
            <a:pPr algn="l"/>
            <a:endParaRPr lang="en-US" sz="2400" dirty="0">
              <a:solidFill>
                <a:schemeClr val="tx1"/>
              </a:solidFill>
            </a:endParaRPr>
          </a:p>
          <a:p>
            <a:pPr algn="l"/>
            <a:r>
              <a:rPr lang="en-US" sz="2400" dirty="0" err="1">
                <a:solidFill>
                  <a:schemeClr val="tx1"/>
                </a:solidFill>
              </a:rPr>
              <a:t>icating</a:t>
            </a:r>
            <a:r>
              <a:rPr lang="en-US" sz="2400" dirty="0">
                <a:solidFill>
                  <a:schemeClr val="tx1"/>
                </a:solidFill>
              </a:rPr>
              <a:t> that extinction trends are more complex than simple correlations.</a:t>
            </a:r>
            <a:br>
              <a:rPr lang="en-US" sz="2400" dirty="0"/>
            </a:br>
            <a:endParaRPr lang="en-US" sz="2400" dirty="0">
              <a:solidFill>
                <a:schemeClr val="tx1"/>
              </a:solidFill>
              <a:latin typeface="Trebuchet MS" panose="020B0603020202020204" pitchFamily="34" charset="0"/>
              <a:cs typeface="Times New Roman" panose="02020603050405020304" pitchFamily="18" charset="0"/>
            </a:endParaRPr>
          </a:p>
        </p:txBody>
      </p:sp>
      <p:sp>
        <p:nvSpPr>
          <p:cNvPr id="66" name="Text Placeholder 19">
            <a:extLst>
              <a:ext uri="{FF2B5EF4-FFF2-40B4-BE49-F238E27FC236}">
                <a16:creationId xmlns:a16="http://schemas.microsoft.com/office/drawing/2014/main" id="{F9C95BAB-F147-4A39-9021-F89736A5879A}"/>
              </a:ext>
            </a:extLst>
          </p:cNvPr>
          <p:cNvSpPr txBox="1">
            <a:spLocks/>
          </p:cNvSpPr>
          <p:nvPr/>
        </p:nvSpPr>
        <p:spPr>
          <a:xfrm>
            <a:off x="32097785" y="24919388"/>
            <a:ext cx="10866358" cy="1280160"/>
          </a:xfrm>
          <a:prstGeom prst="rect">
            <a:avLst/>
          </a:prstGeom>
          <a:solidFill>
            <a:srgbClr val="A40000"/>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dirty="0">
                <a:solidFill>
                  <a:schemeClr val="bg1"/>
                </a:solidFill>
                <a:latin typeface="Trebuchet MS"/>
                <a:cs typeface="Times New Roman"/>
              </a:rPr>
              <a:t>Acknowledgments</a:t>
            </a:r>
            <a:endParaRPr lang="en-US" dirty="0">
              <a:solidFill>
                <a:schemeClr val="bg1"/>
              </a:solidFill>
            </a:endParaRPr>
          </a:p>
        </p:txBody>
      </p:sp>
      <p:sp>
        <p:nvSpPr>
          <p:cNvPr id="67" name="Text Placeholder 19">
            <a:extLst>
              <a:ext uri="{FF2B5EF4-FFF2-40B4-BE49-F238E27FC236}">
                <a16:creationId xmlns:a16="http://schemas.microsoft.com/office/drawing/2014/main" id="{C59D30FE-F876-4A70-AF4D-F0D413E50EF3}"/>
              </a:ext>
            </a:extLst>
          </p:cNvPr>
          <p:cNvSpPr txBox="1">
            <a:spLocks/>
          </p:cNvSpPr>
          <p:nvPr/>
        </p:nvSpPr>
        <p:spPr>
          <a:xfrm>
            <a:off x="32054785" y="26199548"/>
            <a:ext cx="10909358" cy="2055044"/>
          </a:xfrm>
          <a:prstGeom prst="rect">
            <a:avLst/>
          </a:prstGeom>
          <a:solidFill>
            <a:schemeClr val="bg1"/>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solidFill>
                  <a:schemeClr val="tx1"/>
                </a:solidFill>
              </a:rPr>
              <a:t>While trends between extinction and body size have been explored extensively, hence the coining of the Lilliput Effect, or the noticed tendency for smaller organisms to remain after a mass extinction, few have studied this hypothesized trend within the Late Ordovician Mass Extinction. None have attempted to observe it with Mollusca as a focal point. Additionally, </a:t>
            </a:r>
            <a:br>
              <a:rPr lang="en-US" sz="2400" dirty="0"/>
            </a:br>
            <a:endParaRPr lang="en-US" sz="2400" dirty="0">
              <a:solidFill>
                <a:schemeClr val="tx1"/>
              </a:solidFill>
              <a:latin typeface="Trebuchet MS" panose="020B0603020202020204" pitchFamily="34" charset="0"/>
              <a:cs typeface="Times New Roman" panose="02020603050405020304" pitchFamily="18" charset="0"/>
            </a:endParaRPr>
          </a:p>
        </p:txBody>
      </p:sp>
      <p:sp>
        <p:nvSpPr>
          <p:cNvPr id="68" name="Text Placeholder 19">
            <a:extLst>
              <a:ext uri="{FF2B5EF4-FFF2-40B4-BE49-F238E27FC236}">
                <a16:creationId xmlns:a16="http://schemas.microsoft.com/office/drawing/2014/main" id="{A5EBF518-0915-4210-94AD-C28EFC6E7A64}"/>
              </a:ext>
            </a:extLst>
          </p:cNvPr>
          <p:cNvSpPr txBox="1">
            <a:spLocks/>
          </p:cNvSpPr>
          <p:nvPr/>
        </p:nvSpPr>
        <p:spPr>
          <a:xfrm>
            <a:off x="32054785" y="28803232"/>
            <a:ext cx="11063362" cy="1280160"/>
          </a:xfrm>
          <a:prstGeom prst="rect">
            <a:avLst/>
          </a:prstGeom>
          <a:solidFill>
            <a:srgbClr val="A40000"/>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a:solidFill>
                  <a:schemeClr val="bg1"/>
                </a:solidFill>
                <a:latin typeface="Trebuchet MS"/>
                <a:cs typeface="Times New Roman"/>
              </a:rPr>
              <a:t>Citations</a:t>
            </a:r>
            <a:endParaRPr lang="en-US">
              <a:solidFill>
                <a:schemeClr val="bg1"/>
              </a:solidFill>
            </a:endParaRPr>
          </a:p>
        </p:txBody>
      </p:sp>
      <p:sp>
        <p:nvSpPr>
          <p:cNvPr id="69" name="Text Placeholder 19">
            <a:extLst>
              <a:ext uri="{FF2B5EF4-FFF2-40B4-BE49-F238E27FC236}">
                <a16:creationId xmlns:a16="http://schemas.microsoft.com/office/drawing/2014/main" id="{99282867-76A0-41FD-8DF2-48E86BE02A98}"/>
              </a:ext>
            </a:extLst>
          </p:cNvPr>
          <p:cNvSpPr txBox="1">
            <a:spLocks/>
          </p:cNvSpPr>
          <p:nvPr/>
        </p:nvSpPr>
        <p:spPr>
          <a:xfrm>
            <a:off x="32054785" y="30106745"/>
            <a:ext cx="11063362" cy="2652220"/>
          </a:xfrm>
          <a:prstGeom prst="rect">
            <a:avLst/>
          </a:prstGeom>
          <a:solidFill>
            <a:schemeClr val="bg1"/>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solidFill>
                  <a:schemeClr val="tx1"/>
                </a:solidFill>
              </a:rPr>
              <a:t>While trends between extinction and body size have been explored extensively, hence the coining of the Lilliput Effect, or the noticed tendency for smaller organisms to remain after a mass extinction, few have studied this hypothesized trend within the Late Ordovician Mass Extinction. None have attempted to observe it with Mollusca as a focal point. Additionally, </a:t>
            </a:r>
            <a:br>
              <a:rPr lang="en-US" sz="2400" dirty="0"/>
            </a:br>
            <a:endParaRPr lang="en-US" sz="2400" dirty="0">
              <a:solidFill>
                <a:schemeClr val="tx1"/>
              </a:solidFill>
              <a:latin typeface="Trebuchet MS" panose="020B0603020202020204" pitchFamily="34" charset="0"/>
              <a:cs typeface="Times New Roman" panose="02020603050405020304" pitchFamily="18" charset="0"/>
            </a:endParaRPr>
          </a:p>
        </p:txBody>
      </p:sp>
      <p:pic>
        <p:nvPicPr>
          <p:cNvPr id="46" name="Picture 46" descr="A close up of a map&#10;&#10;Description automatically generated">
            <a:extLst>
              <a:ext uri="{FF2B5EF4-FFF2-40B4-BE49-F238E27FC236}">
                <a16:creationId xmlns:a16="http://schemas.microsoft.com/office/drawing/2014/main" id="{FAF897F5-2A71-4EE2-8383-6362311F2C74}"/>
              </a:ext>
            </a:extLst>
          </p:cNvPr>
          <p:cNvPicPr>
            <a:picLocks noChangeAspect="1"/>
          </p:cNvPicPr>
          <p:nvPr/>
        </p:nvPicPr>
        <p:blipFill>
          <a:blip r:embed="rId6"/>
          <a:stretch>
            <a:fillRect/>
          </a:stretch>
        </p:blipFill>
        <p:spPr>
          <a:xfrm>
            <a:off x="21993235" y="21823036"/>
            <a:ext cx="8660508" cy="3595842"/>
          </a:xfrm>
          <a:prstGeom prst="rect">
            <a:avLst/>
          </a:prstGeom>
        </p:spPr>
      </p:pic>
      <p:pic>
        <p:nvPicPr>
          <p:cNvPr id="47" name="Picture 53" descr="A close up of a map&#10;&#10;Description automatically generated">
            <a:extLst>
              <a:ext uri="{FF2B5EF4-FFF2-40B4-BE49-F238E27FC236}">
                <a16:creationId xmlns:a16="http://schemas.microsoft.com/office/drawing/2014/main" id="{5A363630-3BD2-4699-8F23-E9EF1A710F30}"/>
              </a:ext>
            </a:extLst>
          </p:cNvPr>
          <p:cNvPicPr>
            <a:picLocks noChangeAspect="1"/>
          </p:cNvPicPr>
          <p:nvPr/>
        </p:nvPicPr>
        <p:blipFill>
          <a:blip r:embed="rId7"/>
          <a:stretch>
            <a:fillRect/>
          </a:stretch>
        </p:blipFill>
        <p:spPr>
          <a:xfrm>
            <a:off x="13366817" y="21823037"/>
            <a:ext cx="8660509" cy="3595842"/>
          </a:xfrm>
          <a:prstGeom prst="rect">
            <a:avLst/>
          </a:prstGeom>
        </p:spPr>
      </p:pic>
      <p:pic>
        <p:nvPicPr>
          <p:cNvPr id="55" name="Picture 56" descr="A screenshot of a cell phone&#10;&#10;Description automatically generated">
            <a:extLst>
              <a:ext uri="{FF2B5EF4-FFF2-40B4-BE49-F238E27FC236}">
                <a16:creationId xmlns:a16="http://schemas.microsoft.com/office/drawing/2014/main" id="{729FC7F7-07A3-4D1E-BEAF-230433BD3A37}"/>
              </a:ext>
            </a:extLst>
          </p:cNvPr>
          <p:cNvPicPr>
            <a:picLocks noChangeAspect="1"/>
          </p:cNvPicPr>
          <p:nvPr/>
        </p:nvPicPr>
        <p:blipFill>
          <a:blip r:embed="rId8"/>
          <a:stretch>
            <a:fillRect/>
          </a:stretch>
        </p:blipFill>
        <p:spPr>
          <a:xfrm>
            <a:off x="21924218" y="17695879"/>
            <a:ext cx="8643260" cy="3595843"/>
          </a:xfrm>
          <a:prstGeom prst="rect">
            <a:avLst/>
          </a:prstGeom>
        </p:spPr>
      </p:pic>
      <p:pic>
        <p:nvPicPr>
          <p:cNvPr id="57" name="Picture 57" descr="A close up of a map&#10;&#10;Description automatically generated">
            <a:extLst>
              <a:ext uri="{FF2B5EF4-FFF2-40B4-BE49-F238E27FC236}">
                <a16:creationId xmlns:a16="http://schemas.microsoft.com/office/drawing/2014/main" id="{B625B035-CEDF-44E2-8286-D143F936962F}"/>
              </a:ext>
            </a:extLst>
          </p:cNvPr>
          <p:cNvPicPr>
            <a:picLocks noChangeAspect="1"/>
          </p:cNvPicPr>
          <p:nvPr/>
        </p:nvPicPr>
        <p:blipFill>
          <a:blip r:embed="rId9"/>
          <a:stretch>
            <a:fillRect/>
          </a:stretch>
        </p:blipFill>
        <p:spPr>
          <a:xfrm>
            <a:off x="13297801" y="17695882"/>
            <a:ext cx="8643261" cy="3595842"/>
          </a:xfrm>
          <a:prstGeom prst="rect">
            <a:avLst/>
          </a:prstGeom>
        </p:spPr>
      </p:pic>
      <p:pic>
        <p:nvPicPr>
          <p:cNvPr id="80" name="Picture 79" descr="A close up of a map&#10;&#10;Description automatically generated">
            <a:extLst>
              <a:ext uri="{FF2B5EF4-FFF2-40B4-BE49-F238E27FC236}">
                <a16:creationId xmlns:a16="http://schemas.microsoft.com/office/drawing/2014/main" id="{611CCAD9-8D9C-4835-B88E-389C01398A35}"/>
              </a:ext>
            </a:extLst>
          </p:cNvPr>
          <p:cNvPicPr>
            <a:picLocks noChangeAspect="1"/>
          </p:cNvPicPr>
          <p:nvPr/>
        </p:nvPicPr>
        <p:blipFill rotWithShape="1">
          <a:blip r:embed="rId4"/>
          <a:srcRect l="331" b="3769"/>
          <a:stretch/>
        </p:blipFill>
        <p:spPr>
          <a:xfrm>
            <a:off x="21932171" y="13629430"/>
            <a:ext cx="8632919" cy="3595842"/>
          </a:xfrm>
          <a:prstGeom prst="rect">
            <a:avLst/>
          </a:prstGeom>
        </p:spPr>
      </p:pic>
      <p:pic>
        <p:nvPicPr>
          <p:cNvPr id="81" name="Picture 81" descr="A screenshot of a cell phone&#10;&#10;Description automatically generated">
            <a:extLst>
              <a:ext uri="{FF2B5EF4-FFF2-40B4-BE49-F238E27FC236}">
                <a16:creationId xmlns:a16="http://schemas.microsoft.com/office/drawing/2014/main" id="{C9E39742-DF5E-43CA-BDF9-252B2AD1407C}"/>
              </a:ext>
            </a:extLst>
          </p:cNvPr>
          <p:cNvPicPr>
            <a:picLocks noChangeAspect="1"/>
          </p:cNvPicPr>
          <p:nvPr/>
        </p:nvPicPr>
        <p:blipFill>
          <a:blip r:embed="rId10"/>
          <a:stretch>
            <a:fillRect/>
          </a:stretch>
        </p:blipFill>
        <p:spPr>
          <a:xfrm>
            <a:off x="13297804" y="5864223"/>
            <a:ext cx="17252831" cy="7255425"/>
          </a:xfrm>
          <a:prstGeom prst="rect">
            <a:avLst/>
          </a:prstGeom>
        </p:spPr>
      </p:pic>
      <p:sp>
        <p:nvSpPr>
          <p:cNvPr id="45" name="Text Placeholder 19">
            <a:extLst>
              <a:ext uri="{FF2B5EF4-FFF2-40B4-BE49-F238E27FC236}">
                <a16:creationId xmlns:a16="http://schemas.microsoft.com/office/drawing/2014/main" id="{837258F4-9718-45C2-9655-59D50A150FFA}"/>
              </a:ext>
            </a:extLst>
          </p:cNvPr>
          <p:cNvSpPr txBox="1">
            <a:spLocks/>
          </p:cNvSpPr>
          <p:nvPr/>
        </p:nvSpPr>
        <p:spPr>
          <a:xfrm>
            <a:off x="5790355" y="3008943"/>
            <a:ext cx="32918400" cy="819581"/>
          </a:xfrm>
          <a:prstGeom prst="rect">
            <a:avLst/>
          </a:prstGeom>
          <a:no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bg1"/>
                </a:solidFill>
              </a:rPr>
              <a:t>Adarsh Ambati, </a:t>
            </a:r>
            <a:r>
              <a:rPr lang="en-US" sz="5400" b="1" dirty="0" err="1">
                <a:solidFill>
                  <a:schemeClr val="bg1"/>
                </a:solidFill>
              </a:rPr>
              <a:t>Ilinca</a:t>
            </a:r>
            <a:r>
              <a:rPr lang="en-US" sz="5400" b="1" dirty="0">
                <a:solidFill>
                  <a:schemeClr val="bg1"/>
                </a:solidFill>
              </a:rPr>
              <a:t> </a:t>
            </a:r>
            <a:r>
              <a:rPr lang="en-US" sz="5400" b="1" dirty="0" err="1">
                <a:solidFill>
                  <a:schemeClr val="bg1"/>
                </a:solidFill>
              </a:rPr>
              <a:t>Flacau</a:t>
            </a:r>
            <a:r>
              <a:rPr lang="en-US" sz="5400" b="1" dirty="0">
                <a:solidFill>
                  <a:schemeClr val="bg1"/>
                </a:solidFill>
              </a:rPr>
              <a:t>, Addy Ngo, Pedro </a:t>
            </a:r>
            <a:r>
              <a:rPr lang="en-US" sz="5400" b="1" dirty="0" err="1">
                <a:solidFill>
                  <a:schemeClr val="bg1"/>
                </a:solidFill>
              </a:rPr>
              <a:t>Monarrez</a:t>
            </a:r>
            <a:r>
              <a:rPr lang="en-US" sz="5400" b="1" dirty="0">
                <a:solidFill>
                  <a:schemeClr val="bg1"/>
                </a:solidFill>
              </a:rPr>
              <a:t>, Noel Heim, Jonathan Payne</a:t>
            </a:r>
            <a:endParaRPr lang="en-US" dirty="0"/>
          </a:p>
        </p:txBody>
      </p:sp>
      <p:sp>
        <p:nvSpPr>
          <p:cNvPr id="28" name="Text Placeholder 19">
            <a:extLst>
              <a:ext uri="{FF2B5EF4-FFF2-40B4-BE49-F238E27FC236}">
                <a16:creationId xmlns:a16="http://schemas.microsoft.com/office/drawing/2014/main" id="{3454CFC8-3F38-49CF-96F3-16535817D581}"/>
              </a:ext>
            </a:extLst>
          </p:cNvPr>
          <p:cNvSpPr txBox="1">
            <a:spLocks/>
          </p:cNvSpPr>
          <p:nvPr/>
        </p:nvSpPr>
        <p:spPr>
          <a:xfrm>
            <a:off x="939353" y="4565834"/>
            <a:ext cx="10868729" cy="1006590"/>
          </a:xfrm>
          <a:prstGeom prst="rect">
            <a:avLst/>
          </a:prstGeom>
          <a:solidFill>
            <a:srgbClr val="A40000"/>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dirty="0">
                <a:solidFill>
                  <a:schemeClr val="bg1"/>
                </a:solidFill>
                <a:latin typeface="Trebuchet MS"/>
                <a:cs typeface="Times New Roman"/>
              </a:rPr>
              <a:t>Abstract</a:t>
            </a:r>
            <a:endParaRPr lang="en-US" sz="8800" dirty="0">
              <a:solidFill>
                <a:schemeClr val="bg1"/>
              </a:solidFill>
              <a:latin typeface="Trebuchet MS" panose="020B0603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B9EC376-9559-416E-A47F-E634340CAFA5}"/>
              </a:ext>
            </a:extLst>
          </p:cNvPr>
          <p:cNvSpPr/>
          <p:nvPr/>
        </p:nvSpPr>
        <p:spPr>
          <a:xfrm>
            <a:off x="991858" y="27009884"/>
            <a:ext cx="10844557" cy="5447645"/>
          </a:xfrm>
          <a:prstGeom prst="rect">
            <a:avLst/>
          </a:prstGeom>
        </p:spPr>
        <p:txBody>
          <a:bodyPr wrap="square">
            <a:spAutoFit/>
          </a:bodyPr>
          <a:lstStyle/>
          <a:p>
            <a:r>
              <a:rPr lang="en-US" sz="2800" dirty="0"/>
              <a:t>All analyses and plots were made using the programming language R</a:t>
            </a:r>
          </a:p>
          <a:p>
            <a:r>
              <a:rPr lang="en-US" sz="2800" dirty="0"/>
              <a:t>*Logistic Regression Analyses were performed for each stage of the Ordovician</a:t>
            </a:r>
          </a:p>
          <a:p>
            <a:endParaRPr lang="en-US" sz="2800" dirty="0"/>
          </a:p>
          <a:p>
            <a:r>
              <a:rPr lang="en-US" sz="2800" dirty="0"/>
              <a:t>Body Size : Base 10 Logarithm of the Calculated Biovolume </a:t>
            </a:r>
          </a:p>
          <a:p>
            <a:r>
              <a:rPr lang="en-US" sz="2800" dirty="0"/>
              <a:t>Circulation: </a:t>
            </a:r>
            <a:r>
              <a:rPr lang="en-US" sz="2800" dirty="0">
                <a:highlight>
                  <a:srgbClr val="FAD2D2"/>
                </a:highlight>
              </a:rPr>
              <a:t>Open</a:t>
            </a:r>
            <a:r>
              <a:rPr lang="en-US" sz="2800" dirty="0"/>
              <a:t> vs </a:t>
            </a:r>
            <a:r>
              <a:rPr lang="en-US" sz="2800" dirty="0">
                <a:highlight>
                  <a:srgbClr val="FAD2D2"/>
                </a:highlight>
              </a:rPr>
              <a:t>Closed</a:t>
            </a:r>
          </a:p>
          <a:p>
            <a:r>
              <a:rPr lang="en-US" sz="2800" dirty="0"/>
              <a:t>Feeding : </a:t>
            </a:r>
            <a:r>
              <a:rPr lang="en-US" sz="2800" dirty="0">
                <a:highlight>
                  <a:srgbClr val="FAD2D2"/>
                </a:highlight>
              </a:rPr>
              <a:t>Predatory</a:t>
            </a:r>
            <a:r>
              <a:rPr lang="en-US" sz="2800" dirty="0"/>
              <a:t> vs </a:t>
            </a:r>
            <a:r>
              <a:rPr lang="en-US" sz="2800" dirty="0">
                <a:highlight>
                  <a:srgbClr val="FAD2D2"/>
                </a:highlight>
              </a:rPr>
              <a:t>Non-Predatory</a:t>
            </a:r>
            <a:r>
              <a:rPr lang="en-US" sz="2800" dirty="0"/>
              <a:t> (Suspension, Surface Deposit, Mining, Grazing, and Other)</a:t>
            </a:r>
          </a:p>
          <a:p>
            <a:r>
              <a:rPr lang="en-US" sz="2800" dirty="0"/>
              <a:t>Tiering: </a:t>
            </a:r>
            <a:r>
              <a:rPr lang="en-US" sz="2800" dirty="0">
                <a:highlight>
                  <a:srgbClr val="FAD2D2"/>
                </a:highlight>
              </a:rPr>
              <a:t>Pelagic</a:t>
            </a:r>
            <a:r>
              <a:rPr lang="en-US" sz="2800" dirty="0"/>
              <a:t> vs </a:t>
            </a:r>
            <a:r>
              <a:rPr lang="en-US" sz="2800" dirty="0">
                <a:highlight>
                  <a:srgbClr val="FAD2D2"/>
                </a:highlight>
              </a:rPr>
              <a:t>Sea Floor and Below(</a:t>
            </a:r>
            <a:r>
              <a:rPr lang="en-US" sz="2800" dirty="0"/>
              <a:t>Erect, Surficial, Semi-</a:t>
            </a:r>
            <a:r>
              <a:rPr lang="en-US" sz="2800" dirty="0" err="1"/>
              <a:t>infaunal</a:t>
            </a:r>
            <a:r>
              <a:rPr lang="en-US" sz="2800" dirty="0"/>
              <a:t>, Shallow </a:t>
            </a:r>
            <a:r>
              <a:rPr lang="en-US" sz="2800" dirty="0" err="1"/>
              <a:t>infaunal</a:t>
            </a:r>
            <a:r>
              <a:rPr lang="en-US" sz="2800" dirty="0"/>
              <a:t>, and Deep </a:t>
            </a:r>
            <a:r>
              <a:rPr lang="en-US" sz="2800" dirty="0" err="1"/>
              <a:t>infaunal</a:t>
            </a:r>
            <a:r>
              <a:rPr lang="en-US" sz="2800" dirty="0"/>
              <a:t>)</a:t>
            </a:r>
          </a:p>
          <a:p>
            <a:r>
              <a:rPr lang="en-US" sz="2800" dirty="0"/>
              <a:t>Motility: </a:t>
            </a:r>
            <a:r>
              <a:rPr lang="en-US" sz="2800" dirty="0">
                <a:highlight>
                  <a:srgbClr val="FAD2D2"/>
                </a:highlight>
              </a:rPr>
              <a:t>Freely</a:t>
            </a:r>
            <a:r>
              <a:rPr lang="en-US" sz="2800" dirty="0"/>
              <a:t>  vs </a:t>
            </a:r>
            <a:r>
              <a:rPr lang="en-US" sz="2800" dirty="0">
                <a:highlight>
                  <a:srgbClr val="FAD2D2"/>
                </a:highlight>
              </a:rPr>
              <a:t>Sedentary</a:t>
            </a:r>
            <a:r>
              <a:rPr lang="en-US" sz="2800" dirty="0"/>
              <a:t> (Facultative and Non-motile</a:t>
            </a:r>
            <a:r>
              <a:rPr lang="en-US" sz="2800" dirty="0">
                <a:highlight>
                  <a:srgbClr val="FAD2D2"/>
                </a:highlight>
              </a:rPr>
              <a:t>)</a:t>
            </a:r>
          </a:p>
          <a:p>
            <a:br>
              <a:rPr lang="en-US" sz="2000" dirty="0"/>
            </a:br>
            <a:endParaRPr lang="en-US" sz="2000" dirty="0"/>
          </a:p>
        </p:txBody>
      </p:sp>
      <p:grpSp>
        <p:nvGrpSpPr>
          <p:cNvPr id="88" name="Group 87">
            <a:extLst>
              <a:ext uri="{FF2B5EF4-FFF2-40B4-BE49-F238E27FC236}">
                <a16:creationId xmlns:a16="http://schemas.microsoft.com/office/drawing/2014/main" id="{C53672FF-5E7F-4D66-8A4A-9E773D5B07EC}"/>
              </a:ext>
            </a:extLst>
          </p:cNvPr>
          <p:cNvGrpSpPr/>
          <p:nvPr/>
        </p:nvGrpSpPr>
        <p:grpSpPr>
          <a:xfrm>
            <a:off x="809748" y="19493800"/>
            <a:ext cx="10824006" cy="6838743"/>
            <a:chOff x="3387444" y="9754563"/>
            <a:chExt cx="21714844" cy="14713254"/>
          </a:xfrm>
        </p:grpSpPr>
        <p:grpSp>
          <p:nvGrpSpPr>
            <p:cNvPr id="89" name="Group 88">
              <a:extLst>
                <a:ext uri="{FF2B5EF4-FFF2-40B4-BE49-F238E27FC236}">
                  <a16:creationId xmlns:a16="http://schemas.microsoft.com/office/drawing/2014/main" id="{4A2434C7-03D2-4F7D-AB64-33100C1AB5DF}"/>
                </a:ext>
              </a:extLst>
            </p:cNvPr>
            <p:cNvGrpSpPr/>
            <p:nvPr/>
          </p:nvGrpSpPr>
          <p:grpSpPr>
            <a:xfrm>
              <a:off x="3387444" y="11158272"/>
              <a:ext cx="10686189" cy="5777984"/>
              <a:chOff x="2836449" y="10791090"/>
              <a:chExt cx="10686189" cy="5777984"/>
            </a:xfrm>
          </p:grpSpPr>
          <p:sp>
            <p:nvSpPr>
              <p:cNvPr id="121" name="TextBox 120">
                <a:extLst>
                  <a:ext uri="{FF2B5EF4-FFF2-40B4-BE49-F238E27FC236}">
                    <a16:creationId xmlns:a16="http://schemas.microsoft.com/office/drawing/2014/main" id="{1E0A1AB1-6065-48B8-ACB0-826B5F9E22A3}"/>
                  </a:ext>
                </a:extLst>
              </p:cNvPr>
              <p:cNvSpPr txBox="1"/>
              <p:nvPr/>
            </p:nvSpPr>
            <p:spPr>
              <a:xfrm>
                <a:off x="2836449" y="10791090"/>
                <a:ext cx="2262023" cy="4331132"/>
              </a:xfrm>
              <a:prstGeom prst="rect">
                <a:avLst/>
              </a:prstGeom>
              <a:noFill/>
            </p:spPr>
            <p:txBody>
              <a:bodyPr wrap="none" rtlCol="0">
                <a:spAutoFit/>
              </a:bodyPr>
              <a:lstStyle/>
              <a:p>
                <a:r>
                  <a:rPr lang="en-US" sz="16700" b="1" dirty="0">
                    <a:solidFill>
                      <a:srgbClr val="F49494"/>
                    </a:solidFill>
                    <a:latin typeface="Britannic Bold" panose="020B0903060703020204" pitchFamily="34" charset="77"/>
                    <a:cs typeface="Phosphate Inline" panose="02000506050000020004" pitchFamily="2" charset="77"/>
                  </a:rPr>
                  <a:t>1</a:t>
                </a:r>
              </a:p>
            </p:txBody>
          </p:sp>
          <p:sp>
            <p:nvSpPr>
              <p:cNvPr id="122" name="Rectangle 121">
                <a:extLst>
                  <a:ext uri="{FF2B5EF4-FFF2-40B4-BE49-F238E27FC236}">
                    <a16:creationId xmlns:a16="http://schemas.microsoft.com/office/drawing/2014/main" id="{BFCFBE3B-002B-4C61-AAFA-C443A0492E63}"/>
                  </a:ext>
                </a:extLst>
              </p:cNvPr>
              <p:cNvSpPr/>
              <p:nvPr/>
            </p:nvSpPr>
            <p:spPr>
              <a:xfrm>
                <a:off x="4360407" y="12810999"/>
                <a:ext cx="9162231" cy="3758075"/>
              </a:xfrm>
              <a:prstGeom prst="rect">
                <a:avLst/>
              </a:prstGeom>
              <a:solidFill>
                <a:srgbClr val="D81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3" name="TextBox 122">
                <a:extLst>
                  <a:ext uri="{FF2B5EF4-FFF2-40B4-BE49-F238E27FC236}">
                    <a16:creationId xmlns:a16="http://schemas.microsoft.com/office/drawing/2014/main" id="{0E5B0E7B-EF1D-4EA4-9A96-E1E7B0B608F0}"/>
                  </a:ext>
                </a:extLst>
              </p:cNvPr>
              <p:cNvSpPr txBox="1"/>
              <p:nvPr/>
            </p:nvSpPr>
            <p:spPr>
              <a:xfrm>
                <a:off x="4353091" y="14231552"/>
                <a:ext cx="9162229" cy="1125685"/>
              </a:xfrm>
              <a:prstGeom prst="rect">
                <a:avLst/>
              </a:prstGeom>
              <a:noFill/>
            </p:spPr>
            <p:txBody>
              <a:bodyPr wrap="square" rtlCol="0">
                <a:spAutoFit/>
              </a:bodyPr>
              <a:lstStyle/>
              <a:p>
                <a:r>
                  <a:rPr lang="en-US" sz="2800" dirty="0">
                    <a:solidFill>
                      <a:schemeClr val="bg1"/>
                    </a:solidFill>
                  </a:rPr>
                  <a:t>Body Size     Extinction Risk</a:t>
                </a:r>
              </a:p>
            </p:txBody>
          </p:sp>
          <p:sp>
            <p:nvSpPr>
              <p:cNvPr id="124" name="TextBox 123">
                <a:extLst>
                  <a:ext uri="{FF2B5EF4-FFF2-40B4-BE49-F238E27FC236}">
                    <a16:creationId xmlns:a16="http://schemas.microsoft.com/office/drawing/2014/main" id="{83AE2161-AA88-4489-AD70-CBC51BF57512}"/>
                  </a:ext>
                </a:extLst>
              </p:cNvPr>
              <p:cNvSpPr txBox="1"/>
              <p:nvPr/>
            </p:nvSpPr>
            <p:spPr>
              <a:xfrm>
                <a:off x="4154556" y="12959510"/>
                <a:ext cx="9115286" cy="1125685"/>
              </a:xfrm>
              <a:prstGeom prst="rect">
                <a:avLst/>
              </a:prstGeom>
              <a:noFill/>
            </p:spPr>
            <p:txBody>
              <a:bodyPr wrap="none" rtlCol="0">
                <a:spAutoFit/>
              </a:bodyPr>
              <a:lstStyle/>
              <a:p>
                <a:r>
                  <a:rPr lang="en-US" sz="2800" dirty="0">
                    <a:solidFill>
                      <a:schemeClr val="bg1"/>
                    </a:solidFill>
                  </a:rPr>
                  <a:t> </a:t>
                </a:r>
                <a:r>
                  <a:rPr lang="en-US" sz="2800" b="1" dirty="0">
                    <a:solidFill>
                      <a:schemeClr val="bg1"/>
                    </a:solidFill>
                  </a:rPr>
                  <a:t>Logistic Regression Analysis*</a:t>
                </a:r>
              </a:p>
            </p:txBody>
          </p:sp>
          <p:sp>
            <p:nvSpPr>
              <p:cNvPr id="125" name="Rectangle 124">
                <a:extLst>
                  <a:ext uri="{FF2B5EF4-FFF2-40B4-BE49-F238E27FC236}">
                    <a16:creationId xmlns:a16="http://schemas.microsoft.com/office/drawing/2014/main" id="{E162EC1A-0809-4FC5-A946-6EC93D891F44}"/>
                  </a:ext>
                </a:extLst>
              </p:cNvPr>
              <p:cNvSpPr/>
              <p:nvPr/>
            </p:nvSpPr>
            <p:spPr>
              <a:xfrm>
                <a:off x="7148767" y="14177877"/>
                <a:ext cx="956169" cy="1351915"/>
              </a:xfrm>
              <a:prstGeom prst="rect">
                <a:avLst/>
              </a:prstGeom>
            </p:spPr>
            <p:txBody>
              <a:bodyPr wrap="none">
                <a:spAutoFit/>
              </a:bodyPr>
              <a:lstStyle/>
              <a:p>
                <a:r>
                  <a:rPr lang="en-US" sz="4800" dirty="0">
                    <a:solidFill>
                      <a:schemeClr val="bg1"/>
                    </a:solidFill>
                  </a:rPr>
                  <a:t>~ </a:t>
                </a:r>
                <a:endParaRPr lang="en-US" sz="4800" dirty="0"/>
              </a:p>
            </p:txBody>
          </p:sp>
        </p:grpSp>
        <p:sp>
          <p:nvSpPr>
            <p:cNvPr id="90" name="TextBox 89">
              <a:extLst>
                <a:ext uri="{FF2B5EF4-FFF2-40B4-BE49-F238E27FC236}">
                  <a16:creationId xmlns:a16="http://schemas.microsoft.com/office/drawing/2014/main" id="{B5B52F95-A703-468D-8F77-B12D6AC53725}"/>
                </a:ext>
              </a:extLst>
            </p:cNvPr>
            <p:cNvSpPr txBox="1"/>
            <p:nvPr/>
          </p:nvSpPr>
          <p:spPr>
            <a:xfrm>
              <a:off x="4619853" y="9754563"/>
              <a:ext cx="8831282" cy="1655418"/>
            </a:xfrm>
            <a:prstGeom prst="rect">
              <a:avLst/>
            </a:prstGeom>
            <a:noFill/>
          </p:spPr>
          <p:txBody>
            <a:bodyPr wrap="square" rtlCol="0">
              <a:spAutoFit/>
            </a:bodyPr>
            <a:lstStyle/>
            <a:p>
              <a:r>
                <a:rPr lang="en-US" sz="4400" b="1" dirty="0"/>
                <a:t>Primary Analyses</a:t>
              </a:r>
            </a:p>
          </p:txBody>
        </p:sp>
        <p:sp>
          <p:nvSpPr>
            <p:cNvPr id="91" name="Rectangle 90">
              <a:extLst>
                <a:ext uri="{FF2B5EF4-FFF2-40B4-BE49-F238E27FC236}">
                  <a16:creationId xmlns:a16="http://schemas.microsoft.com/office/drawing/2014/main" id="{10761E02-21C9-482C-B51D-1A4AA8CC7387}"/>
                </a:ext>
              </a:extLst>
            </p:cNvPr>
            <p:cNvSpPr/>
            <p:nvPr/>
          </p:nvSpPr>
          <p:spPr>
            <a:xfrm>
              <a:off x="3795973" y="11661839"/>
              <a:ext cx="10040319" cy="1787853"/>
            </a:xfrm>
            <a:prstGeom prst="rect">
              <a:avLst/>
            </a:prstGeom>
          </p:spPr>
          <p:txBody>
            <a:bodyPr wrap="square">
              <a:spAutoFit/>
            </a:bodyPr>
            <a:lstStyle/>
            <a:p>
              <a:pPr algn="ctr"/>
              <a:r>
                <a:rPr lang="en-US" sz="2400" dirty="0"/>
                <a:t>Bivalvia, Cephalopoda, </a:t>
              </a:r>
            </a:p>
            <a:p>
              <a:pPr algn="ctr"/>
              <a:r>
                <a:rPr lang="en-US" sz="2400" dirty="0"/>
                <a:t>Gastropoda classes</a:t>
              </a:r>
            </a:p>
          </p:txBody>
        </p:sp>
        <p:grpSp>
          <p:nvGrpSpPr>
            <p:cNvPr id="92" name="Group 91">
              <a:extLst>
                <a:ext uri="{FF2B5EF4-FFF2-40B4-BE49-F238E27FC236}">
                  <a16:creationId xmlns:a16="http://schemas.microsoft.com/office/drawing/2014/main" id="{D02B05C2-888A-42AF-B1CF-7603A77A2849}"/>
                </a:ext>
              </a:extLst>
            </p:cNvPr>
            <p:cNvGrpSpPr/>
            <p:nvPr/>
          </p:nvGrpSpPr>
          <p:grpSpPr>
            <a:xfrm>
              <a:off x="13979444" y="16341755"/>
              <a:ext cx="10698841" cy="8126062"/>
              <a:chOff x="13979444" y="15244475"/>
              <a:chExt cx="10698841" cy="8126062"/>
            </a:xfrm>
          </p:grpSpPr>
          <p:sp>
            <p:nvSpPr>
              <p:cNvPr id="112" name="TextBox 111">
                <a:extLst>
                  <a:ext uri="{FF2B5EF4-FFF2-40B4-BE49-F238E27FC236}">
                    <a16:creationId xmlns:a16="http://schemas.microsoft.com/office/drawing/2014/main" id="{C79CC5D4-5C0A-49ED-AF12-287F2D066A34}"/>
                  </a:ext>
                </a:extLst>
              </p:cNvPr>
              <p:cNvSpPr txBox="1"/>
              <p:nvPr/>
            </p:nvSpPr>
            <p:spPr>
              <a:xfrm>
                <a:off x="13979444" y="15244475"/>
                <a:ext cx="2264453" cy="4331133"/>
              </a:xfrm>
              <a:prstGeom prst="rect">
                <a:avLst/>
              </a:prstGeom>
              <a:noFill/>
            </p:spPr>
            <p:txBody>
              <a:bodyPr wrap="none" rtlCol="0">
                <a:spAutoFit/>
              </a:bodyPr>
              <a:lstStyle/>
              <a:p>
                <a:r>
                  <a:rPr lang="en-US" sz="16700" b="1" dirty="0">
                    <a:solidFill>
                      <a:srgbClr val="F49494"/>
                    </a:solidFill>
                    <a:latin typeface="Britannic Bold" panose="020B0903060703020204" pitchFamily="34" charset="77"/>
                    <a:cs typeface="Phosphate Inline" panose="02000506050000020004" pitchFamily="2" charset="77"/>
                  </a:rPr>
                  <a:t>4</a:t>
                </a:r>
              </a:p>
            </p:txBody>
          </p:sp>
          <p:sp>
            <p:nvSpPr>
              <p:cNvPr id="113" name="Rectangle 112">
                <a:extLst>
                  <a:ext uri="{FF2B5EF4-FFF2-40B4-BE49-F238E27FC236}">
                    <a16:creationId xmlns:a16="http://schemas.microsoft.com/office/drawing/2014/main" id="{864A87F6-5BF0-41CD-84C6-F2F7361D0E36}"/>
                  </a:ext>
                </a:extLst>
              </p:cNvPr>
              <p:cNvSpPr/>
              <p:nvPr/>
            </p:nvSpPr>
            <p:spPr>
              <a:xfrm>
                <a:off x="15886056" y="17203874"/>
                <a:ext cx="8792229" cy="5472452"/>
              </a:xfrm>
              <a:prstGeom prst="rect">
                <a:avLst/>
              </a:prstGeom>
              <a:solidFill>
                <a:srgbClr val="D81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4" name="TextBox 113">
                <a:extLst>
                  <a:ext uri="{FF2B5EF4-FFF2-40B4-BE49-F238E27FC236}">
                    <a16:creationId xmlns:a16="http://schemas.microsoft.com/office/drawing/2014/main" id="{AAA2659C-B8CE-4F43-9B7F-E27165DE6AD9}"/>
                  </a:ext>
                </a:extLst>
              </p:cNvPr>
              <p:cNvSpPr txBox="1"/>
              <p:nvPr/>
            </p:nvSpPr>
            <p:spPr>
              <a:xfrm>
                <a:off x="15749832" y="17430595"/>
                <a:ext cx="6743462" cy="951346"/>
              </a:xfrm>
              <a:prstGeom prst="rect">
                <a:avLst/>
              </a:prstGeom>
              <a:noFill/>
            </p:spPr>
            <p:txBody>
              <a:bodyPr wrap="none" rtlCol="0">
                <a:spAutoFit/>
              </a:bodyPr>
              <a:lstStyle/>
              <a:p>
                <a:r>
                  <a:rPr lang="en-US" sz="2800" b="1" dirty="0">
                    <a:solidFill>
                      <a:schemeClr val="bg1"/>
                    </a:solidFill>
                  </a:rPr>
                  <a:t> Pearson’s </a:t>
                </a:r>
                <a:r>
                  <a:rPr lang="en-US" sz="3200" b="1" dirty="0">
                    <a:solidFill>
                      <a:schemeClr val="bg1"/>
                    </a:solidFill>
                  </a:rPr>
                  <a:t>Correlation</a:t>
                </a:r>
                <a:r>
                  <a:rPr lang="en-US" sz="2800" b="1" dirty="0">
                    <a:solidFill>
                      <a:schemeClr val="bg1"/>
                    </a:solidFill>
                  </a:rPr>
                  <a:t> Test</a:t>
                </a:r>
              </a:p>
            </p:txBody>
          </p:sp>
          <p:sp>
            <p:nvSpPr>
              <p:cNvPr id="115" name="Rectangle 114">
                <a:extLst>
                  <a:ext uri="{FF2B5EF4-FFF2-40B4-BE49-F238E27FC236}">
                    <a16:creationId xmlns:a16="http://schemas.microsoft.com/office/drawing/2014/main" id="{B4D25666-3CCC-4FD9-9E77-B0D20715F17C}"/>
                  </a:ext>
                </a:extLst>
              </p:cNvPr>
              <p:cNvSpPr/>
              <p:nvPr/>
            </p:nvSpPr>
            <p:spPr>
              <a:xfrm>
                <a:off x="19457013" y="19050148"/>
                <a:ext cx="900238" cy="1251772"/>
              </a:xfrm>
              <a:prstGeom prst="rect">
                <a:avLst/>
              </a:prstGeom>
            </p:spPr>
            <p:txBody>
              <a:bodyPr wrap="none">
                <a:spAutoFit/>
              </a:bodyPr>
              <a:lstStyle/>
              <a:p>
                <a:r>
                  <a:rPr lang="en-US" sz="4400" dirty="0">
                    <a:solidFill>
                      <a:schemeClr val="bg1"/>
                    </a:solidFill>
                  </a:rPr>
                  <a:t>~ </a:t>
                </a:r>
                <a:endParaRPr lang="en-US" sz="4400" dirty="0"/>
              </a:p>
            </p:txBody>
          </p:sp>
          <p:sp>
            <p:nvSpPr>
              <p:cNvPr id="116" name="TextBox 115">
                <a:extLst>
                  <a:ext uri="{FF2B5EF4-FFF2-40B4-BE49-F238E27FC236}">
                    <a16:creationId xmlns:a16="http://schemas.microsoft.com/office/drawing/2014/main" id="{FC0E8E13-0FC2-444E-952D-C1408C104EA3}"/>
                  </a:ext>
                </a:extLst>
              </p:cNvPr>
              <p:cNvSpPr txBox="1"/>
              <p:nvPr/>
            </p:nvSpPr>
            <p:spPr>
              <a:xfrm>
                <a:off x="15469540" y="18571379"/>
                <a:ext cx="3959636" cy="2012302"/>
              </a:xfrm>
              <a:prstGeom prst="rect">
                <a:avLst/>
              </a:prstGeom>
              <a:noFill/>
            </p:spPr>
            <p:txBody>
              <a:bodyPr wrap="square" rtlCol="0">
                <a:spAutoFit/>
              </a:bodyPr>
              <a:lstStyle/>
              <a:p>
                <a:pPr algn="r">
                  <a:lnSpc>
                    <a:spcPct val="75000"/>
                  </a:lnSpc>
                </a:pPr>
                <a:r>
                  <a:rPr lang="en-US" sz="2400" dirty="0">
                    <a:solidFill>
                      <a:schemeClr val="bg1"/>
                    </a:solidFill>
                  </a:rPr>
                  <a:t>Step 3</a:t>
                </a:r>
              </a:p>
              <a:p>
                <a:pPr algn="r">
                  <a:lnSpc>
                    <a:spcPct val="75000"/>
                  </a:lnSpc>
                </a:pPr>
                <a:r>
                  <a:rPr lang="en-US" sz="2400" dirty="0">
                    <a:solidFill>
                      <a:schemeClr val="bg1"/>
                    </a:solidFill>
                  </a:rPr>
                  <a:t>Regression Coefficients</a:t>
                </a:r>
              </a:p>
            </p:txBody>
          </p:sp>
          <p:sp>
            <p:nvSpPr>
              <p:cNvPr id="117" name="Rectangle 116">
                <a:extLst>
                  <a:ext uri="{FF2B5EF4-FFF2-40B4-BE49-F238E27FC236}">
                    <a16:creationId xmlns:a16="http://schemas.microsoft.com/office/drawing/2014/main" id="{0E787AF9-13D7-4A56-B135-512C3610A0C2}"/>
                  </a:ext>
                </a:extLst>
              </p:cNvPr>
              <p:cNvSpPr/>
              <p:nvPr/>
            </p:nvSpPr>
            <p:spPr>
              <a:xfrm>
                <a:off x="19507950" y="21107280"/>
                <a:ext cx="647934" cy="1251772"/>
              </a:xfrm>
              <a:prstGeom prst="rect">
                <a:avLst/>
              </a:prstGeom>
            </p:spPr>
            <p:txBody>
              <a:bodyPr wrap="square">
                <a:spAutoFit/>
              </a:bodyPr>
              <a:lstStyle/>
              <a:p>
                <a:r>
                  <a:rPr lang="en-US" sz="4400" dirty="0">
                    <a:solidFill>
                      <a:schemeClr val="bg1"/>
                    </a:solidFill>
                  </a:rPr>
                  <a:t>~ </a:t>
                </a:r>
                <a:endParaRPr lang="en-US" sz="4400" dirty="0"/>
              </a:p>
            </p:txBody>
          </p:sp>
          <p:sp>
            <p:nvSpPr>
              <p:cNvPr id="119" name="TextBox 118">
                <a:extLst>
                  <a:ext uri="{FF2B5EF4-FFF2-40B4-BE49-F238E27FC236}">
                    <a16:creationId xmlns:a16="http://schemas.microsoft.com/office/drawing/2014/main" id="{A5900AF8-C1BB-4701-86C9-3F437A8E86C4}"/>
                  </a:ext>
                </a:extLst>
              </p:cNvPr>
              <p:cNvSpPr txBox="1"/>
              <p:nvPr/>
            </p:nvSpPr>
            <p:spPr>
              <a:xfrm>
                <a:off x="16304618" y="20762284"/>
                <a:ext cx="3215717" cy="2608253"/>
              </a:xfrm>
              <a:prstGeom prst="rect">
                <a:avLst/>
              </a:prstGeom>
              <a:noFill/>
            </p:spPr>
            <p:txBody>
              <a:bodyPr wrap="square" rtlCol="0">
                <a:spAutoFit/>
              </a:bodyPr>
              <a:lstStyle/>
              <a:p>
                <a:pPr algn="r">
                  <a:lnSpc>
                    <a:spcPct val="75000"/>
                  </a:lnSpc>
                </a:pPr>
                <a:r>
                  <a:rPr lang="en-US" sz="2400" dirty="0">
                    <a:solidFill>
                      <a:schemeClr val="bg1"/>
                    </a:solidFill>
                  </a:rPr>
                  <a:t>Step 3</a:t>
                </a:r>
              </a:p>
              <a:p>
                <a:pPr algn="r">
                  <a:lnSpc>
                    <a:spcPct val="75000"/>
                  </a:lnSpc>
                </a:pPr>
                <a:r>
                  <a:rPr lang="en-US" sz="2400" dirty="0">
                    <a:solidFill>
                      <a:schemeClr val="bg1"/>
                    </a:solidFill>
                  </a:rPr>
                  <a:t>Regression Coefficients</a:t>
                </a:r>
              </a:p>
            </p:txBody>
          </p:sp>
          <p:sp>
            <p:nvSpPr>
              <p:cNvPr id="120" name="TextBox 119">
                <a:extLst>
                  <a:ext uri="{FF2B5EF4-FFF2-40B4-BE49-F238E27FC236}">
                    <a16:creationId xmlns:a16="http://schemas.microsoft.com/office/drawing/2014/main" id="{3A68E78D-E124-4160-8ACD-80134275A913}"/>
                  </a:ext>
                </a:extLst>
              </p:cNvPr>
              <p:cNvSpPr txBox="1"/>
              <p:nvPr/>
            </p:nvSpPr>
            <p:spPr>
              <a:xfrm>
                <a:off x="20155881" y="18811090"/>
                <a:ext cx="2865335" cy="2012302"/>
              </a:xfrm>
              <a:prstGeom prst="rect">
                <a:avLst/>
              </a:prstGeom>
              <a:noFill/>
            </p:spPr>
            <p:txBody>
              <a:bodyPr wrap="square" rtlCol="0">
                <a:spAutoFit/>
              </a:bodyPr>
              <a:lstStyle/>
              <a:p>
                <a:pPr>
                  <a:lnSpc>
                    <a:spcPct val="75000"/>
                  </a:lnSpc>
                </a:pPr>
                <a:r>
                  <a:rPr lang="en-US" sz="2400" dirty="0">
                    <a:solidFill>
                      <a:schemeClr val="bg1"/>
                    </a:solidFill>
                  </a:rPr>
                  <a:t>Partial Pressure of Oxygen</a:t>
                </a:r>
              </a:p>
            </p:txBody>
          </p:sp>
        </p:grpSp>
        <p:sp>
          <p:nvSpPr>
            <p:cNvPr id="93" name="TextBox 92">
              <a:extLst>
                <a:ext uri="{FF2B5EF4-FFF2-40B4-BE49-F238E27FC236}">
                  <a16:creationId xmlns:a16="http://schemas.microsoft.com/office/drawing/2014/main" id="{8F3BF819-2755-470B-BD0E-813FF74F0C70}"/>
                </a:ext>
              </a:extLst>
            </p:cNvPr>
            <p:cNvSpPr txBox="1"/>
            <p:nvPr/>
          </p:nvSpPr>
          <p:spPr>
            <a:xfrm>
              <a:off x="15448787" y="9897861"/>
              <a:ext cx="9653501" cy="1655418"/>
            </a:xfrm>
            <a:prstGeom prst="rect">
              <a:avLst/>
            </a:prstGeom>
            <a:noFill/>
          </p:spPr>
          <p:txBody>
            <a:bodyPr wrap="none" rtlCol="0">
              <a:spAutoFit/>
            </a:bodyPr>
            <a:lstStyle/>
            <a:p>
              <a:r>
                <a:rPr lang="en-US" sz="4400" b="1" dirty="0"/>
                <a:t>Secondary Analyses</a:t>
              </a:r>
            </a:p>
          </p:txBody>
        </p:sp>
        <p:sp>
          <p:nvSpPr>
            <p:cNvPr id="94" name="Rectangle 93">
              <a:extLst>
                <a:ext uri="{FF2B5EF4-FFF2-40B4-BE49-F238E27FC236}">
                  <a16:creationId xmlns:a16="http://schemas.microsoft.com/office/drawing/2014/main" id="{F08832F5-B026-46F1-BAFE-275443F21536}"/>
                </a:ext>
              </a:extLst>
            </p:cNvPr>
            <p:cNvSpPr/>
            <p:nvPr/>
          </p:nvSpPr>
          <p:spPr>
            <a:xfrm>
              <a:off x="15429927" y="11496461"/>
              <a:ext cx="9493446" cy="993252"/>
            </a:xfrm>
            <a:prstGeom prst="rect">
              <a:avLst/>
            </a:prstGeom>
          </p:spPr>
          <p:txBody>
            <a:bodyPr wrap="square">
              <a:spAutoFit/>
            </a:bodyPr>
            <a:lstStyle/>
            <a:p>
              <a:pPr algn="ctr"/>
              <a:r>
                <a:rPr lang="en-US" sz="2400" dirty="0"/>
                <a:t>Mollusca phylum</a:t>
              </a:r>
            </a:p>
          </p:txBody>
        </p:sp>
        <p:grpSp>
          <p:nvGrpSpPr>
            <p:cNvPr id="95" name="Group 94">
              <a:extLst>
                <a:ext uri="{FF2B5EF4-FFF2-40B4-BE49-F238E27FC236}">
                  <a16:creationId xmlns:a16="http://schemas.microsoft.com/office/drawing/2014/main" id="{C3439C95-F54C-4FBE-9FE2-E416F926A2D3}"/>
                </a:ext>
              </a:extLst>
            </p:cNvPr>
            <p:cNvGrpSpPr/>
            <p:nvPr/>
          </p:nvGrpSpPr>
          <p:grpSpPr>
            <a:xfrm>
              <a:off x="14179927" y="10218441"/>
              <a:ext cx="10760566" cy="6885670"/>
              <a:chOff x="14181530" y="10098717"/>
              <a:chExt cx="10760566" cy="6885670"/>
            </a:xfrm>
          </p:grpSpPr>
          <p:sp>
            <p:nvSpPr>
              <p:cNvPr id="106" name="TextBox 105">
                <a:extLst>
                  <a:ext uri="{FF2B5EF4-FFF2-40B4-BE49-F238E27FC236}">
                    <a16:creationId xmlns:a16="http://schemas.microsoft.com/office/drawing/2014/main" id="{BE172560-56F4-429C-984C-6C637FE46B92}"/>
                  </a:ext>
                </a:extLst>
              </p:cNvPr>
              <p:cNvSpPr txBox="1"/>
              <p:nvPr/>
            </p:nvSpPr>
            <p:spPr>
              <a:xfrm>
                <a:off x="14181530" y="10098717"/>
                <a:ext cx="2269316" cy="4331132"/>
              </a:xfrm>
              <a:prstGeom prst="rect">
                <a:avLst/>
              </a:prstGeom>
              <a:noFill/>
            </p:spPr>
            <p:txBody>
              <a:bodyPr wrap="none" rtlCol="0">
                <a:spAutoFit/>
              </a:bodyPr>
              <a:lstStyle/>
              <a:p>
                <a:r>
                  <a:rPr lang="en-US" sz="16700" b="1" dirty="0">
                    <a:solidFill>
                      <a:srgbClr val="F49494"/>
                    </a:solidFill>
                    <a:latin typeface="Britannic Bold" panose="020B0903060703020204" pitchFamily="34" charset="77"/>
                    <a:cs typeface="Phosphate Inline" panose="02000506050000020004" pitchFamily="2" charset="77"/>
                  </a:rPr>
                  <a:t>3</a:t>
                </a:r>
              </a:p>
            </p:txBody>
          </p:sp>
          <p:sp>
            <p:nvSpPr>
              <p:cNvPr id="107" name="Rectangle 106">
                <a:extLst>
                  <a:ext uri="{FF2B5EF4-FFF2-40B4-BE49-F238E27FC236}">
                    <a16:creationId xmlns:a16="http://schemas.microsoft.com/office/drawing/2014/main" id="{2F22B5F5-5F3C-474C-B19D-EC34F1A8E1FB}"/>
                  </a:ext>
                </a:extLst>
              </p:cNvPr>
              <p:cNvSpPr/>
              <p:nvPr/>
            </p:nvSpPr>
            <p:spPr>
              <a:xfrm>
                <a:off x="15889862" y="12316838"/>
                <a:ext cx="8790029" cy="4667549"/>
              </a:xfrm>
              <a:prstGeom prst="rect">
                <a:avLst/>
              </a:prstGeom>
              <a:solidFill>
                <a:srgbClr val="D81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8" name="TextBox 107">
                <a:extLst>
                  <a:ext uri="{FF2B5EF4-FFF2-40B4-BE49-F238E27FC236}">
                    <a16:creationId xmlns:a16="http://schemas.microsoft.com/office/drawing/2014/main" id="{AFB7F0DD-9607-430E-84FB-A3BE8252A024}"/>
                  </a:ext>
                </a:extLst>
              </p:cNvPr>
              <p:cNvSpPr txBox="1"/>
              <p:nvPr/>
            </p:nvSpPr>
            <p:spPr>
              <a:xfrm>
                <a:off x="15658030" y="12181227"/>
                <a:ext cx="9115287" cy="1125685"/>
              </a:xfrm>
              <a:prstGeom prst="rect">
                <a:avLst/>
              </a:prstGeom>
              <a:noFill/>
            </p:spPr>
            <p:txBody>
              <a:bodyPr wrap="none" rtlCol="0">
                <a:spAutoFit/>
              </a:bodyPr>
              <a:lstStyle/>
              <a:p>
                <a:r>
                  <a:rPr lang="en-US" sz="2800" dirty="0">
                    <a:solidFill>
                      <a:schemeClr val="bg1"/>
                    </a:solidFill>
                  </a:rPr>
                  <a:t> </a:t>
                </a:r>
                <a:r>
                  <a:rPr lang="en-US" sz="2800" b="1" dirty="0">
                    <a:solidFill>
                      <a:schemeClr val="bg1"/>
                    </a:solidFill>
                  </a:rPr>
                  <a:t>Logistic Regression Analysis*</a:t>
                </a:r>
              </a:p>
            </p:txBody>
          </p:sp>
          <p:sp>
            <p:nvSpPr>
              <p:cNvPr id="109" name="Rectangle 108">
                <a:extLst>
                  <a:ext uri="{FF2B5EF4-FFF2-40B4-BE49-F238E27FC236}">
                    <a16:creationId xmlns:a16="http://schemas.microsoft.com/office/drawing/2014/main" id="{79ED7B9E-0C1F-4223-92F2-48EC36F91D45}"/>
                  </a:ext>
                </a:extLst>
              </p:cNvPr>
              <p:cNvSpPr/>
              <p:nvPr/>
            </p:nvSpPr>
            <p:spPr>
              <a:xfrm>
                <a:off x="19520865" y="14173746"/>
                <a:ext cx="956169" cy="1351915"/>
              </a:xfrm>
              <a:prstGeom prst="rect">
                <a:avLst/>
              </a:prstGeom>
            </p:spPr>
            <p:txBody>
              <a:bodyPr wrap="none">
                <a:spAutoFit/>
              </a:bodyPr>
              <a:lstStyle/>
              <a:p>
                <a:r>
                  <a:rPr lang="en-US" sz="4800" dirty="0">
                    <a:solidFill>
                      <a:schemeClr val="bg1"/>
                    </a:solidFill>
                  </a:rPr>
                  <a:t>~ </a:t>
                </a:r>
                <a:endParaRPr lang="en-US" sz="4800" dirty="0"/>
              </a:p>
            </p:txBody>
          </p:sp>
          <p:sp>
            <p:nvSpPr>
              <p:cNvPr id="110" name="TextBox 109">
                <a:extLst>
                  <a:ext uri="{FF2B5EF4-FFF2-40B4-BE49-F238E27FC236}">
                    <a16:creationId xmlns:a16="http://schemas.microsoft.com/office/drawing/2014/main" id="{1B9AA9D6-171D-45A6-97BC-D16F66F77A48}"/>
                  </a:ext>
                </a:extLst>
              </p:cNvPr>
              <p:cNvSpPr txBox="1"/>
              <p:nvPr/>
            </p:nvSpPr>
            <p:spPr>
              <a:xfrm>
                <a:off x="15180757" y="13984309"/>
                <a:ext cx="4422702" cy="2012302"/>
              </a:xfrm>
              <a:prstGeom prst="rect">
                <a:avLst/>
              </a:prstGeom>
              <a:noFill/>
            </p:spPr>
            <p:txBody>
              <a:bodyPr wrap="square" rtlCol="0">
                <a:spAutoFit/>
              </a:bodyPr>
              <a:lstStyle/>
              <a:p>
                <a:pPr algn="r">
                  <a:lnSpc>
                    <a:spcPct val="75000"/>
                  </a:lnSpc>
                </a:pPr>
                <a:r>
                  <a:rPr lang="en-US" sz="2400" dirty="0">
                    <a:solidFill>
                      <a:schemeClr val="bg1"/>
                    </a:solidFill>
                  </a:rPr>
                  <a:t>Body Size</a:t>
                </a:r>
              </a:p>
              <a:p>
                <a:pPr algn="r">
                  <a:lnSpc>
                    <a:spcPct val="75000"/>
                  </a:lnSpc>
                </a:pPr>
                <a:r>
                  <a:rPr lang="en-US" sz="2400" dirty="0">
                    <a:solidFill>
                      <a:schemeClr val="bg1"/>
                    </a:solidFill>
                  </a:rPr>
                  <a:t>or </a:t>
                </a:r>
              </a:p>
              <a:p>
                <a:pPr algn="r">
                  <a:lnSpc>
                    <a:spcPct val="75000"/>
                  </a:lnSpc>
                </a:pPr>
                <a:r>
                  <a:rPr lang="en-US" sz="2400" dirty="0">
                    <a:solidFill>
                      <a:schemeClr val="bg1"/>
                    </a:solidFill>
                  </a:rPr>
                  <a:t>Extinction Risk</a:t>
                </a:r>
              </a:p>
            </p:txBody>
          </p:sp>
          <p:sp>
            <p:nvSpPr>
              <p:cNvPr id="111" name="TextBox 110">
                <a:extLst>
                  <a:ext uri="{FF2B5EF4-FFF2-40B4-BE49-F238E27FC236}">
                    <a16:creationId xmlns:a16="http://schemas.microsoft.com/office/drawing/2014/main" id="{58EC0533-D1BD-4BEF-B473-93CC2008D987}"/>
                  </a:ext>
                </a:extLst>
              </p:cNvPr>
              <p:cNvSpPr txBox="1"/>
              <p:nvPr/>
            </p:nvSpPr>
            <p:spPr>
              <a:xfrm>
                <a:off x="20519394" y="13245477"/>
                <a:ext cx="4422702" cy="3696552"/>
              </a:xfrm>
              <a:prstGeom prst="rect">
                <a:avLst/>
              </a:prstGeom>
              <a:noFill/>
            </p:spPr>
            <p:txBody>
              <a:bodyPr wrap="square" rtlCol="0">
                <a:spAutoFit/>
              </a:bodyPr>
              <a:lstStyle/>
              <a:p>
                <a:pPr>
                  <a:lnSpc>
                    <a:spcPct val="75000"/>
                  </a:lnSpc>
                </a:pPr>
                <a:r>
                  <a:rPr lang="en-US" sz="2000" dirty="0">
                    <a:solidFill>
                      <a:schemeClr val="bg1"/>
                    </a:solidFill>
                  </a:rPr>
                  <a:t>Circulation</a:t>
                </a:r>
              </a:p>
              <a:p>
                <a:pPr>
                  <a:lnSpc>
                    <a:spcPct val="75000"/>
                  </a:lnSpc>
                </a:pPr>
                <a:r>
                  <a:rPr lang="en-US" sz="2000" dirty="0">
                    <a:solidFill>
                      <a:schemeClr val="bg1"/>
                    </a:solidFill>
                  </a:rPr>
                  <a:t>or </a:t>
                </a:r>
              </a:p>
              <a:p>
                <a:pPr>
                  <a:lnSpc>
                    <a:spcPct val="75000"/>
                  </a:lnSpc>
                </a:pPr>
                <a:r>
                  <a:rPr lang="en-US" sz="2000" dirty="0">
                    <a:solidFill>
                      <a:schemeClr val="bg1"/>
                    </a:solidFill>
                  </a:rPr>
                  <a:t>Feeding</a:t>
                </a:r>
              </a:p>
              <a:p>
                <a:pPr>
                  <a:lnSpc>
                    <a:spcPct val="75000"/>
                  </a:lnSpc>
                </a:pPr>
                <a:r>
                  <a:rPr lang="en-US" sz="2000" dirty="0">
                    <a:solidFill>
                      <a:schemeClr val="bg1"/>
                    </a:solidFill>
                  </a:rPr>
                  <a:t>or </a:t>
                </a:r>
              </a:p>
              <a:p>
                <a:pPr>
                  <a:lnSpc>
                    <a:spcPct val="75000"/>
                  </a:lnSpc>
                </a:pPr>
                <a:r>
                  <a:rPr lang="en-US" sz="2000" dirty="0">
                    <a:solidFill>
                      <a:schemeClr val="bg1"/>
                    </a:solidFill>
                  </a:rPr>
                  <a:t>Tiering </a:t>
                </a:r>
              </a:p>
              <a:p>
                <a:pPr>
                  <a:lnSpc>
                    <a:spcPct val="75000"/>
                  </a:lnSpc>
                </a:pPr>
                <a:r>
                  <a:rPr lang="en-US" sz="2000" dirty="0">
                    <a:solidFill>
                      <a:schemeClr val="bg1"/>
                    </a:solidFill>
                  </a:rPr>
                  <a:t>or</a:t>
                </a:r>
              </a:p>
              <a:p>
                <a:pPr>
                  <a:lnSpc>
                    <a:spcPct val="75000"/>
                  </a:lnSpc>
                </a:pPr>
                <a:r>
                  <a:rPr lang="en-US" sz="2000" dirty="0">
                    <a:solidFill>
                      <a:schemeClr val="bg1"/>
                    </a:solidFill>
                  </a:rPr>
                  <a:t>Motility</a:t>
                </a:r>
              </a:p>
            </p:txBody>
          </p:sp>
        </p:grpSp>
        <p:grpSp>
          <p:nvGrpSpPr>
            <p:cNvPr id="96" name="Group 95">
              <a:extLst>
                <a:ext uri="{FF2B5EF4-FFF2-40B4-BE49-F238E27FC236}">
                  <a16:creationId xmlns:a16="http://schemas.microsoft.com/office/drawing/2014/main" id="{92E2F304-220D-474F-AC92-89AF015EAB7C}"/>
                </a:ext>
              </a:extLst>
            </p:cNvPr>
            <p:cNvGrpSpPr/>
            <p:nvPr/>
          </p:nvGrpSpPr>
          <p:grpSpPr>
            <a:xfrm>
              <a:off x="3414404" y="16283911"/>
              <a:ext cx="9884016" cy="7485298"/>
              <a:chOff x="2857105" y="15735271"/>
              <a:chExt cx="9884016" cy="7485298"/>
            </a:xfrm>
          </p:grpSpPr>
          <p:sp>
            <p:nvSpPr>
              <p:cNvPr id="97" name="TextBox 96">
                <a:extLst>
                  <a:ext uri="{FF2B5EF4-FFF2-40B4-BE49-F238E27FC236}">
                    <a16:creationId xmlns:a16="http://schemas.microsoft.com/office/drawing/2014/main" id="{7372E799-F249-443A-AB36-5B453D54D212}"/>
                  </a:ext>
                </a:extLst>
              </p:cNvPr>
              <p:cNvSpPr txBox="1"/>
              <p:nvPr/>
            </p:nvSpPr>
            <p:spPr>
              <a:xfrm>
                <a:off x="2857105" y="15735271"/>
                <a:ext cx="2264453" cy="4331133"/>
              </a:xfrm>
              <a:prstGeom prst="rect">
                <a:avLst/>
              </a:prstGeom>
              <a:noFill/>
            </p:spPr>
            <p:txBody>
              <a:bodyPr wrap="none" rtlCol="0">
                <a:spAutoFit/>
              </a:bodyPr>
              <a:lstStyle/>
              <a:p>
                <a:r>
                  <a:rPr lang="en-US" sz="16700" b="1" dirty="0">
                    <a:solidFill>
                      <a:srgbClr val="F49494"/>
                    </a:solidFill>
                    <a:latin typeface="Britannic Bold" panose="020B0903060703020204" pitchFamily="34" charset="77"/>
                    <a:cs typeface="Phosphate Inline" panose="02000506050000020004" pitchFamily="2" charset="77"/>
                  </a:rPr>
                  <a:t>2</a:t>
                </a:r>
              </a:p>
            </p:txBody>
          </p:sp>
          <p:sp>
            <p:nvSpPr>
              <p:cNvPr id="98" name="Rectangle 97">
                <a:extLst>
                  <a:ext uri="{FF2B5EF4-FFF2-40B4-BE49-F238E27FC236}">
                    <a16:creationId xmlns:a16="http://schemas.microsoft.com/office/drawing/2014/main" id="{42E7C38C-7E69-4FC7-BD2D-1A4FAFF0AA8A}"/>
                  </a:ext>
                </a:extLst>
              </p:cNvPr>
              <p:cNvSpPr/>
              <p:nvPr/>
            </p:nvSpPr>
            <p:spPr>
              <a:xfrm>
                <a:off x="4023842" y="17359273"/>
                <a:ext cx="8717279" cy="5472452"/>
              </a:xfrm>
              <a:prstGeom prst="rect">
                <a:avLst/>
              </a:prstGeom>
              <a:solidFill>
                <a:srgbClr val="D81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9" name="TextBox 98">
                <a:extLst>
                  <a:ext uri="{FF2B5EF4-FFF2-40B4-BE49-F238E27FC236}">
                    <a16:creationId xmlns:a16="http://schemas.microsoft.com/office/drawing/2014/main" id="{8062A29B-EE11-45FE-9415-B3179CD185B8}"/>
                  </a:ext>
                </a:extLst>
              </p:cNvPr>
              <p:cNvSpPr txBox="1"/>
              <p:nvPr/>
            </p:nvSpPr>
            <p:spPr>
              <a:xfrm>
                <a:off x="4099898" y="17430594"/>
                <a:ext cx="8245062" cy="1125685"/>
              </a:xfrm>
              <a:prstGeom prst="rect">
                <a:avLst/>
              </a:prstGeom>
              <a:noFill/>
            </p:spPr>
            <p:txBody>
              <a:bodyPr wrap="none" rtlCol="0">
                <a:spAutoFit/>
              </a:bodyPr>
              <a:lstStyle/>
              <a:p>
                <a:r>
                  <a:rPr lang="en-US" sz="2800" b="1" dirty="0">
                    <a:solidFill>
                      <a:schemeClr val="bg1"/>
                    </a:solidFill>
                  </a:rPr>
                  <a:t> Pearson’s Correlation Test</a:t>
                </a:r>
              </a:p>
            </p:txBody>
          </p:sp>
          <p:sp>
            <p:nvSpPr>
              <p:cNvPr id="100" name="Rectangle 99">
                <a:extLst>
                  <a:ext uri="{FF2B5EF4-FFF2-40B4-BE49-F238E27FC236}">
                    <a16:creationId xmlns:a16="http://schemas.microsoft.com/office/drawing/2014/main" id="{DC1C842C-DBE6-4E1A-A56F-713786C877A6}"/>
                  </a:ext>
                </a:extLst>
              </p:cNvPr>
              <p:cNvSpPr/>
              <p:nvPr/>
            </p:nvSpPr>
            <p:spPr>
              <a:xfrm>
                <a:off x="7549595" y="19048625"/>
                <a:ext cx="900239" cy="1251773"/>
              </a:xfrm>
              <a:prstGeom prst="rect">
                <a:avLst/>
              </a:prstGeom>
            </p:spPr>
            <p:txBody>
              <a:bodyPr wrap="none">
                <a:spAutoFit/>
              </a:bodyPr>
              <a:lstStyle/>
              <a:p>
                <a:r>
                  <a:rPr lang="en-US" sz="4400" dirty="0">
                    <a:solidFill>
                      <a:schemeClr val="bg1"/>
                    </a:solidFill>
                  </a:rPr>
                  <a:t>~ </a:t>
                </a:r>
                <a:endParaRPr lang="en-US" sz="4400" dirty="0"/>
              </a:p>
            </p:txBody>
          </p:sp>
          <p:sp>
            <p:nvSpPr>
              <p:cNvPr id="101" name="TextBox 100">
                <a:extLst>
                  <a:ext uri="{FF2B5EF4-FFF2-40B4-BE49-F238E27FC236}">
                    <a16:creationId xmlns:a16="http://schemas.microsoft.com/office/drawing/2014/main" id="{B5356BD5-285D-495A-82B6-3AB5E9C6EF5F}"/>
                  </a:ext>
                </a:extLst>
              </p:cNvPr>
              <p:cNvSpPr txBox="1"/>
              <p:nvPr/>
            </p:nvSpPr>
            <p:spPr>
              <a:xfrm>
                <a:off x="3533848" y="18736311"/>
                <a:ext cx="3959637" cy="2012302"/>
              </a:xfrm>
              <a:prstGeom prst="rect">
                <a:avLst/>
              </a:prstGeom>
              <a:noFill/>
            </p:spPr>
            <p:txBody>
              <a:bodyPr wrap="square" rtlCol="0">
                <a:spAutoFit/>
              </a:bodyPr>
              <a:lstStyle/>
              <a:p>
                <a:pPr algn="r">
                  <a:lnSpc>
                    <a:spcPct val="75000"/>
                  </a:lnSpc>
                </a:pPr>
                <a:r>
                  <a:rPr lang="en-US" sz="2400" dirty="0">
                    <a:solidFill>
                      <a:schemeClr val="bg1"/>
                    </a:solidFill>
                  </a:rPr>
                  <a:t>Step 1</a:t>
                </a:r>
              </a:p>
              <a:p>
                <a:pPr algn="r">
                  <a:lnSpc>
                    <a:spcPct val="75000"/>
                  </a:lnSpc>
                </a:pPr>
                <a:r>
                  <a:rPr lang="en-US" sz="2400" dirty="0">
                    <a:solidFill>
                      <a:schemeClr val="bg1"/>
                    </a:solidFill>
                  </a:rPr>
                  <a:t>Regression Coefficients</a:t>
                </a:r>
              </a:p>
            </p:txBody>
          </p:sp>
          <p:sp>
            <p:nvSpPr>
              <p:cNvPr id="102" name="Rectangle 101">
                <a:extLst>
                  <a:ext uri="{FF2B5EF4-FFF2-40B4-BE49-F238E27FC236}">
                    <a16:creationId xmlns:a16="http://schemas.microsoft.com/office/drawing/2014/main" id="{0596A105-B297-49B7-8D4F-764BFFC3B38E}"/>
                  </a:ext>
                </a:extLst>
              </p:cNvPr>
              <p:cNvSpPr/>
              <p:nvPr/>
            </p:nvSpPr>
            <p:spPr>
              <a:xfrm>
                <a:off x="7692308" y="21026643"/>
                <a:ext cx="647934" cy="1251773"/>
              </a:xfrm>
              <a:prstGeom prst="rect">
                <a:avLst/>
              </a:prstGeom>
            </p:spPr>
            <p:txBody>
              <a:bodyPr wrap="square">
                <a:spAutoFit/>
              </a:bodyPr>
              <a:lstStyle/>
              <a:p>
                <a:r>
                  <a:rPr lang="en-US" sz="4400" dirty="0">
                    <a:solidFill>
                      <a:schemeClr val="bg1"/>
                    </a:solidFill>
                  </a:rPr>
                  <a:t>~ </a:t>
                </a:r>
                <a:endParaRPr lang="en-US" sz="4400" dirty="0"/>
              </a:p>
            </p:txBody>
          </p:sp>
          <p:sp>
            <p:nvSpPr>
              <p:cNvPr id="103" name="TextBox 102">
                <a:extLst>
                  <a:ext uri="{FF2B5EF4-FFF2-40B4-BE49-F238E27FC236}">
                    <a16:creationId xmlns:a16="http://schemas.microsoft.com/office/drawing/2014/main" id="{59D994D6-5BCE-4F14-85DD-F0B5F104AE7C}"/>
                  </a:ext>
                </a:extLst>
              </p:cNvPr>
              <p:cNvSpPr txBox="1"/>
              <p:nvPr/>
            </p:nvSpPr>
            <p:spPr>
              <a:xfrm>
                <a:off x="8332244" y="20878836"/>
                <a:ext cx="2570096" cy="1787853"/>
              </a:xfrm>
              <a:prstGeom prst="rect">
                <a:avLst/>
              </a:prstGeom>
              <a:noFill/>
            </p:spPr>
            <p:txBody>
              <a:bodyPr wrap="square" rtlCol="0">
                <a:spAutoFit/>
              </a:bodyPr>
              <a:lstStyle/>
              <a:p>
                <a:pPr algn="ctr"/>
                <a:r>
                  <a:rPr lang="en-US" sz="2400" dirty="0">
                    <a:solidFill>
                      <a:schemeClr val="bg1"/>
                    </a:solidFill>
                  </a:rPr>
                  <a:t>Sea Level</a:t>
                </a:r>
              </a:p>
            </p:txBody>
          </p:sp>
          <p:sp>
            <p:nvSpPr>
              <p:cNvPr id="104" name="TextBox 103">
                <a:extLst>
                  <a:ext uri="{FF2B5EF4-FFF2-40B4-BE49-F238E27FC236}">
                    <a16:creationId xmlns:a16="http://schemas.microsoft.com/office/drawing/2014/main" id="{39102561-4E00-4A78-96B2-DCB2B2868F25}"/>
                  </a:ext>
                </a:extLst>
              </p:cNvPr>
              <p:cNvSpPr txBox="1"/>
              <p:nvPr/>
            </p:nvSpPr>
            <p:spPr>
              <a:xfrm>
                <a:off x="4607903" y="20612316"/>
                <a:ext cx="3215717" cy="2608253"/>
              </a:xfrm>
              <a:prstGeom prst="rect">
                <a:avLst/>
              </a:prstGeom>
              <a:noFill/>
            </p:spPr>
            <p:txBody>
              <a:bodyPr wrap="square" rtlCol="0">
                <a:spAutoFit/>
              </a:bodyPr>
              <a:lstStyle/>
              <a:p>
                <a:pPr algn="r">
                  <a:lnSpc>
                    <a:spcPct val="75000"/>
                  </a:lnSpc>
                </a:pPr>
                <a:r>
                  <a:rPr lang="en-US" sz="2400" dirty="0">
                    <a:solidFill>
                      <a:schemeClr val="bg1"/>
                    </a:solidFill>
                  </a:rPr>
                  <a:t>Step 1</a:t>
                </a:r>
              </a:p>
              <a:p>
                <a:pPr algn="r">
                  <a:lnSpc>
                    <a:spcPct val="75000"/>
                  </a:lnSpc>
                </a:pPr>
                <a:r>
                  <a:rPr lang="en-US" sz="2400" dirty="0">
                    <a:solidFill>
                      <a:schemeClr val="bg1"/>
                    </a:solidFill>
                  </a:rPr>
                  <a:t>Regression Coefficients</a:t>
                </a:r>
              </a:p>
            </p:txBody>
          </p:sp>
          <p:sp>
            <p:nvSpPr>
              <p:cNvPr id="105" name="TextBox 104">
                <a:extLst>
                  <a:ext uri="{FF2B5EF4-FFF2-40B4-BE49-F238E27FC236}">
                    <a16:creationId xmlns:a16="http://schemas.microsoft.com/office/drawing/2014/main" id="{F09DFD1F-5846-493D-969D-8F0BA32A223E}"/>
                  </a:ext>
                </a:extLst>
              </p:cNvPr>
              <p:cNvSpPr txBox="1"/>
              <p:nvPr/>
            </p:nvSpPr>
            <p:spPr>
              <a:xfrm>
                <a:off x="8505946" y="18811091"/>
                <a:ext cx="2865335" cy="2012302"/>
              </a:xfrm>
              <a:prstGeom prst="rect">
                <a:avLst/>
              </a:prstGeom>
              <a:noFill/>
            </p:spPr>
            <p:txBody>
              <a:bodyPr wrap="square" rtlCol="0">
                <a:spAutoFit/>
              </a:bodyPr>
              <a:lstStyle/>
              <a:p>
                <a:pPr>
                  <a:lnSpc>
                    <a:spcPct val="75000"/>
                  </a:lnSpc>
                </a:pPr>
                <a:r>
                  <a:rPr lang="en-US" sz="2400" dirty="0">
                    <a:solidFill>
                      <a:schemeClr val="bg1"/>
                    </a:solidFill>
                  </a:rPr>
                  <a:t>Partial Pressure of Oxygen</a:t>
                </a:r>
              </a:p>
            </p:txBody>
          </p:sp>
        </p:grpSp>
      </p:grpSp>
      <p:sp>
        <p:nvSpPr>
          <p:cNvPr id="127" name="TextBox 126">
            <a:extLst>
              <a:ext uri="{FF2B5EF4-FFF2-40B4-BE49-F238E27FC236}">
                <a16:creationId xmlns:a16="http://schemas.microsoft.com/office/drawing/2014/main" id="{7399BC1D-7489-45AC-BC12-82EFA04350C1}"/>
              </a:ext>
            </a:extLst>
          </p:cNvPr>
          <p:cNvSpPr txBox="1"/>
          <p:nvPr/>
        </p:nvSpPr>
        <p:spPr>
          <a:xfrm>
            <a:off x="9089138" y="25143969"/>
            <a:ext cx="1281093" cy="830997"/>
          </a:xfrm>
          <a:prstGeom prst="rect">
            <a:avLst/>
          </a:prstGeom>
          <a:noFill/>
        </p:spPr>
        <p:txBody>
          <a:bodyPr wrap="square" rtlCol="0">
            <a:spAutoFit/>
          </a:bodyPr>
          <a:lstStyle/>
          <a:p>
            <a:pPr algn="ctr"/>
            <a:r>
              <a:rPr lang="en-US" sz="2400" dirty="0">
                <a:solidFill>
                  <a:schemeClr val="bg1"/>
                </a:solidFill>
              </a:rPr>
              <a:t>Sea Level</a:t>
            </a:r>
          </a:p>
        </p:txBody>
      </p:sp>
      <p:graphicFrame>
        <p:nvGraphicFramePr>
          <p:cNvPr id="4" name="Table 3">
            <a:extLst>
              <a:ext uri="{FF2B5EF4-FFF2-40B4-BE49-F238E27FC236}">
                <a16:creationId xmlns:a16="http://schemas.microsoft.com/office/drawing/2014/main" id="{E51FDAE7-5273-4355-949A-751767FBF37A}"/>
              </a:ext>
            </a:extLst>
          </p:cNvPr>
          <p:cNvGraphicFramePr>
            <a:graphicFrameLocks noGrp="1"/>
          </p:cNvGraphicFramePr>
          <p:nvPr>
            <p:extLst>
              <p:ext uri="{D42A27DB-BD31-4B8C-83A1-F6EECF244321}">
                <p14:modId xmlns:p14="http://schemas.microsoft.com/office/powerpoint/2010/main" val="3833377345"/>
              </p:ext>
            </p:extLst>
          </p:nvPr>
        </p:nvGraphicFramePr>
        <p:xfrm>
          <a:off x="13366817" y="25827094"/>
          <a:ext cx="17286925" cy="3638762"/>
        </p:xfrm>
        <a:graphic>
          <a:graphicData uri="http://schemas.openxmlformats.org/drawingml/2006/table">
            <a:tbl>
              <a:tblPr/>
              <a:tblGrid>
                <a:gridCol w="3664271">
                  <a:extLst>
                    <a:ext uri="{9D8B030D-6E8A-4147-A177-3AD203B41FA5}">
                      <a16:colId xmlns:a16="http://schemas.microsoft.com/office/drawing/2014/main" val="2016042348"/>
                    </a:ext>
                  </a:extLst>
                </a:gridCol>
                <a:gridCol w="3050626">
                  <a:extLst>
                    <a:ext uri="{9D8B030D-6E8A-4147-A177-3AD203B41FA5}">
                      <a16:colId xmlns:a16="http://schemas.microsoft.com/office/drawing/2014/main" val="427377506"/>
                    </a:ext>
                  </a:extLst>
                </a:gridCol>
                <a:gridCol w="1753238">
                  <a:extLst>
                    <a:ext uri="{9D8B030D-6E8A-4147-A177-3AD203B41FA5}">
                      <a16:colId xmlns:a16="http://schemas.microsoft.com/office/drawing/2014/main" val="3105997441"/>
                    </a:ext>
                  </a:extLst>
                </a:gridCol>
                <a:gridCol w="1753238">
                  <a:extLst>
                    <a:ext uri="{9D8B030D-6E8A-4147-A177-3AD203B41FA5}">
                      <a16:colId xmlns:a16="http://schemas.microsoft.com/office/drawing/2014/main" val="2614599476"/>
                    </a:ext>
                  </a:extLst>
                </a:gridCol>
                <a:gridCol w="3542071">
                  <a:extLst>
                    <a:ext uri="{9D8B030D-6E8A-4147-A177-3AD203B41FA5}">
                      <a16:colId xmlns:a16="http://schemas.microsoft.com/office/drawing/2014/main" val="3751982381"/>
                    </a:ext>
                  </a:extLst>
                </a:gridCol>
                <a:gridCol w="1770243">
                  <a:extLst>
                    <a:ext uri="{9D8B030D-6E8A-4147-A177-3AD203B41FA5}">
                      <a16:colId xmlns:a16="http://schemas.microsoft.com/office/drawing/2014/main" val="4038452657"/>
                    </a:ext>
                  </a:extLst>
                </a:gridCol>
                <a:gridCol w="1753238">
                  <a:extLst>
                    <a:ext uri="{9D8B030D-6E8A-4147-A177-3AD203B41FA5}">
                      <a16:colId xmlns:a16="http://schemas.microsoft.com/office/drawing/2014/main" val="1609414812"/>
                    </a:ext>
                  </a:extLst>
                </a:gridCol>
              </a:tblGrid>
              <a:tr h="233306">
                <a:tc>
                  <a:txBody>
                    <a:bodyPr/>
                    <a:lstStyle/>
                    <a:p>
                      <a:pPr rtl="0" fontAlgn="b"/>
                      <a:endParaRPr lang="en-US" sz="1200">
                        <a:effectLst/>
                      </a:endParaRP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1" dirty="0">
                          <a:solidFill>
                            <a:schemeClr val="bg1"/>
                          </a:solidFill>
                          <a:effectLst/>
                        </a:rPr>
                        <a:t>pO2 Correlation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P-Value</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err="1">
                          <a:solidFill>
                            <a:schemeClr val="bg1"/>
                          </a:solidFill>
                          <a:effectLst/>
                        </a:rPr>
                        <a:t>Signficant</a:t>
                      </a:r>
                      <a:r>
                        <a:rPr lang="en-US" sz="1200" b="1" dirty="0">
                          <a:solidFill>
                            <a:schemeClr val="bg1"/>
                          </a:solidFill>
                          <a:effectLst/>
                        </a:rPr>
                        <a: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Sea Level Correlation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P-Value</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err="1">
                          <a:solidFill>
                            <a:schemeClr val="bg1"/>
                          </a:solidFill>
                          <a:effectLst/>
                        </a:rPr>
                        <a:t>Signficant</a:t>
                      </a:r>
                      <a:r>
                        <a:rPr lang="en-US" sz="1200" b="1" dirty="0">
                          <a:solidFill>
                            <a:schemeClr val="bg1"/>
                          </a:solidFill>
                          <a:effectLst/>
                        </a:rPr>
                        <a: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extLst>
                  <a:ext uri="{0D108BD9-81ED-4DB2-BD59-A6C34878D82A}">
                    <a16:rowId xmlns:a16="http://schemas.microsoft.com/office/drawing/2014/main" val="78776566"/>
                  </a:ext>
                </a:extLst>
              </a:tr>
              <a:tr h="378384">
                <a:tc>
                  <a:txBody>
                    <a:bodyPr/>
                    <a:lstStyle/>
                    <a:p>
                      <a:pPr algn="ctr" rtl="0" fontAlgn="b"/>
                      <a:r>
                        <a:rPr lang="en-US" sz="1400" b="1" dirty="0">
                          <a:solidFill>
                            <a:schemeClr val="bg1"/>
                          </a:solidFill>
                          <a:effectLst/>
                        </a:rPr>
                        <a:t>Body Size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200" dirty="0">
                          <a:solidFill>
                            <a:srgbClr val="000000"/>
                          </a:solidFill>
                          <a:effectLst/>
                        </a:rPr>
                        <a:t>-0.08650737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0.8537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solidFill>
                            <a:srgbClr val="000000"/>
                          </a:solidFill>
                          <a:effectLst/>
                        </a:rPr>
                        <a:t>0.7295391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0.06276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7518473"/>
                  </a:ext>
                </a:extLst>
              </a:tr>
              <a:tr h="378384">
                <a:tc>
                  <a:txBody>
                    <a:bodyPr/>
                    <a:lstStyle/>
                    <a:p>
                      <a:pPr algn="ctr" rtl="0" fontAlgn="b"/>
                      <a:r>
                        <a:rPr lang="en-US" sz="1400" b="1" dirty="0">
                          <a:solidFill>
                            <a:schemeClr val="bg1"/>
                          </a:solidFill>
                          <a:effectLst/>
                        </a:rPr>
                        <a:t>Circulation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-0.6853059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0.08928</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0.5807644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0.1715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2015931087"/>
                  </a:ext>
                </a:extLst>
              </a:tr>
              <a:tr h="378384">
                <a:tc>
                  <a:txBody>
                    <a:bodyPr/>
                    <a:lstStyle/>
                    <a:p>
                      <a:pPr algn="ctr" rtl="0" fontAlgn="b"/>
                      <a:r>
                        <a:rPr lang="fr-FR" sz="1400" b="1" dirty="0">
                          <a:solidFill>
                            <a:schemeClr val="bg1"/>
                          </a:solidFill>
                          <a:effectLst/>
                        </a:rPr>
                        <a:t>Circulation vs Extinction </a:t>
                      </a:r>
                      <a:r>
                        <a:rPr lang="fr-FR" sz="1400" b="1" dirty="0" err="1">
                          <a:solidFill>
                            <a:schemeClr val="bg1"/>
                          </a:solidFill>
                          <a:effectLst/>
                        </a:rPr>
                        <a:t>Regression</a:t>
                      </a:r>
                      <a:r>
                        <a:rPr lang="fr-FR" sz="1400" b="1" dirty="0">
                          <a:solidFill>
                            <a:schemeClr val="bg1"/>
                          </a:solidFill>
                          <a:effectLst/>
                        </a:rPr>
                        <a:t>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-0.8139666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0.02587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0.4121079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a:effectLst/>
                        </a:rPr>
                        <a:t>0.3582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11052189"/>
                  </a:ext>
                </a:extLst>
              </a:tr>
              <a:tr h="378384">
                <a:tc>
                  <a:txBody>
                    <a:bodyPr/>
                    <a:lstStyle/>
                    <a:p>
                      <a:pPr algn="ctr" rtl="0" fontAlgn="b"/>
                      <a:r>
                        <a:rPr lang="en-US" sz="1400" b="1" dirty="0">
                          <a:solidFill>
                            <a:schemeClr val="bg1"/>
                          </a:solidFill>
                          <a:effectLst/>
                        </a:rPr>
                        <a:t>Feeding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-0.7775291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0.03961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0.5442933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0.2065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3290941989"/>
                  </a:ext>
                </a:extLst>
              </a:tr>
              <a:tr h="378384">
                <a:tc>
                  <a:txBody>
                    <a:bodyPr/>
                    <a:lstStyle/>
                    <a:p>
                      <a:pPr algn="ctr" rtl="0" fontAlgn="b"/>
                      <a:r>
                        <a:rPr lang="en-US" sz="1400" b="1" dirty="0">
                          <a:solidFill>
                            <a:schemeClr val="bg1"/>
                          </a:solidFill>
                          <a:effectLst/>
                        </a:rPr>
                        <a:t>Feeding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-0.7472472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0.05354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0.209763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a:effectLst/>
                        </a:rPr>
                        <a:t>0.6517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70900946"/>
                  </a:ext>
                </a:extLst>
              </a:tr>
              <a:tr h="378384">
                <a:tc>
                  <a:txBody>
                    <a:bodyPr/>
                    <a:lstStyle/>
                    <a:p>
                      <a:pPr algn="ctr" rtl="0" fontAlgn="b"/>
                      <a:r>
                        <a:rPr lang="en-US" sz="1400" b="1" dirty="0">
                          <a:solidFill>
                            <a:schemeClr val="bg1"/>
                          </a:solidFill>
                          <a:effectLst/>
                        </a:rPr>
                        <a:t>Motility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-0.7339194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0.06041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0.1491589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0.7496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1466153050"/>
                  </a:ext>
                </a:extLst>
              </a:tr>
              <a:tr h="378384">
                <a:tc>
                  <a:txBody>
                    <a:bodyPr/>
                    <a:lstStyle/>
                    <a:p>
                      <a:pPr algn="ctr" rtl="0" fontAlgn="b"/>
                      <a:r>
                        <a:rPr lang="en-US" sz="1400" b="1" dirty="0" err="1">
                          <a:solidFill>
                            <a:schemeClr val="bg1"/>
                          </a:solidFill>
                          <a:effectLst/>
                        </a:rPr>
                        <a:t>Motlity</a:t>
                      </a:r>
                      <a:r>
                        <a:rPr lang="en-US" sz="1400" b="1" dirty="0">
                          <a:solidFill>
                            <a:schemeClr val="bg1"/>
                          </a:solidFill>
                          <a:effectLst/>
                        </a:rPr>
                        <a:t>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200" dirty="0">
                          <a:solidFill>
                            <a:srgbClr val="000000"/>
                          </a:solidFill>
                          <a:effectLst/>
                        </a:rPr>
                        <a:t>-0.2803931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0.5425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-0.1337023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0.775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480324"/>
                  </a:ext>
                </a:extLst>
              </a:tr>
              <a:tr h="378384">
                <a:tc>
                  <a:txBody>
                    <a:bodyPr/>
                    <a:lstStyle/>
                    <a:p>
                      <a:pPr algn="ctr" rtl="0" fontAlgn="b"/>
                      <a:r>
                        <a:rPr lang="en-US" sz="1400" b="1" dirty="0">
                          <a:solidFill>
                            <a:schemeClr val="bg1"/>
                          </a:solidFill>
                          <a:effectLst/>
                        </a:rPr>
                        <a:t>Tiering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-0.7455968</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0.05437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0.5786803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0.1735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715691297"/>
                  </a:ext>
                </a:extLst>
              </a:tr>
              <a:tr h="378384">
                <a:tc>
                  <a:txBody>
                    <a:bodyPr/>
                    <a:lstStyle/>
                    <a:p>
                      <a:pPr algn="ctr" rtl="0" fontAlgn="b"/>
                      <a:r>
                        <a:rPr lang="fr-FR" sz="1400" b="1" dirty="0" err="1">
                          <a:solidFill>
                            <a:schemeClr val="bg1"/>
                          </a:solidFill>
                          <a:effectLst/>
                        </a:rPr>
                        <a:t>Tiering</a:t>
                      </a:r>
                      <a:r>
                        <a:rPr lang="fr-FR" sz="1400" b="1" dirty="0">
                          <a:solidFill>
                            <a:schemeClr val="bg1"/>
                          </a:solidFill>
                          <a:effectLst/>
                        </a:rPr>
                        <a:t> vs Extinction </a:t>
                      </a:r>
                      <a:r>
                        <a:rPr lang="fr-FR" sz="1400" b="1" dirty="0" err="1">
                          <a:solidFill>
                            <a:schemeClr val="bg1"/>
                          </a:solidFill>
                          <a:effectLst/>
                        </a:rPr>
                        <a:t>Regression</a:t>
                      </a:r>
                      <a:r>
                        <a:rPr lang="fr-FR" sz="1400" b="1" dirty="0">
                          <a:solidFill>
                            <a:schemeClr val="bg1"/>
                          </a:solidFill>
                          <a:effectLst/>
                        </a:rPr>
                        <a:t>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-0.8250547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0.02232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0.4095584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0.3615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8573880"/>
                  </a:ext>
                </a:extLst>
              </a:tr>
            </a:tbl>
          </a:graphicData>
        </a:graphic>
      </p:graphicFrame>
      <p:graphicFrame>
        <p:nvGraphicFramePr>
          <p:cNvPr id="128" name="Table 127">
            <a:extLst>
              <a:ext uri="{FF2B5EF4-FFF2-40B4-BE49-F238E27FC236}">
                <a16:creationId xmlns:a16="http://schemas.microsoft.com/office/drawing/2014/main" id="{F80C3861-A28E-4D91-A666-C205E9ACF3D5}"/>
              </a:ext>
            </a:extLst>
          </p:cNvPr>
          <p:cNvGraphicFramePr>
            <a:graphicFrameLocks noGrp="1"/>
          </p:cNvGraphicFramePr>
          <p:nvPr>
            <p:extLst>
              <p:ext uri="{D42A27DB-BD31-4B8C-83A1-F6EECF244321}">
                <p14:modId xmlns:p14="http://schemas.microsoft.com/office/powerpoint/2010/main" val="2317494217"/>
              </p:ext>
            </p:extLst>
          </p:nvPr>
        </p:nvGraphicFramePr>
        <p:xfrm>
          <a:off x="-24690031" y="22722387"/>
          <a:ext cx="17286925" cy="3638762"/>
        </p:xfrm>
        <a:graphic>
          <a:graphicData uri="http://schemas.openxmlformats.org/drawingml/2006/table">
            <a:tbl>
              <a:tblPr/>
              <a:tblGrid>
                <a:gridCol w="3664271">
                  <a:extLst>
                    <a:ext uri="{9D8B030D-6E8A-4147-A177-3AD203B41FA5}">
                      <a16:colId xmlns:a16="http://schemas.microsoft.com/office/drawing/2014/main" val="2016042348"/>
                    </a:ext>
                  </a:extLst>
                </a:gridCol>
                <a:gridCol w="3050626">
                  <a:extLst>
                    <a:ext uri="{9D8B030D-6E8A-4147-A177-3AD203B41FA5}">
                      <a16:colId xmlns:a16="http://schemas.microsoft.com/office/drawing/2014/main" val="427377506"/>
                    </a:ext>
                  </a:extLst>
                </a:gridCol>
                <a:gridCol w="1753238">
                  <a:extLst>
                    <a:ext uri="{9D8B030D-6E8A-4147-A177-3AD203B41FA5}">
                      <a16:colId xmlns:a16="http://schemas.microsoft.com/office/drawing/2014/main" val="3105997441"/>
                    </a:ext>
                  </a:extLst>
                </a:gridCol>
                <a:gridCol w="1753238">
                  <a:extLst>
                    <a:ext uri="{9D8B030D-6E8A-4147-A177-3AD203B41FA5}">
                      <a16:colId xmlns:a16="http://schemas.microsoft.com/office/drawing/2014/main" val="2614599476"/>
                    </a:ext>
                  </a:extLst>
                </a:gridCol>
                <a:gridCol w="3542071">
                  <a:extLst>
                    <a:ext uri="{9D8B030D-6E8A-4147-A177-3AD203B41FA5}">
                      <a16:colId xmlns:a16="http://schemas.microsoft.com/office/drawing/2014/main" val="3751982381"/>
                    </a:ext>
                  </a:extLst>
                </a:gridCol>
                <a:gridCol w="1770243">
                  <a:extLst>
                    <a:ext uri="{9D8B030D-6E8A-4147-A177-3AD203B41FA5}">
                      <a16:colId xmlns:a16="http://schemas.microsoft.com/office/drawing/2014/main" val="4038452657"/>
                    </a:ext>
                  </a:extLst>
                </a:gridCol>
                <a:gridCol w="1753238">
                  <a:extLst>
                    <a:ext uri="{9D8B030D-6E8A-4147-A177-3AD203B41FA5}">
                      <a16:colId xmlns:a16="http://schemas.microsoft.com/office/drawing/2014/main" val="1609414812"/>
                    </a:ext>
                  </a:extLst>
                </a:gridCol>
              </a:tblGrid>
              <a:tr h="233306">
                <a:tc>
                  <a:txBody>
                    <a:bodyPr/>
                    <a:lstStyle/>
                    <a:p>
                      <a:pPr rtl="0" fontAlgn="b"/>
                      <a:endParaRPr lang="en-US" sz="1200">
                        <a:effectLst/>
                      </a:endParaRP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1" dirty="0">
                          <a:solidFill>
                            <a:schemeClr val="bg1"/>
                          </a:solidFill>
                          <a:effectLst/>
                        </a:rPr>
                        <a:t>pO2 Correlation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P-Value</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err="1">
                          <a:solidFill>
                            <a:schemeClr val="bg1"/>
                          </a:solidFill>
                          <a:effectLst/>
                        </a:rPr>
                        <a:t>Signficant</a:t>
                      </a:r>
                      <a:r>
                        <a:rPr lang="en-US" sz="1200" b="1" dirty="0">
                          <a:solidFill>
                            <a:schemeClr val="bg1"/>
                          </a:solidFill>
                          <a:effectLst/>
                        </a:rPr>
                        <a: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Sea Level Correlation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P-Value</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err="1">
                          <a:solidFill>
                            <a:schemeClr val="bg1"/>
                          </a:solidFill>
                          <a:effectLst/>
                        </a:rPr>
                        <a:t>Signficant</a:t>
                      </a:r>
                      <a:r>
                        <a:rPr lang="en-US" sz="1200" b="1" dirty="0">
                          <a:solidFill>
                            <a:schemeClr val="bg1"/>
                          </a:solidFill>
                          <a:effectLst/>
                        </a:rPr>
                        <a: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extLst>
                  <a:ext uri="{0D108BD9-81ED-4DB2-BD59-A6C34878D82A}">
                    <a16:rowId xmlns:a16="http://schemas.microsoft.com/office/drawing/2014/main" val="78776566"/>
                  </a:ext>
                </a:extLst>
              </a:tr>
              <a:tr h="378384">
                <a:tc>
                  <a:txBody>
                    <a:bodyPr/>
                    <a:lstStyle/>
                    <a:p>
                      <a:pPr algn="ctr" rtl="0" fontAlgn="b"/>
                      <a:r>
                        <a:rPr lang="en-US" sz="1400" b="1" dirty="0">
                          <a:solidFill>
                            <a:schemeClr val="bg1"/>
                          </a:solidFill>
                          <a:effectLst/>
                        </a:rPr>
                        <a:t>Body Size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200" dirty="0">
                          <a:solidFill>
                            <a:srgbClr val="000000"/>
                          </a:solidFill>
                          <a:effectLst/>
                        </a:rPr>
                        <a:t>-0.08650737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0.8537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solidFill>
                            <a:srgbClr val="000000"/>
                          </a:solidFill>
                          <a:effectLst/>
                        </a:rPr>
                        <a:t>0.7295391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0.06276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7518473"/>
                  </a:ext>
                </a:extLst>
              </a:tr>
              <a:tr h="378384">
                <a:tc>
                  <a:txBody>
                    <a:bodyPr/>
                    <a:lstStyle/>
                    <a:p>
                      <a:pPr algn="ctr" rtl="0" fontAlgn="b"/>
                      <a:r>
                        <a:rPr lang="en-US" sz="1400" b="1" dirty="0">
                          <a:solidFill>
                            <a:schemeClr val="bg1"/>
                          </a:solidFill>
                          <a:effectLst/>
                        </a:rPr>
                        <a:t>Circulation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-0.6853059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0.08928</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0.5807644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0.1715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2015931087"/>
                  </a:ext>
                </a:extLst>
              </a:tr>
              <a:tr h="378384">
                <a:tc>
                  <a:txBody>
                    <a:bodyPr/>
                    <a:lstStyle/>
                    <a:p>
                      <a:pPr algn="ctr" rtl="0" fontAlgn="b"/>
                      <a:r>
                        <a:rPr lang="fr-FR" sz="1400" b="1" dirty="0">
                          <a:solidFill>
                            <a:schemeClr val="bg1"/>
                          </a:solidFill>
                          <a:effectLst/>
                        </a:rPr>
                        <a:t>Circulation vs Extinction </a:t>
                      </a:r>
                      <a:r>
                        <a:rPr lang="fr-FR" sz="1400" b="1" dirty="0" err="1">
                          <a:solidFill>
                            <a:schemeClr val="bg1"/>
                          </a:solidFill>
                          <a:effectLst/>
                        </a:rPr>
                        <a:t>Regression</a:t>
                      </a:r>
                      <a:r>
                        <a:rPr lang="fr-FR" sz="1400" b="1" dirty="0">
                          <a:solidFill>
                            <a:schemeClr val="bg1"/>
                          </a:solidFill>
                          <a:effectLst/>
                        </a:rPr>
                        <a:t>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-0.8139666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0.02587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0.4121079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a:effectLst/>
                        </a:rPr>
                        <a:t>0.3582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11052189"/>
                  </a:ext>
                </a:extLst>
              </a:tr>
              <a:tr h="378384">
                <a:tc>
                  <a:txBody>
                    <a:bodyPr/>
                    <a:lstStyle/>
                    <a:p>
                      <a:pPr algn="ctr" rtl="0" fontAlgn="b"/>
                      <a:r>
                        <a:rPr lang="en-US" sz="1400" b="1" dirty="0">
                          <a:solidFill>
                            <a:schemeClr val="bg1"/>
                          </a:solidFill>
                          <a:effectLst/>
                        </a:rPr>
                        <a:t>Feeding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-0.7775291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0.03961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0.5442933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0.2065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3290941989"/>
                  </a:ext>
                </a:extLst>
              </a:tr>
              <a:tr h="378384">
                <a:tc>
                  <a:txBody>
                    <a:bodyPr/>
                    <a:lstStyle/>
                    <a:p>
                      <a:pPr algn="ctr" rtl="0" fontAlgn="b"/>
                      <a:r>
                        <a:rPr lang="en-US" sz="1400" b="1" dirty="0">
                          <a:solidFill>
                            <a:schemeClr val="bg1"/>
                          </a:solidFill>
                          <a:effectLst/>
                        </a:rPr>
                        <a:t>Feeding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-0.7472472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0.05354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0.209763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a:effectLst/>
                        </a:rPr>
                        <a:t>0.6517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70900946"/>
                  </a:ext>
                </a:extLst>
              </a:tr>
              <a:tr h="378384">
                <a:tc>
                  <a:txBody>
                    <a:bodyPr/>
                    <a:lstStyle/>
                    <a:p>
                      <a:pPr algn="ctr" rtl="0" fontAlgn="b"/>
                      <a:r>
                        <a:rPr lang="en-US" sz="1400" b="1" dirty="0">
                          <a:solidFill>
                            <a:schemeClr val="bg1"/>
                          </a:solidFill>
                          <a:effectLst/>
                        </a:rPr>
                        <a:t>Motility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-0.7339194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0.06041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0.1491589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0.7496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1466153050"/>
                  </a:ext>
                </a:extLst>
              </a:tr>
              <a:tr h="378384">
                <a:tc>
                  <a:txBody>
                    <a:bodyPr/>
                    <a:lstStyle/>
                    <a:p>
                      <a:pPr algn="ctr" rtl="0" fontAlgn="b"/>
                      <a:r>
                        <a:rPr lang="en-US" sz="1400" b="1" dirty="0" err="1">
                          <a:solidFill>
                            <a:schemeClr val="bg1"/>
                          </a:solidFill>
                          <a:effectLst/>
                        </a:rPr>
                        <a:t>Motlity</a:t>
                      </a:r>
                      <a:r>
                        <a:rPr lang="en-US" sz="1400" b="1" dirty="0">
                          <a:solidFill>
                            <a:schemeClr val="bg1"/>
                          </a:solidFill>
                          <a:effectLst/>
                        </a:rPr>
                        <a:t>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200" dirty="0">
                          <a:solidFill>
                            <a:srgbClr val="000000"/>
                          </a:solidFill>
                          <a:effectLst/>
                        </a:rPr>
                        <a:t>-0.2803931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0.5425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-0.1337023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0.775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480324"/>
                  </a:ext>
                </a:extLst>
              </a:tr>
              <a:tr h="378384">
                <a:tc>
                  <a:txBody>
                    <a:bodyPr/>
                    <a:lstStyle/>
                    <a:p>
                      <a:pPr algn="ctr" rtl="0" fontAlgn="b"/>
                      <a:r>
                        <a:rPr lang="en-US" sz="1400" b="1" dirty="0">
                          <a:solidFill>
                            <a:schemeClr val="bg1"/>
                          </a:solidFill>
                          <a:effectLst/>
                        </a:rPr>
                        <a:t>Tiering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-0.7455968</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0.05437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0.5786803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0.1735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715691297"/>
                  </a:ext>
                </a:extLst>
              </a:tr>
              <a:tr h="378384">
                <a:tc>
                  <a:txBody>
                    <a:bodyPr/>
                    <a:lstStyle/>
                    <a:p>
                      <a:pPr algn="ctr" rtl="0" fontAlgn="b"/>
                      <a:r>
                        <a:rPr lang="fr-FR" sz="1400" b="1" dirty="0" err="1">
                          <a:solidFill>
                            <a:schemeClr val="bg1"/>
                          </a:solidFill>
                          <a:effectLst/>
                        </a:rPr>
                        <a:t>Tiering</a:t>
                      </a:r>
                      <a:r>
                        <a:rPr lang="fr-FR" sz="1400" b="1" dirty="0">
                          <a:solidFill>
                            <a:schemeClr val="bg1"/>
                          </a:solidFill>
                          <a:effectLst/>
                        </a:rPr>
                        <a:t> vs Extinction </a:t>
                      </a:r>
                      <a:r>
                        <a:rPr lang="fr-FR" sz="1400" b="1" dirty="0" err="1">
                          <a:solidFill>
                            <a:schemeClr val="bg1"/>
                          </a:solidFill>
                          <a:effectLst/>
                        </a:rPr>
                        <a:t>Regression</a:t>
                      </a:r>
                      <a:r>
                        <a:rPr lang="fr-FR" sz="1400" b="1" dirty="0">
                          <a:solidFill>
                            <a:schemeClr val="bg1"/>
                          </a:solidFill>
                          <a:effectLst/>
                        </a:rPr>
                        <a:t>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-0.8250547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0.02232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0.4095584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0.3615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8573880"/>
                  </a:ext>
                </a:extLst>
              </a:tr>
            </a:tbl>
          </a:graphicData>
        </a:graphic>
      </p:graphicFrame>
      <p:graphicFrame>
        <p:nvGraphicFramePr>
          <p:cNvPr id="129" name="Table 128">
            <a:extLst>
              <a:ext uri="{FF2B5EF4-FFF2-40B4-BE49-F238E27FC236}">
                <a16:creationId xmlns:a16="http://schemas.microsoft.com/office/drawing/2014/main" id="{4154ED17-5AF4-49D1-945C-93878019EF55}"/>
              </a:ext>
            </a:extLst>
          </p:cNvPr>
          <p:cNvGraphicFramePr>
            <a:graphicFrameLocks noGrp="1"/>
          </p:cNvGraphicFramePr>
          <p:nvPr>
            <p:extLst>
              <p:ext uri="{D42A27DB-BD31-4B8C-83A1-F6EECF244321}">
                <p14:modId xmlns:p14="http://schemas.microsoft.com/office/powerpoint/2010/main" val="1554626820"/>
              </p:ext>
            </p:extLst>
          </p:nvPr>
        </p:nvGraphicFramePr>
        <p:xfrm>
          <a:off x="-24537631" y="22874787"/>
          <a:ext cx="17286925" cy="3638762"/>
        </p:xfrm>
        <a:graphic>
          <a:graphicData uri="http://schemas.openxmlformats.org/drawingml/2006/table">
            <a:tbl>
              <a:tblPr/>
              <a:tblGrid>
                <a:gridCol w="3664271">
                  <a:extLst>
                    <a:ext uri="{9D8B030D-6E8A-4147-A177-3AD203B41FA5}">
                      <a16:colId xmlns:a16="http://schemas.microsoft.com/office/drawing/2014/main" val="2016042348"/>
                    </a:ext>
                  </a:extLst>
                </a:gridCol>
                <a:gridCol w="3050626">
                  <a:extLst>
                    <a:ext uri="{9D8B030D-6E8A-4147-A177-3AD203B41FA5}">
                      <a16:colId xmlns:a16="http://schemas.microsoft.com/office/drawing/2014/main" val="427377506"/>
                    </a:ext>
                  </a:extLst>
                </a:gridCol>
                <a:gridCol w="1753238">
                  <a:extLst>
                    <a:ext uri="{9D8B030D-6E8A-4147-A177-3AD203B41FA5}">
                      <a16:colId xmlns:a16="http://schemas.microsoft.com/office/drawing/2014/main" val="3105997441"/>
                    </a:ext>
                  </a:extLst>
                </a:gridCol>
                <a:gridCol w="1753238">
                  <a:extLst>
                    <a:ext uri="{9D8B030D-6E8A-4147-A177-3AD203B41FA5}">
                      <a16:colId xmlns:a16="http://schemas.microsoft.com/office/drawing/2014/main" val="2614599476"/>
                    </a:ext>
                  </a:extLst>
                </a:gridCol>
                <a:gridCol w="3542071">
                  <a:extLst>
                    <a:ext uri="{9D8B030D-6E8A-4147-A177-3AD203B41FA5}">
                      <a16:colId xmlns:a16="http://schemas.microsoft.com/office/drawing/2014/main" val="3751982381"/>
                    </a:ext>
                  </a:extLst>
                </a:gridCol>
                <a:gridCol w="1770243">
                  <a:extLst>
                    <a:ext uri="{9D8B030D-6E8A-4147-A177-3AD203B41FA5}">
                      <a16:colId xmlns:a16="http://schemas.microsoft.com/office/drawing/2014/main" val="4038452657"/>
                    </a:ext>
                  </a:extLst>
                </a:gridCol>
                <a:gridCol w="1753238">
                  <a:extLst>
                    <a:ext uri="{9D8B030D-6E8A-4147-A177-3AD203B41FA5}">
                      <a16:colId xmlns:a16="http://schemas.microsoft.com/office/drawing/2014/main" val="1609414812"/>
                    </a:ext>
                  </a:extLst>
                </a:gridCol>
              </a:tblGrid>
              <a:tr h="233306">
                <a:tc>
                  <a:txBody>
                    <a:bodyPr/>
                    <a:lstStyle/>
                    <a:p>
                      <a:pPr rtl="0" fontAlgn="b"/>
                      <a:endParaRPr lang="en-US" sz="1200">
                        <a:effectLst/>
                      </a:endParaRP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1" dirty="0">
                          <a:solidFill>
                            <a:schemeClr val="bg1"/>
                          </a:solidFill>
                          <a:effectLst/>
                        </a:rPr>
                        <a:t>pO2 Correlation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P-Value</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err="1">
                          <a:solidFill>
                            <a:schemeClr val="bg1"/>
                          </a:solidFill>
                          <a:effectLst/>
                        </a:rPr>
                        <a:t>Signficant</a:t>
                      </a:r>
                      <a:r>
                        <a:rPr lang="en-US" sz="1200" b="1" dirty="0">
                          <a:solidFill>
                            <a:schemeClr val="bg1"/>
                          </a:solidFill>
                          <a:effectLst/>
                        </a:rPr>
                        <a: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Sea Level Correlation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a:solidFill>
                            <a:schemeClr val="bg1"/>
                          </a:solidFill>
                          <a:effectLst/>
                        </a:rPr>
                        <a:t>P-Value</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ctr" rtl="0" fontAlgn="b"/>
                      <a:r>
                        <a:rPr lang="en-US" sz="1200" b="1" dirty="0" err="1">
                          <a:solidFill>
                            <a:schemeClr val="bg1"/>
                          </a:solidFill>
                          <a:effectLst/>
                        </a:rPr>
                        <a:t>Signficant</a:t>
                      </a:r>
                      <a:r>
                        <a:rPr lang="en-US" sz="1200" b="1" dirty="0">
                          <a:solidFill>
                            <a:schemeClr val="bg1"/>
                          </a:solidFill>
                          <a:effectLst/>
                        </a:rPr>
                        <a: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extLst>
                  <a:ext uri="{0D108BD9-81ED-4DB2-BD59-A6C34878D82A}">
                    <a16:rowId xmlns:a16="http://schemas.microsoft.com/office/drawing/2014/main" val="78776566"/>
                  </a:ext>
                </a:extLst>
              </a:tr>
              <a:tr h="378384">
                <a:tc>
                  <a:txBody>
                    <a:bodyPr/>
                    <a:lstStyle/>
                    <a:p>
                      <a:pPr algn="ctr" rtl="0" fontAlgn="b"/>
                      <a:r>
                        <a:rPr lang="en-US" sz="1400" b="1" dirty="0">
                          <a:solidFill>
                            <a:schemeClr val="bg1"/>
                          </a:solidFill>
                          <a:effectLst/>
                        </a:rPr>
                        <a:t>Body Size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200" dirty="0">
                          <a:solidFill>
                            <a:srgbClr val="000000"/>
                          </a:solidFill>
                          <a:effectLst/>
                        </a:rPr>
                        <a:t>-0.08650737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0.8537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solidFill>
                            <a:srgbClr val="000000"/>
                          </a:solidFill>
                          <a:effectLst/>
                        </a:rPr>
                        <a:t>0.7295391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0.06276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7518473"/>
                  </a:ext>
                </a:extLst>
              </a:tr>
              <a:tr h="378384">
                <a:tc>
                  <a:txBody>
                    <a:bodyPr/>
                    <a:lstStyle/>
                    <a:p>
                      <a:pPr algn="ctr" rtl="0" fontAlgn="b"/>
                      <a:r>
                        <a:rPr lang="en-US" sz="1400" b="1" dirty="0">
                          <a:solidFill>
                            <a:schemeClr val="bg1"/>
                          </a:solidFill>
                          <a:effectLst/>
                        </a:rPr>
                        <a:t>Circulation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-0.6853059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0.08928</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0.5807644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0.1715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2015931087"/>
                  </a:ext>
                </a:extLst>
              </a:tr>
              <a:tr h="378384">
                <a:tc>
                  <a:txBody>
                    <a:bodyPr/>
                    <a:lstStyle/>
                    <a:p>
                      <a:pPr algn="ctr" rtl="0" fontAlgn="b"/>
                      <a:r>
                        <a:rPr lang="fr-FR" sz="1400" b="1" dirty="0">
                          <a:solidFill>
                            <a:schemeClr val="bg1"/>
                          </a:solidFill>
                          <a:effectLst/>
                        </a:rPr>
                        <a:t>Circulation vs Extinction </a:t>
                      </a:r>
                      <a:r>
                        <a:rPr lang="fr-FR" sz="1400" b="1" dirty="0" err="1">
                          <a:solidFill>
                            <a:schemeClr val="bg1"/>
                          </a:solidFill>
                          <a:effectLst/>
                        </a:rPr>
                        <a:t>Regression</a:t>
                      </a:r>
                      <a:r>
                        <a:rPr lang="fr-FR" sz="1400" b="1" dirty="0">
                          <a:solidFill>
                            <a:schemeClr val="bg1"/>
                          </a:solidFill>
                          <a:effectLst/>
                        </a:rPr>
                        <a:t>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-0.8139666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0.02587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0.4121079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a:effectLst/>
                        </a:rPr>
                        <a:t>0.3582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11052189"/>
                  </a:ext>
                </a:extLst>
              </a:tr>
              <a:tr h="378384">
                <a:tc>
                  <a:txBody>
                    <a:bodyPr/>
                    <a:lstStyle/>
                    <a:p>
                      <a:pPr algn="ctr" rtl="0" fontAlgn="b"/>
                      <a:r>
                        <a:rPr lang="en-US" sz="1400" b="1" dirty="0">
                          <a:solidFill>
                            <a:schemeClr val="bg1"/>
                          </a:solidFill>
                          <a:effectLst/>
                        </a:rPr>
                        <a:t>Feeding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-0.7775291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0.03961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0.5442933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0.2065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3290941989"/>
                  </a:ext>
                </a:extLst>
              </a:tr>
              <a:tr h="378384">
                <a:tc>
                  <a:txBody>
                    <a:bodyPr/>
                    <a:lstStyle/>
                    <a:p>
                      <a:pPr algn="ctr" rtl="0" fontAlgn="b"/>
                      <a:r>
                        <a:rPr lang="en-US" sz="1400" b="1" dirty="0">
                          <a:solidFill>
                            <a:schemeClr val="bg1"/>
                          </a:solidFill>
                          <a:effectLst/>
                        </a:rPr>
                        <a:t>Feeding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-0.7472472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0.05354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0.209763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a:effectLst/>
                        </a:rPr>
                        <a:t>0.6517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70900946"/>
                  </a:ext>
                </a:extLst>
              </a:tr>
              <a:tr h="378384">
                <a:tc>
                  <a:txBody>
                    <a:bodyPr/>
                    <a:lstStyle/>
                    <a:p>
                      <a:pPr algn="ctr" rtl="0" fontAlgn="b"/>
                      <a:r>
                        <a:rPr lang="en-US" sz="1400" b="1" dirty="0">
                          <a:solidFill>
                            <a:schemeClr val="bg1"/>
                          </a:solidFill>
                          <a:effectLst/>
                        </a:rPr>
                        <a:t>Motility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-0.7339194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0.06041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0.1491589</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0.7496</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1466153050"/>
                  </a:ext>
                </a:extLst>
              </a:tr>
              <a:tr h="378384">
                <a:tc>
                  <a:txBody>
                    <a:bodyPr/>
                    <a:lstStyle/>
                    <a:p>
                      <a:pPr algn="ctr" rtl="0" fontAlgn="b"/>
                      <a:r>
                        <a:rPr lang="en-US" sz="1400" b="1" dirty="0" err="1">
                          <a:solidFill>
                            <a:schemeClr val="bg1"/>
                          </a:solidFill>
                          <a:effectLst/>
                        </a:rPr>
                        <a:t>Motlity</a:t>
                      </a:r>
                      <a:r>
                        <a:rPr lang="en-US" sz="1400" b="1" dirty="0">
                          <a:solidFill>
                            <a:schemeClr val="bg1"/>
                          </a:solidFill>
                          <a:effectLst/>
                        </a:rPr>
                        <a:t> vs Extinction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200" dirty="0">
                          <a:solidFill>
                            <a:srgbClr val="000000"/>
                          </a:solidFill>
                          <a:effectLst/>
                        </a:rPr>
                        <a:t>-0.2803931</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0.5425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-0.1337023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0.775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480324"/>
                  </a:ext>
                </a:extLst>
              </a:tr>
              <a:tr h="378384">
                <a:tc>
                  <a:txBody>
                    <a:bodyPr/>
                    <a:lstStyle/>
                    <a:p>
                      <a:pPr algn="ctr" rtl="0" fontAlgn="b"/>
                      <a:r>
                        <a:rPr lang="en-US" sz="1400" b="1" dirty="0">
                          <a:solidFill>
                            <a:schemeClr val="bg1"/>
                          </a:solidFill>
                          <a:effectLst/>
                        </a:rPr>
                        <a:t>Tiering vs. Body Size Regression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-0.7455968</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0.05437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800" b="1" dirty="0">
                          <a:effectLst/>
                        </a:rPr>
                        <a:t>  N (Barely)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solidFill>
                            <a:srgbClr val="000000"/>
                          </a:solidFill>
                          <a:effectLst/>
                        </a:rPr>
                        <a:t>0.5786803</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0.1735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715691297"/>
                  </a:ext>
                </a:extLst>
              </a:tr>
              <a:tr h="378384">
                <a:tc>
                  <a:txBody>
                    <a:bodyPr/>
                    <a:lstStyle/>
                    <a:p>
                      <a:pPr algn="ctr" rtl="0" fontAlgn="b"/>
                      <a:r>
                        <a:rPr lang="fr-FR" sz="1400" b="1" dirty="0" err="1">
                          <a:solidFill>
                            <a:schemeClr val="bg1"/>
                          </a:solidFill>
                          <a:effectLst/>
                        </a:rPr>
                        <a:t>Tiering</a:t>
                      </a:r>
                      <a:r>
                        <a:rPr lang="fr-FR" sz="1400" b="1" dirty="0">
                          <a:solidFill>
                            <a:schemeClr val="bg1"/>
                          </a:solidFill>
                          <a:effectLst/>
                        </a:rPr>
                        <a:t> vs Extinction </a:t>
                      </a:r>
                      <a:r>
                        <a:rPr lang="fr-FR" sz="1400" b="1" dirty="0" err="1">
                          <a:solidFill>
                            <a:schemeClr val="bg1"/>
                          </a:solidFill>
                          <a:effectLst/>
                        </a:rPr>
                        <a:t>Regression</a:t>
                      </a:r>
                      <a:r>
                        <a:rPr lang="fr-FR" sz="1400" b="1" dirty="0">
                          <a:solidFill>
                            <a:schemeClr val="bg1"/>
                          </a:solidFill>
                          <a:effectLst/>
                        </a:rPr>
                        <a:t> Coefficient</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0000"/>
                    </a:solidFill>
                  </a:tcPr>
                </a:tc>
                <a:tc>
                  <a:txBody>
                    <a:bodyPr/>
                    <a:lstStyle/>
                    <a:p>
                      <a:pPr algn="r" rtl="0" fontAlgn="b"/>
                      <a:r>
                        <a:rPr lang="en-US" sz="1800" b="1" dirty="0">
                          <a:solidFill>
                            <a:srgbClr val="000000"/>
                          </a:solidFill>
                          <a:effectLst/>
                        </a:rPr>
                        <a:t>-0.8250547</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0.02232</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800" b="1" dirty="0">
                          <a:effectLst/>
                        </a:rPr>
                        <a:t>  Y</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solidFill>
                            <a:srgbClr val="000000"/>
                          </a:solidFill>
                          <a:effectLst/>
                        </a:rPr>
                        <a:t>0.4095584</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0.3615</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1200" dirty="0">
                          <a:effectLst/>
                        </a:rPr>
                        <a:t>  N</a:t>
                      </a:r>
                    </a:p>
                  </a:txBody>
                  <a:tcPr marL="2612" marR="2612" marT="1741" marB="17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8573880"/>
                  </a:ext>
                </a:extLst>
              </a:tr>
            </a:tbl>
          </a:graphicData>
        </a:graphic>
      </p:graphicFrame>
    </p:spTree>
    <p:extLst>
      <p:ext uri="{BB962C8B-B14F-4D97-AF65-F5344CB8AC3E}">
        <p14:creationId xmlns:p14="http://schemas.microsoft.com/office/powerpoint/2010/main" val="3338044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2231</TotalTime>
  <Words>1210</Words>
  <Application>Microsoft Office PowerPoint</Application>
  <PresentationFormat>Custom</PresentationFormat>
  <Paragraphs>282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Britannic Bold</vt:lpstr>
      <vt:lpstr>Calibri</vt:lpstr>
      <vt:lpstr>Calibri Light</vt:lpstr>
      <vt:lpstr>Microsoft Sans Serif</vt:lpstr>
      <vt:lpstr>Phosphate Inline</vt:lpstr>
      <vt:lpstr>Times New Roman</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Kottali</dc:creator>
  <cp:keywords>No Markings, , , , , , , , ,</cp:keywords>
  <cp:lastModifiedBy>Uma Kottali</cp:lastModifiedBy>
  <cp:revision>185</cp:revision>
  <dcterms:created xsi:type="dcterms:W3CDTF">2020-07-23T17:20:57Z</dcterms:created>
  <dcterms:modified xsi:type="dcterms:W3CDTF">2020-07-27T19:03:42Z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991c4da2-9198-461d-b47f-3083c78c056f</vt:lpwstr>
  </property>
  <property fmtid="{D5CDD505-2E9C-101B-9397-08002B2CF9AE}" pid="3" name="XilinxPublication Year">
    <vt:lpwstr/>
  </property>
  <property fmtid="{D5CDD505-2E9C-101B-9397-08002B2CF9AE}" pid="4" name="XilinxVisual Markings">
    <vt:lpwstr/>
  </property>
  <property fmtid="{D5CDD505-2E9C-101B-9397-08002B2CF9AE}" pid="5" name="XilinxAdditional Classifications">
    <vt:lpwstr/>
  </property>
  <property fmtid="{D5CDD505-2E9C-101B-9397-08002B2CF9AE}" pid="6" name="XilinxDevelopment Projects">
    <vt:lpwstr/>
  </property>
  <property fmtid="{D5CDD505-2E9C-101B-9397-08002B2CF9AE}" pid="7" name="XilinxThird Party">
    <vt:lpwstr/>
  </property>
  <property fmtid="{D5CDD505-2E9C-101B-9397-08002B2CF9AE}" pid="8" name="XilinxExport Control">
    <vt:lpwstr/>
  </property>
  <property fmtid="{D5CDD505-2E9C-101B-9397-08002B2CF9AE}" pid="9" name="XilinxNote (Line 2)">
    <vt:lpwstr/>
  </property>
  <property fmtid="{D5CDD505-2E9C-101B-9397-08002B2CF9AE}" pid="10" name="XilinxClassification">
    <vt:lpwstr>No Markings</vt:lpwstr>
  </property>
</Properties>
</file>