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0" r:id="rId7"/>
    <p:sldId id="294" r:id="rId8"/>
    <p:sldId id="295" r:id="rId9"/>
    <p:sldId id="296" r:id="rId10"/>
    <p:sldId id="297" r:id="rId11"/>
    <p:sldId id="298" r:id="rId12"/>
    <p:sldId id="299" r:id="rId13"/>
    <p:sldId id="300"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227294" y="1446366"/>
            <a:ext cx="5934635" cy="1225296"/>
          </a:xfrm>
        </p:spPr>
        <p:txBody>
          <a:bodyPr/>
          <a:lstStyle/>
          <a:p>
            <a:r>
              <a:rPr lang="en-US" sz="3200" dirty="0"/>
              <a:t>Analyzing the Wealth of Billionaires: A Data-Driven Approach</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3200" dirty="0"/>
              <a:t>Evaluating Wealth by Age Group</a:t>
            </a:r>
            <a:endParaRPr lang="en-US" sz="4000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This text outlines the steps taken to analyze the wealth and family share counts of billionaires, grouped by age. It also examines the top 10 countries with the highest number of billionaires, and the top 3 countries by industry. Finally, the text provides a combined plot of the number of billionaires and average age by industry.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96204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926336"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sz="1800" b="1" dirty="0">
                <a:effectLst/>
              </a:rPr>
              <a:t>Importing Libraries and Data</a:t>
            </a:r>
            <a:endParaRPr lang="en-US" sz="1800" b="1" dirty="0"/>
          </a:p>
          <a:p>
            <a:r>
              <a:rPr lang="en-US" sz="1800" b="1" dirty="0">
                <a:effectLst/>
              </a:rPr>
              <a:t>Cleaning and Preparing Data</a:t>
            </a:r>
            <a:endParaRPr lang="en-US" sz="1800" b="1" dirty="0"/>
          </a:p>
          <a:p>
            <a:r>
              <a:rPr lang="en-US" sz="1800" b="1" dirty="0">
                <a:effectLst/>
              </a:rPr>
              <a:t>Analyzing Age and Wealth</a:t>
            </a:r>
            <a:endParaRPr lang="en-US" sz="1800" b="1" dirty="0"/>
          </a:p>
          <a:p>
            <a:r>
              <a:rPr lang="en-US" sz="1800" b="1" dirty="0">
                <a:effectLst/>
              </a:rPr>
              <a:t>Examining Gender Distribution</a:t>
            </a:r>
            <a:endParaRPr lang="en-US" sz="1800" b="1" dirty="0"/>
          </a:p>
          <a:p>
            <a:r>
              <a:rPr lang="en-US" sz="1800" b="1" dirty="0">
                <a:effectLst/>
              </a:rPr>
              <a:t>Comparing Rank and Wealth by Gender</a:t>
            </a:r>
            <a:endParaRPr lang="en-US" sz="1800" b="1" dirty="0"/>
          </a:p>
          <a:p>
            <a:r>
              <a:rPr lang="en-US" sz="1800" b="1" dirty="0">
                <a:effectLst/>
              </a:rPr>
              <a:t>Investigating Self-Made vs Inherited Wealth</a:t>
            </a:r>
            <a:endParaRPr lang="en-US" sz="1800" b="1" dirty="0"/>
          </a:p>
          <a:p>
            <a:r>
              <a:rPr lang="en-US" sz="1800" b="1" dirty="0">
                <a:effectLst/>
              </a:rPr>
              <a:t>Assessing Wealth by Industry</a:t>
            </a:r>
            <a:endParaRPr lang="en-US" sz="1800" b="1" dirty="0"/>
          </a:p>
          <a:p>
            <a:r>
              <a:rPr lang="en-US" sz="1800" b="1" dirty="0">
                <a:effectLst/>
              </a:rPr>
              <a:t>Evaluating Wealth by Age Group</a:t>
            </a:r>
            <a:endParaRPr lang="en-US" sz="1800" b="1" dirty="0"/>
          </a:p>
          <a:p>
            <a:r>
              <a:rPr lang="en-US" sz="1800" dirty="0"/>
              <a:t>​</a:t>
            </a:r>
          </a:p>
          <a:p>
            <a:endParaRPr lang="en-US" sz="1800"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400" dirty="0"/>
              <a:t>Importing Libraries and Data</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This content demonstrates how to read a csv file using the pandas library in Python. It then renames the columns to lower case and prints the head of the dataset for inspection. The renamed columns are '</a:t>
            </a:r>
            <a:r>
              <a:rPr lang="en-US" dirty="0" err="1"/>
              <a:t>final_Worth</a:t>
            </a:r>
            <a:r>
              <a:rPr lang="en-US" dirty="0"/>
              <a:t>', '</a:t>
            </a:r>
            <a:r>
              <a:rPr lang="en-US" dirty="0" err="1"/>
              <a:t>person_Name</a:t>
            </a:r>
            <a:r>
              <a:rPr lang="en-US" dirty="0"/>
              <a:t>', '</a:t>
            </a:r>
            <a:r>
              <a:rPr lang="en-US" dirty="0" err="1"/>
              <a:t>country_of_Citizenship</a:t>
            </a:r>
            <a:r>
              <a:rPr lang="en-US" dirty="0"/>
              <a:t>', '</a:t>
            </a:r>
            <a:r>
              <a:rPr lang="en-US" dirty="0" err="1"/>
              <a:t>self_Made</a:t>
            </a:r>
            <a:r>
              <a:rPr lang="en-US" dirty="0"/>
              <a:t>', '</a:t>
            </a:r>
            <a:r>
              <a:rPr lang="en-US" dirty="0" err="1"/>
              <a:t>birth_Date</a:t>
            </a:r>
            <a:r>
              <a:rPr lang="en-US" dirty="0"/>
              <a:t>', '</a:t>
            </a:r>
            <a:r>
              <a:rPr lang="en-US" dirty="0" err="1"/>
              <a:t>last_Name</a:t>
            </a:r>
            <a:r>
              <a:rPr lang="en-US" dirty="0"/>
              <a:t>', '</a:t>
            </a:r>
            <a:r>
              <a:rPr lang="en-US" dirty="0" err="1"/>
              <a:t>first_Name</a:t>
            </a:r>
            <a:r>
              <a:rPr lang="en-US" dirty="0"/>
              <a:t>', '</a:t>
            </a:r>
            <a:r>
              <a:rPr lang="en-US" dirty="0" err="1"/>
              <a:t>residence_State_Region</a:t>
            </a:r>
            <a:r>
              <a:rPr lang="en-US" dirty="0"/>
              <a:t>', '</a:t>
            </a:r>
            <a:r>
              <a:rPr lang="en-US" dirty="0" err="1"/>
              <a:t>birth_Year</a:t>
            </a:r>
            <a:r>
              <a:rPr lang="en-US" dirty="0"/>
              <a:t>', '</a:t>
            </a:r>
            <a:r>
              <a:rPr lang="en-US" dirty="0" err="1"/>
              <a:t>birth_Month</a:t>
            </a:r>
            <a:r>
              <a:rPr lang="en-US" dirty="0"/>
              <a:t>', and '</a:t>
            </a:r>
            <a:r>
              <a:rPr lang="en-US" dirty="0" err="1"/>
              <a:t>birth_Day</a:t>
            </a:r>
            <a:r>
              <a:rPr lang="en-US" dirty="0"/>
              <a: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800" dirty="0"/>
              <a:t>Cleaning and Preparing Data</a:t>
            </a:r>
            <a:endParaRPr lang="en-US" sz="60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This text outlines a process for analyzing data which involves a series of steps. The first step is to determine null values using the </a:t>
            </a:r>
            <a:r>
              <a:rPr lang="en-US" dirty="0" err="1"/>
              <a:t>df.isnull</a:t>
            </a:r>
            <a:r>
              <a:rPr lang="en-US" dirty="0"/>
              <a:t>().sum() method. Afterwards, the '</a:t>
            </a:r>
            <a:r>
              <a:rPr lang="en-US" dirty="0" err="1"/>
              <a:t>gdp_country</a:t>
            </a:r>
            <a:r>
              <a:rPr lang="en-US" dirty="0"/>
              <a:t>' column is modified and </a:t>
            </a:r>
            <a:r>
              <a:rPr lang="en-US" dirty="0" err="1"/>
              <a:t>NaN</a:t>
            </a:r>
            <a:r>
              <a:rPr lang="en-US" dirty="0"/>
              <a:t> values are replaced with the mean. Several columns are then dropped from the </a:t>
            </a:r>
            <a:r>
              <a:rPr lang="en-US" dirty="0" err="1"/>
              <a:t>dataframe</a:t>
            </a:r>
            <a:r>
              <a:rPr lang="en-US" dirty="0"/>
              <a:t>. Another column, '</a:t>
            </a:r>
            <a:r>
              <a:rPr lang="en-US" dirty="0" err="1"/>
              <a:t>family_share</a:t>
            </a:r>
            <a:r>
              <a:rPr lang="en-US" dirty="0"/>
              <a:t>', is created and the '</a:t>
            </a:r>
            <a:r>
              <a:rPr lang="en-US" dirty="0" err="1"/>
              <a:t>person_name</a:t>
            </a:r>
            <a:r>
              <a:rPr lang="en-US" dirty="0"/>
              <a:t>' column is modified to remove the ' &amp; family' string. The '</a:t>
            </a:r>
            <a:r>
              <a:rPr lang="en-US" dirty="0" err="1"/>
              <a:t>final_worth</a:t>
            </a:r>
            <a:r>
              <a:rPr lang="en-US" dirty="0"/>
              <a:t>' column is then converted to billions and the </a:t>
            </a:r>
            <a:r>
              <a:rPr lang="en-US" dirty="0" err="1"/>
              <a:t>df.describe</a:t>
            </a:r>
            <a:r>
              <a:rPr lang="en-US" dirty="0"/>
              <a:t>() method is used to generate descriptive statistics. Lastly, the 'age' column is converted to a numeric value.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426981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400" dirty="0"/>
              <a:t>Analyzing Age and Wealth</a:t>
            </a:r>
            <a:endParaRPr lang="en-US" sz="54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This text describes the process for creating two subplots which visualize the age and final worth distributions of billionaires. The age subplot displays the range of ages between 30 and 80, and includes a mean and median line to illustrate the age distribution. The worth subplot also includes a mean and median line, and displays the range of worths between 1000 and 6000.</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91699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800" dirty="0"/>
              <a:t>Examining Gender Distribution</a:t>
            </a:r>
            <a:endParaRPr lang="en-US" sz="138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This code calculates gender percentages from a </a:t>
            </a:r>
            <a:r>
              <a:rPr lang="en-US" dirty="0" err="1"/>
              <a:t>dataframe</a:t>
            </a:r>
            <a:r>
              <a:rPr lang="en-US" dirty="0"/>
              <a:t> and creates a pie chart displaying the gender distribution. The chart includes labels for the percentages and a legend indicating the genders, with the title 'Gender Distribution'.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99620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800" dirty="0"/>
              <a:t>Comparing Rank and Wealth by Gender</a:t>
            </a:r>
            <a:endParaRPr lang="en-US" sz="496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 plot showing the relationship between rank and final worth, with points colored according to gender, was created with matplotlib. The title of the plot is "Line Chart: Rank vs. Final Worth (Colored by Gender)," and the x-axis is labeled "Rank" and the y-axis is labeled "Final Worth." The plot also includes a grid.</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9032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400" dirty="0"/>
              <a:t>Investigating Self-Made vs Inherited Wealth</a:t>
            </a:r>
            <a:endParaRPr lang="en-US" sz="1481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This bar chart shows the difference in mean net worth between self-made and inherited billionaires. The x-axis labels blue and orange bars as self-made and inherited respectively, while the y-axis is the mean net worth in billions. It reveals that self-made billionaires have a higher mean net worth than inherited billionaires.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66219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2800" dirty="0"/>
              <a:t>Assessing Wealth by Industry</a:t>
            </a:r>
            <a:endParaRPr lang="en-US" sz="4000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This piece of code provides the ability to group data by industry and calculate average and total wealth. Two graphs are then generated to show average and total wealth of each industry. The first graph is a bar graph of average wealth by industry, which is sorted in descending order. The second graph is a bar graph of total wealth by industry, also sorted in descending order.</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38405440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71af3243-3dd4-4a8d-8c0d-dd76da1f02a5"/>
    <ds:schemaRef ds:uri="230e9df3-be65-4c73-a93b-d1236ebd677e"/>
    <ds:schemaRef ds:uri="http://www.w3.org/XML/1998/namespace"/>
    <ds:schemaRef ds:uri="16c05727-aa75-4e4a-9b5f-8a80a1165891"/>
    <ds:schemaRef ds:uri="http://schemas.microsoft.com/office/2006/metadata/properties"/>
    <ds:schemaRef ds:uri="http://purl.org/dc/elements/1.1/"/>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{35C6B216-6392-4FFD-8CE2-62B9D46BC638}tf78438558_win32</Template>
  <TotalTime>5</TotalTime>
  <Words>684</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Sabon Next LT</vt:lpstr>
      <vt:lpstr>Office Theme</vt:lpstr>
      <vt:lpstr>Analyzing the Wealth of Billionaires: A Data-Driven Approach</vt:lpstr>
      <vt:lpstr>AGENDA</vt:lpstr>
      <vt:lpstr>Importing Libraries and Data</vt:lpstr>
      <vt:lpstr>Cleaning and Preparing Data</vt:lpstr>
      <vt:lpstr>Analyzing Age and Wealth</vt:lpstr>
      <vt:lpstr>Examining Gender Distribution</vt:lpstr>
      <vt:lpstr>Comparing Rank and Wealth by Gender</vt:lpstr>
      <vt:lpstr>Investigating Self-Made vs Inherited Wealth</vt:lpstr>
      <vt:lpstr>Assessing Wealth by Industry</vt:lpstr>
      <vt:lpstr>Evaluating Wealth by Age Group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Wealth of Billionaires: A Data-Driven Approach</dc:title>
  <dc:subject/>
  <dc:creator>ADARSH BHARDWAJ</dc:creator>
  <cp:lastModifiedBy>ADARSH BHARDWAJ</cp:lastModifiedBy>
  <cp:revision>1</cp:revision>
  <dcterms:created xsi:type="dcterms:W3CDTF">2023-11-07T18:25:55Z</dcterms:created>
  <dcterms:modified xsi:type="dcterms:W3CDTF">2023-11-07T18:31:26Z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