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2" r:id="rId2"/>
    <p:sldId id="261" r:id="rId3"/>
    <p:sldId id="347" r:id="rId4"/>
    <p:sldId id="348" r:id="rId5"/>
    <p:sldId id="349" r:id="rId6"/>
    <p:sldId id="350" r:id="rId7"/>
    <p:sldId id="351" r:id="rId8"/>
    <p:sldId id="352" r:id="rId9"/>
    <p:sldId id="353" r:id="rId10"/>
    <p:sldId id="354" r:id="rId11"/>
    <p:sldId id="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C7146-4102-4F27-8A9B-4E6F83C56C1B}" type="datetimeFigureOut">
              <a:rPr lang="en-IN" smtClean="0"/>
              <a:t>07-12-2023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79553-300C-4D43-B4F0-A36CEDD2A814}" type="slidenum">
              <a:rPr lang="en-IN" smtClean="0"/>
              <a:t>‹#›</a:t>
            </a:fld>
            <a:endParaRPr lang="en-IN" dirty="0"/>
          </a:p>
        </p:txBody>
      </p:sp>
    </p:spTree>
    <p:extLst>
      <p:ext uri="{BB962C8B-B14F-4D97-AF65-F5344CB8AC3E}">
        <p14:creationId xmlns:p14="http://schemas.microsoft.com/office/powerpoint/2010/main" val="15549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dirty="0"/>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44E0B2-F07F-4071-96AA-FBEB183C5D3D}" type="slidenum">
              <a:rPr lang="en-US" smtClean="0"/>
              <a:t>2</a:t>
            </a:fld>
            <a:endParaRPr lang="en-US" dirty="0"/>
          </a:p>
        </p:txBody>
      </p:sp>
    </p:spTree>
    <p:extLst>
      <p:ext uri="{BB962C8B-B14F-4D97-AF65-F5344CB8AC3E}">
        <p14:creationId xmlns:p14="http://schemas.microsoft.com/office/powerpoint/2010/main" val="405964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dirty="0"/>
          </a:p>
        </p:txBody>
      </p:sp>
    </p:spTree>
    <p:extLst>
      <p:ext uri="{BB962C8B-B14F-4D97-AF65-F5344CB8AC3E}">
        <p14:creationId xmlns:p14="http://schemas.microsoft.com/office/powerpoint/2010/main" val="167738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59161351-45AB-40CD-AF62-AF3DF6687339}" type="slidenum">
              <a:rPr lang="en-US" smtClean="0"/>
              <a:t>11</a:t>
            </a:fld>
            <a:endParaRPr lang="en-US"/>
          </a:p>
        </p:txBody>
      </p:sp>
    </p:spTree>
    <p:extLst>
      <p:ext uri="{BB962C8B-B14F-4D97-AF65-F5344CB8AC3E}">
        <p14:creationId xmlns:p14="http://schemas.microsoft.com/office/powerpoint/2010/main" val="275326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852A-2A2A-EB8A-9F88-47C19B54B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343093-31AE-6580-855D-1C84A91B1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383592-5CF2-3DD8-7C13-3919E7A71FEC}"/>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51D4C665-900D-C80B-8280-7BDF1E950F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8C65D24-FF00-122F-23B7-48B2CBFA826C}"/>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304296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BFFB-053A-25D1-8A55-139CD5E62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EFBE6-9DEA-89BE-50BB-7CA592E69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C1DB9-F96E-B0E8-28CC-A18630BF8E2B}"/>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41EE5BDC-3671-DD07-0749-DEB040C29F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1D13CA-CB9C-9B3E-90C0-FEA0F2C8CE77}"/>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7707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1AACF-A561-73B9-1C6A-308AB5CC1D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8A7E0E-FDC8-8A86-4A98-11887D56D8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09F83-F543-34D0-53A5-0EC52B2A0867}"/>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2F04ABCF-9598-9B63-B4E7-452E57340F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5708A32-D7EC-3115-A152-8A87B5A60853}"/>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225169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B74DEE71-0499-494A-98BF-F670A5E90C65}"/>
              </a:ext>
            </a:extLst>
          </p:cNvPr>
          <p:cNvSpPr/>
          <p:nvPr userDrawn="1"/>
        </p:nvSpPr>
        <p:spPr>
          <a:xfrm>
            <a:off x="486410" y="483551"/>
            <a:ext cx="11219180" cy="5454650"/>
          </a:xfrm>
          <a:prstGeom prst="rect">
            <a:avLst/>
          </a:prstGeom>
          <a:solidFill>
            <a:schemeClr val="bg1"/>
          </a:solidFill>
          <a:ln w="12700">
            <a:miter lim="400000"/>
          </a:ln>
        </p:spPr>
        <p:txBody>
          <a:bodyPr lIns="38100" tIns="38100" rIns="38100" bIns="38100" anchor="ctr"/>
          <a:lstStyle/>
          <a:p>
            <a:pPr>
              <a:defRPr sz="3000">
                <a:solidFill>
                  <a:srgbClr val="FFFFFF"/>
                </a:solidFill>
              </a:defRPr>
            </a:pPr>
            <a:endParaRPr dirty="0"/>
          </a:p>
        </p:txBody>
      </p:sp>
      <p:sp>
        <p:nvSpPr>
          <p:cNvPr id="3" name="Picture Placeholder 2">
            <a:extLst>
              <a:ext uri="{FF2B5EF4-FFF2-40B4-BE49-F238E27FC236}">
                <a16:creationId xmlns:a16="http://schemas.microsoft.com/office/drawing/2014/main" id="{4F8B8638-4857-2F45-9D0D-F57B5640F29F}"/>
              </a:ext>
            </a:extLst>
          </p:cNvPr>
          <p:cNvSpPr>
            <a:spLocks noGrp="1"/>
          </p:cNvSpPr>
          <p:nvPr>
            <p:ph type="pic" sz="quarter" idx="13"/>
          </p:nvPr>
        </p:nvSpPr>
        <p:spPr>
          <a:xfrm>
            <a:off x="689892" y="693019"/>
            <a:ext cx="10812216" cy="5245181"/>
          </a:xfrm>
          <a:solidFill>
            <a:schemeClr val="accent1"/>
          </a:solidFill>
        </p:spPr>
        <p:txBody>
          <a:bodyPr/>
          <a:lstStyle/>
          <a:p>
            <a:r>
              <a:rPr lang="en-US" dirty="0"/>
              <a:t>Click icon to add picture</a:t>
            </a:r>
          </a:p>
        </p:txBody>
      </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1524000" y="1122363"/>
            <a:ext cx="9144000" cy="1799275"/>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1524000" y="3009418"/>
            <a:ext cx="9144000" cy="122691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dirty="0"/>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dirty="0"/>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dirty="0"/>
          </a:p>
        </p:txBody>
      </p:sp>
    </p:spTree>
    <p:extLst>
      <p:ext uri="{BB962C8B-B14F-4D97-AF65-F5344CB8AC3E}">
        <p14:creationId xmlns:p14="http://schemas.microsoft.com/office/powerpoint/2010/main" val="3368594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1145894"/>
            <a:ext cx="10515600" cy="1122805"/>
          </a:xfrm>
        </p:spPr>
        <p:txBody>
          <a:bodyPr/>
          <a:lstStyle>
            <a:lvl1pPr>
              <a:defRPr>
                <a:solidFill>
                  <a:schemeClr val="tx1">
                    <a:lumMod val="75000"/>
                    <a:lumOff val="25000"/>
                  </a:schemeClr>
                </a:solidFill>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2358393"/>
            <a:ext cx="10515600" cy="381856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dirty="0"/>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dirty="0"/>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dirty="0"/>
          </a:p>
        </p:txBody>
      </p:sp>
    </p:spTree>
    <p:extLst>
      <p:ext uri="{BB962C8B-B14F-4D97-AF65-F5344CB8AC3E}">
        <p14:creationId xmlns:p14="http://schemas.microsoft.com/office/powerpoint/2010/main" val="255862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0430D9-548D-DA4D-AF6D-EAA0C018303D}"/>
              </a:ext>
            </a:extLst>
          </p:cNvPr>
          <p:cNvGrpSpPr/>
          <p:nvPr userDrawn="1"/>
        </p:nvGrpSpPr>
        <p:grpSpPr>
          <a:xfrm>
            <a:off x="2" y="972274"/>
            <a:ext cx="9167148" cy="2327186"/>
            <a:chOff x="0" y="956308"/>
            <a:chExt cx="10818268" cy="2343152"/>
          </a:xfrm>
        </p:grpSpPr>
        <p:sp>
          <p:nvSpPr>
            <p:cNvPr id="17" name="Shape">
              <a:extLst>
                <a:ext uri="{FF2B5EF4-FFF2-40B4-BE49-F238E27FC236}">
                  <a16:creationId xmlns:a16="http://schemas.microsoft.com/office/drawing/2014/main" id="{E25B7342-28AC-F94A-A3E6-BAAF1F4FB067}"/>
                </a:ext>
              </a:extLst>
            </p:cNvPr>
            <p:cNvSpPr/>
            <p:nvPr/>
          </p:nvSpPr>
          <p:spPr>
            <a:xfrm>
              <a:off x="7363866" y="956308"/>
              <a:ext cx="3454402" cy="234315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rgbClr val="F2C266"/>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sz="3000"/>
            </a:p>
          </p:txBody>
        </p:sp>
        <p:sp>
          <p:nvSpPr>
            <p:cNvPr id="21" name="Rectangle">
              <a:extLst>
                <a:ext uri="{FF2B5EF4-FFF2-40B4-BE49-F238E27FC236}">
                  <a16:creationId xmlns:a16="http://schemas.microsoft.com/office/drawing/2014/main" id="{C63CC79C-73A1-934F-BF41-90D3B34BA9E5}"/>
                </a:ext>
              </a:extLst>
            </p:cNvPr>
            <p:cNvSpPr/>
            <p:nvPr/>
          </p:nvSpPr>
          <p:spPr>
            <a:xfrm>
              <a:off x="0" y="2866388"/>
              <a:ext cx="1179831" cy="433072"/>
            </a:xfrm>
            <a:prstGeom prst="rect">
              <a:avLst/>
            </a:prstGeom>
            <a:solidFill>
              <a:srgbClr val="260F09"/>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sz="3000"/>
            </a:p>
          </p:txBody>
        </p:sp>
        <p:sp>
          <p:nvSpPr>
            <p:cNvPr id="22" name="Shape">
              <a:extLst>
                <a:ext uri="{FF2B5EF4-FFF2-40B4-BE49-F238E27FC236}">
                  <a16:creationId xmlns:a16="http://schemas.microsoft.com/office/drawing/2014/main" id="{BE1AC1CD-0E3D-DD4C-8F8A-8E9F2C015BBB}"/>
                </a:ext>
              </a:extLst>
            </p:cNvPr>
            <p:cNvSpPr/>
            <p:nvPr/>
          </p:nvSpPr>
          <p:spPr>
            <a:xfrm>
              <a:off x="1172153" y="2700019"/>
              <a:ext cx="1380491" cy="599441"/>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8D5845"/>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sz="3000"/>
            </a:p>
          </p:txBody>
        </p:sp>
        <p:sp>
          <p:nvSpPr>
            <p:cNvPr id="23" name="Shape">
              <a:extLst>
                <a:ext uri="{FF2B5EF4-FFF2-40B4-BE49-F238E27FC236}">
                  <a16:creationId xmlns:a16="http://schemas.microsoft.com/office/drawing/2014/main" id="{39155E02-7F8E-B24E-9C3F-C47A0DCE6782}"/>
                </a:ext>
              </a:extLst>
            </p:cNvPr>
            <p:cNvSpPr/>
            <p:nvPr/>
          </p:nvSpPr>
          <p:spPr>
            <a:xfrm>
              <a:off x="2544332" y="2233930"/>
              <a:ext cx="2072640" cy="106553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C09E60"/>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sz="3000"/>
            </a:p>
          </p:txBody>
        </p:sp>
        <p:sp>
          <p:nvSpPr>
            <p:cNvPr id="24" name="Shape">
              <a:extLst>
                <a:ext uri="{FF2B5EF4-FFF2-40B4-BE49-F238E27FC236}">
                  <a16:creationId xmlns:a16="http://schemas.microsoft.com/office/drawing/2014/main" id="{51C67822-10E6-6942-BA04-B013C1A8195C}"/>
                </a:ext>
              </a:extLst>
            </p:cNvPr>
            <p:cNvSpPr/>
            <p:nvPr/>
          </p:nvSpPr>
          <p:spPr>
            <a:xfrm>
              <a:off x="4609929" y="1742440"/>
              <a:ext cx="2762250" cy="1557020"/>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D9B09F"/>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671DEF13-5DB4-1B40-8A06-2BC0EE92C215}"/>
              </a:ext>
            </a:extLst>
          </p:cNvPr>
          <p:cNvSpPr>
            <a:spLocks noGrp="1"/>
          </p:cNvSpPr>
          <p:nvPr>
            <p:ph type="pic" sz="quarter" idx="17"/>
          </p:nvPr>
        </p:nvSpPr>
        <p:spPr>
          <a:xfrm>
            <a:off x="9167150" y="1"/>
            <a:ext cx="3024849" cy="3298825"/>
          </a:xfrm>
          <a:solidFill>
            <a:schemeClr val="tx1">
              <a:lumMod val="75000"/>
              <a:lumOff val="25000"/>
            </a:schemeClr>
          </a:solidFill>
        </p:spPr>
        <p:txBody>
          <a:bodyPr anchor="ctr"/>
          <a:lstStyle>
            <a:lvl1pPr algn="ctr">
              <a:buNone/>
              <a:defRPr/>
            </a:lvl1pPr>
          </a:lstStyle>
          <a:p>
            <a:endParaRPr lang="en-US"/>
          </a:p>
        </p:txBody>
      </p:sp>
      <p:sp>
        <p:nvSpPr>
          <p:cNvPr id="10" name="Title 1">
            <a:extLst>
              <a:ext uri="{FF2B5EF4-FFF2-40B4-BE49-F238E27FC236}">
                <a16:creationId xmlns:a16="http://schemas.microsoft.com/office/drawing/2014/main" id="{1E401285-0A6E-4F70-86DB-227CB70FE112}"/>
              </a:ext>
            </a:extLst>
          </p:cNvPr>
          <p:cNvSpPr>
            <a:spLocks noGrp="1"/>
          </p:cNvSpPr>
          <p:nvPr>
            <p:ph type="title"/>
          </p:nvPr>
        </p:nvSpPr>
        <p:spPr>
          <a:xfrm>
            <a:off x="831851" y="3429000"/>
            <a:ext cx="10515600" cy="1144680"/>
          </a:xfrm>
          <a:prstGeom prst="rect">
            <a:avLst/>
          </a:prstGeom>
        </p:spPr>
        <p:txBody>
          <a:bodyPr anchor="b"/>
          <a:lstStyle>
            <a:lvl1pPr>
              <a:defRPr sz="6000">
                <a:solidFill>
                  <a:schemeClr val="tx1">
                    <a:lumMod val="75000"/>
                    <a:lumOff val="25000"/>
                  </a:schemeClr>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4A11A794-A338-4A3D-A44B-9F224F209EE9}"/>
              </a:ext>
            </a:extLst>
          </p:cNvPr>
          <p:cNvSpPr>
            <a:spLocks noGrp="1"/>
          </p:cNvSpPr>
          <p:nvPr>
            <p:ph type="body" idx="1"/>
          </p:nvPr>
        </p:nvSpPr>
        <p:spPr>
          <a:xfrm>
            <a:off x="831851" y="4703221"/>
            <a:ext cx="10515600" cy="1386430"/>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Date Placeholder 3">
            <a:extLst>
              <a:ext uri="{FF2B5EF4-FFF2-40B4-BE49-F238E27FC236}">
                <a16:creationId xmlns:a16="http://schemas.microsoft.com/office/drawing/2014/main" id="{F084121D-C173-41BF-A8BF-A7307C52D566}"/>
              </a:ext>
            </a:extLst>
          </p:cNvPr>
          <p:cNvSpPr>
            <a:spLocks noGrp="1"/>
          </p:cNvSpPr>
          <p:nvPr>
            <p:ph type="dt" sz="half" idx="10"/>
          </p:nvPr>
        </p:nvSpPr>
        <p:spPr>
          <a:xfrm>
            <a:off x="838200" y="6356351"/>
            <a:ext cx="2743200" cy="365125"/>
          </a:xfrm>
          <a:prstGeom prst="rect">
            <a:avLst/>
          </a:prstGeom>
        </p:spPr>
        <p:txBody>
          <a:bodyPr/>
          <a:lstStyle/>
          <a:p>
            <a:r>
              <a:rPr lang="en-US"/>
              <a:t>Date</a:t>
            </a:r>
          </a:p>
        </p:txBody>
      </p:sp>
      <p:sp>
        <p:nvSpPr>
          <p:cNvPr id="13" name="Footer Placeholder 4">
            <a:extLst>
              <a:ext uri="{FF2B5EF4-FFF2-40B4-BE49-F238E27FC236}">
                <a16:creationId xmlns:a16="http://schemas.microsoft.com/office/drawing/2014/main" id="{D7E377AD-FE2F-4ACD-975A-1CA31E6EAF7F}"/>
              </a:ext>
            </a:extLst>
          </p:cNvPr>
          <p:cNvSpPr>
            <a:spLocks noGrp="1"/>
          </p:cNvSpPr>
          <p:nvPr>
            <p:ph type="ftr" sz="quarter" idx="11"/>
          </p:nvPr>
        </p:nvSpPr>
        <p:spPr>
          <a:xfrm>
            <a:off x="4038600" y="6356351"/>
            <a:ext cx="4114800" cy="365125"/>
          </a:xfrm>
          <a:prstGeom prst="rect">
            <a:avLst/>
          </a:prstGeom>
        </p:spPr>
        <p:txBody>
          <a:bodyPr/>
          <a:lstStyle/>
          <a:p>
            <a:r>
              <a:rPr lang="en-US"/>
              <a:t>Your Footer Here</a:t>
            </a:r>
          </a:p>
        </p:txBody>
      </p:sp>
      <p:sp>
        <p:nvSpPr>
          <p:cNvPr id="14" name="Slide Number Placeholder 5">
            <a:extLst>
              <a:ext uri="{FF2B5EF4-FFF2-40B4-BE49-F238E27FC236}">
                <a16:creationId xmlns:a16="http://schemas.microsoft.com/office/drawing/2014/main" id="{8DD8FB59-3532-4BA9-BBBF-A18CF50441F8}"/>
              </a:ext>
            </a:extLst>
          </p:cNvPr>
          <p:cNvSpPr>
            <a:spLocks noGrp="1"/>
          </p:cNvSpPr>
          <p:nvPr>
            <p:ph type="sldNum" sz="quarter" idx="12"/>
          </p:nvPr>
        </p:nvSpPr>
        <p:spPr>
          <a:xfrm>
            <a:off x="8610600" y="6356351"/>
            <a:ext cx="2743200" cy="365125"/>
          </a:xfrm>
          <a:prstGeom prst="rect">
            <a:avLst/>
          </a:prstGeom>
        </p:spPr>
        <p:txBody>
          <a:bodyPr/>
          <a:lstStyle/>
          <a:p>
            <a:fld id="{9319E888-69DF-4A19-BF5D-F6CF70DE7D06}" type="slidenum">
              <a:rPr lang="en-US" smtClean="0"/>
              <a:t>‹#›</a:t>
            </a:fld>
            <a:endParaRPr lang="en-US"/>
          </a:p>
        </p:txBody>
      </p:sp>
      <p:sp>
        <p:nvSpPr>
          <p:cNvPr id="18" name="Text Placeholder 17">
            <a:extLst>
              <a:ext uri="{FF2B5EF4-FFF2-40B4-BE49-F238E27FC236}">
                <a16:creationId xmlns:a16="http://schemas.microsoft.com/office/drawing/2014/main" id="{88B00100-82A6-46DB-AB35-5266F91AE755}"/>
              </a:ext>
            </a:extLst>
          </p:cNvPr>
          <p:cNvSpPr>
            <a:spLocks noGrp="1"/>
          </p:cNvSpPr>
          <p:nvPr>
            <p:ph type="body" sz="quarter" idx="14" hasCustomPrompt="1"/>
          </p:nvPr>
        </p:nvSpPr>
        <p:spPr>
          <a:xfrm>
            <a:off x="6404658" y="2293454"/>
            <a:ext cx="2597347" cy="286475"/>
          </a:xfrm>
          <a:noFill/>
        </p:spPr>
        <p:txBody>
          <a:bodyPr anchor="ctr">
            <a:noAutofit/>
          </a:bodyPr>
          <a:lstStyle>
            <a:lvl1pPr marL="0" indent="0" algn="r">
              <a:buNone/>
              <a:defRPr sz="1200">
                <a:solidFill>
                  <a:schemeClr val="tx1">
                    <a:lumMod val="75000"/>
                    <a:lumOff val="2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9" name="Text Placeholder 17">
            <a:extLst>
              <a:ext uri="{FF2B5EF4-FFF2-40B4-BE49-F238E27FC236}">
                <a16:creationId xmlns:a16="http://schemas.microsoft.com/office/drawing/2014/main" id="{CCE23A20-9D3A-4A2C-8AD2-D6BCBFFE8052}"/>
              </a:ext>
            </a:extLst>
          </p:cNvPr>
          <p:cNvSpPr>
            <a:spLocks noGrp="1"/>
          </p:cNvSpPr>
          <p:nvPr>
            <p:ph type="body" sz="quarter" idx="15" hasCustomPrompt="1"/>
          </p:nvPr>
        </p:nvSpPr>
        <p:spPr>
          <a:xfrm>
            <a:off x="6404658" y="2569822"/>
            <a:ext cx="2597347" cy="286475"/>
          </a:xfrm>
          <a:noFill/>
        </p:spPr>
        <p:txBody>
          <a:bodyPr anchor="ctr">
            <a:noAutofit/>
          </a:bodyPr>
          <a:lstStyle>
            <a:lvl1pPr marL="0" indent="0" algn="r">
              <a:buNone/>
              <a:defRPr sz="1200">
                <a:solidFill>
                  <a:schemeClr val="tx1">
                    <a:lumMod val="75000"/>
                    <a:lumOff val="2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20" name="Text Placeholder 17">
            <a:extLst>
              <a:ext uri="{FF2B5EF4-FFF2-40B4-BE49-F238E27FC236}">
                <a16:creationId xmlns:a16="http://schemas.microsoft.com/office/drawing/2014/main" id="{7686557C-B6EC-41CF-A5C6-C78D6675CEFD}"/>
              </a:ext>
            </a:extLst>
          </p:cNvPr>
          <p:cNvSpPr>
            <a:spLocks noGrp="1"/>
          </p:cNvSpPr>
          <p:nvPr>
            <p:ph type="body" sz="quarter" idx="16" hasCustomPrompt="1"/>
          </p:nvPr>
        </p:nvSpPr>
        <p:spPr>
          <a:xfrm>
            <a:off x="6404658" y="2846190"/>
            <a:ext cx="2597347" cy="286475"/>
          </a:xfrm>
          <a:noFill/>
        </p:spPr>
        <p:txBody>
          <a:bodyPr anchor="ctr">
            <a:noAutofit/>
          </a:bodyPr>
          <a:lstStyle>
            <a:lvl1pPr marL="0" indent="0" algn="r">
              <a:buNone/>
              <a:defRPr sz="1200">
                <a:solidFill>
                  <a:schemeClr val="tx1">
                    <a:lumMod val="75000"/>
                    <a:lumOff val="2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321912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7EBC-2CFA-B406-83E4-B0D93BA4D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EDCD81-D137-E915-0D90-949F0AA6B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B5C6B-71CD-E311-5602-6C454A4E270C}"/>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9068F122-84BF-1B98-810B-E8B0514548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EA823E-7B53-91F2-434F-D8FE34315E5D}"/>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225436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A652-E8D1-539E-5B8B-1A381DC1F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723DD9-3E85-1AB5-7283-C0092747A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08F56-8F3E-DC0A-886D-4B7588076AC1}"/>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9F64E4A0-B297-053F-B89F-FE4E7ABA6F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55C2D4-E74C-67A1-5948-CC16E0BA0A4A}"/>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355487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F1AE-F9B3-2702-89C2-614C4C756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ED048-4B28-51F5-E44F-3B75786F8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A2ABA8-F424-EEF3-C7CC-BA440F14B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B98DB2-F96C-D30D-E86B-4A01271BAF86}"/>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6" name="Footer Placeholder 5">
            <a:extLst>
              <a:ext uri="{FF2B5EF4-FFF2-40B4-BE49-F238E27FC236}">
                <a16:creationId xmlns:a16="http://schemas.microsoft.com/office/drawing/2014/main" id="{B6860CCE-1060-7BCA-3B8B-AF83E69EBB5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5070B9D-D19E-4754-BDD4-92321DBD66D0}"/>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232127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F35-9262-A512-F968-67180ED7C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A691F6-225F-84C9-0145-10CD2046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45F66-29B5-97C4-ADB3-7B8276DCA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C12949-EF17-5D72-6FA9-E1A7971BC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46ACF-8A89-9C7E-1028-A4F86C35A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CEDCC1-26D7-63EC-7F8F-847A7B0C1A43}"/>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8" name="Footer Placeholder 7">
            <a:extLst>
              <a:ext uri="{FF2B5EF4-FFF2-40B4-BE49-F238E27FC236}">
                <a16:creationId xmlns:a16="http://schemas.microsoft.com/office/drawing/2014/main" id="{FB5E3F99-2113-15FC-5ED6-7A8E041D513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413BEF4-BA67-3C87-C588-DAEB75382CB2}"/>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117535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2AF7-5549-881E-8AA5-4CDAE0D635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91DACC-59BB-6CD9-938C-5A568921AA0F}"/>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4" name="Footer Placeholder 3">
            <a:extLst>
              <a:ext uri="{FF2B5EF4-FFF2-40B4-BE49-F238E27FC236}">
                <a16:creationId xmlns:a16="http://schemas.microsoft.com/office/drawing/2014/main" id="{87AC293F-607D-E7F9-B51D-9AA9B1D24F6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A8FC805-69CB-0858-7272-6B511125568E}"/>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258888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771C4-AA84-0B72-BB59-65C72C5D2AB4}"/>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3" name="Footer Placeholder 2">
            <a:extLst>
              <a:ext uri="{FF2B5EF4-FFF2-40B4-BE49-F238E27FC236}">
                <a16:creationId xmlns:a16="http://schemas.microsoft.com/office/drawing/2014/main" id="{685A91A2-F56F-DAEF-93E1-D0DBA29175A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9D5B979-9D92-0E41-81EC-ADB3746A3EFA}"/>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37875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A0B3-2D7F-58F3-46F5-804CC76E1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9D4B57-B190-A70A-61F4-9E03664EB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D7FFF-CA6D-5C0C-B2D6-8B759C9DD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A728-7B31-AA4F-2409-57AB590C6174}"/>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6" name="Footer Placeholder 5">
            <a:extLst>
              <a:ext uri="{FF2B5EF4-FFF2-40B4-BE49-F238E27FC236}">
                <a16:creationId xmlns:a16="http://schemas.microsoft.com/office/drawing/2014/main" id="{7F6A6E25-EFD7-591C-C980-EBBA172B043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4527442-00F4-40DE-6DB2-75B8B815536A}"/>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396429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847C-4542-1BE5-E9DE-233BB958A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940B2E-60AC-F0D0-E7E3-CF3001A4A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37789E8-269E-0A67-7319-9E84D1772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883D1-08B6-00D3-D230-D6888E33AA6A}"/>
              </a:ext>
            </a:extLst>
          </p:cNvPr>
          <p:cNvSpPr>
            <a:spLocks noGrp="1"/>
          </p:cNvSpPr>
          <p:nvPr>
            <p:ph type="dt" sz="half" idx="10"/>
          </p:nvPr>
        </p:nvSpPr>
        <p:spPr/>
        <p:txBody>
          <a:bodyPr/>
          <a:lstStyle/>
          <a:p>
            <a:fld id="{7C5DC107-F7E0-4185-ABC0-6412C0E9357E}" type="datetimeFigureOut">
              <a:rPr lang="en-IN" smtClean="0"/>
              <a:t>07-12-2023</a:t>
            </a:fld>
            <a:endParaRPr lang="en-IN" dirty="0"/>
          </a:p>
        </p:txBody>
      </p:sp>
      <p:sp>
        <p:nvSpPr>
          <p:cNvPr id="6" name="Footer Placeholder 5">
            <a:extLst>
              <a:ext uri="{FF2B5EF4-FFF2-40B4-BE49-F238E27FC236}">
                <a16:creationId xmlns:a16="http://schemas.microsoft.com/office/drawing/2014/main" id="{960DB343-8088-C5B6-E9DA-A83269152C8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357DDB8-AA9A-F414-948A-6EC186508579}"/>
              </a:ext>
            </a:extLst>
          </p:cNvPr>
          <p:cNvSpPr>
            <a:spLocks noGrp="1"/>
          </p:cNvSpPr>
          <p:nvPr>
            <p:ph type="sldNum" sz="quarter" idx="12"/>
          </p:nvPr>
        </p:nvSpPr>
        <p:spPr/>
        <p:txBody>
          <a:bodyPr/>
          <a:lstStyle/>
          <a:p>
            <a:fld id="{CC5F9DDB-5FE6-4DB3-9736-0E4CBA1D7573}" type="slidenum">
              <a:rPr lang="en-IN" smtClean="0"/>
              <a:t>‹#›</a:t>
            </a:fld>
            <a:endParaRPr lang="en-IN" dirty="0"/>
          </a:p>
        </p:txBody>
      </p:sp>
    </p:spTree>
    <p:extLst>
      <p:ext uri="{BB962C8B-B14F-4D97-AF65-F5344CB8AC3E}">
        <p14:creationId xmlns:p14="http://schemas.microsoft.com/office/powerpoint/2010/main" val="369186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7A13A-A929-AB44-1532-3274E6FF1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E5B50C-BF3E-0FF8-0992-5A9E256CF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67868-797E-5E2A-6E91-3E7CDC788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DC107-F7E0-4185-ABC0-6412C0E9357E}" type="datetimeFigureOut">
              <a:rPr lang="en-IN" smtClean="0"/>
              <a:t>07-12-2023</a:t>
            </a:fld>
            <a:endParaRPr lang="en-IN" dirty="0"/>
          </a:p>
        </p:txBody>
      </p:sp>
      <p:sp>
        <p:nvSpPr>
          <p:cNvPr id="5" name="Footer Placeholder 4">
            <a:extLst>
              <a:ext uri="{FF2B5EF4-FFF2-40B4-BE49-F238E27FC236}">
                <a16:creationId xmlns:a16="http://schemas.microsoft.com/office/drawing/2014/main" id="{1D5DD636-4398-A76F-C470-932F895F3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C6905B3-1AF7-9BB4-E9A8-61EEA8F1E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F9DDB-5FE6-4DB3-9736-0E4CBA1D7573}" type="slidenum">
              <a:rPr lang="en-IN" smtClean="0"/>
              <a:t>‹#›</a:t>
            </a:fld>
            <a:endParaRPr lang="en-IN" dirty="0"/>
          </a:p>
        </p:txBody>
      </p:sp>
    </p:spTree>
    <p:extLst>
      <p:ext uri="{BB962C8B-B14F-4D97-AF65-F5344CB8AC3E}">
        <p14:creationId xmlns:p14="http://schemas.microsoft.com/office/powerpoint/2010/main" val="371753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3.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apple, indoor, fruit, table&#10;&#10;Description automatically generated">
            <a:extLst>
              <a:ext uri="{FF2B5EF4-FFF2-40B4-BE49-F238E27FC236}">
                <a16:creationId xmlns:a16="http://schemas.microsoft.com/office/drawing/2014/main" id="{8D8E2B6F-660B-4AED-A9DF-DBD997244AAB}"/>
              </a:ext>
            </a:extLst>
          </p:cNvPr>
          <p:cNvPicPr>
            <a:picLocks noGrp="1" noChangeAspect="1"/>
          </p:cNvPicPr>
          <p:nvPr>
            <p:ph type="pic" sz="quarter" idx="13"/>
          </p:nvPr>
        </p:nvPicPr>
        <p:blipFill>
          <a:blip r:embed="rId3"/>
          <a:srcRect t="35" b="35"/>
          <a:stretch>
            <a:fillRect/>
          </a:stretch>
        </p:blipFill>
        <p:spPr/>
      </p:pic>
      <p:sp>
        <p:nvSpPr>
          <p:cNvPr id="31" name="Title 30">
            <a:extLst>
              <a:ext uri="{FF2B5EF4-FFF2-40B4-BE49-F238E27FC236}">
                <a16:creationId xmlns:a16="http://schemas.microsoft.com/office/drawing/2014/main" id="{16DE5609-113D-B14E-9779-EAC924F05BC0}"/>
              </a:ext>
            </a:extLst>
          </p:cNvPr>
          <p:cNvSpPr>
            <a:spLocks noGrp="1"/>
          </p:cNvSpPr>
          <p:nvPr>
            <p:ph type="ctrTitle"/>
          </p:nvPr>
        </p:nvSpPr>
        <p:spPr>
          <a:xfrm>
            <a:off x="1019297" y="1122363"/>
            <a:ext cx="9144000" cy="1799275"/>
          </a:xfrm>
        </p:spPr>
        <p:txBody>
          <a:bodyPr>
            <a:normAutofit/>
          </a:bodyPr>
          <a:lstStyle/>
          <a:p>
            <a:pPr algn="l"/>
            <a:r>
              <a:rPr lang="en-US" b="1" dirty="0">
                <a:solidFill>
                  <a:schemeClr val="bg1"/>
                </a:solidFill>
                <a:latin typeface="Arial" panose="020B0604020202020204" pitchFamily="34" charset="0"/>
                <a:cs typeface="Arial" panose="020B0604020202020204" pitchFamily="34" charset="0"/>
              </a:rPr>
              <a:t>F&amp;B Flavors in North America Region</a:t>
            </a:r>
          </a:p>
        </p:txBody>
      </p:sp>
      <p:sp>
        <p:nvSpPr>
          <p:cNvPr id="32" name="Subtitle 31">
            <a:extLst>
              <a:ext uri="{FF2B5EF4-FFF2-40B4-BE49-F238E27FC236}">
                <a16:creationId xmlns:a16="http://schemas.microsoft.com/office/drawing/2014/main" id="{975A45DD-4752-B242-9307-FA21A20AA4C8}"/>
              </a:ext>
            </a:extLst>
          </p:cNvPr>
          <p:cNvSpPr>
            <a:spLocks noGrp="1"/>
          </p:cNvSpPr>
          <p:nvPr>
            <p:ph type="subTitle" idx="1"/>
          </p:nvPr>
        </p:nvSpPr>
        <p:spPr>
          <a:xfrm>
            <a:off x="1019297" y="3554360"/>
            <a:ext cx="9144000" cy="1226916"/>
          </a:xfrm>
        </p:spPr>
        <p:txBody>
          <a:bodyPr>
            <a:normAutofit fontScale="62500" lnSpcReduction="20000"/>
          </a:bodyPr>
          <a:lstStyle/>
          <a:p>
            <a:pPr algn="l"/>
            <a:r>
              <a:rPr lang="en-US" sz="3200" b="1" dirty="0">
                <a:solidFill>
                  <a:schemeClr val="bg1"/>
                </a:solidFill>
                <a:latin typeface="Arial" panose="020B0604020202020204" pitchFamily="34" charset="0"/>
                <a:cs typeface="Arial" panose="020B0604020202020204" pitchFamily="34" charset="0"/>
              </a:rPr>
              <a:t>Adarsh Balan</a:t>
            </a:r>
          </a:p>
          <a:p>
            <a:pPr algn="l"/>
            <a:r>
              <a:rPr lang="en-US" dirty="0">
                <a:solidFill>
                  <a:schemeClr val="bg1"/>
                </a:solidFill>
                <a:latin typeface="Arial" panose="020B0604020202020204" pitchFamily="34" charset="0"/>
                <a:cs typeface="Arial" panose="020B0604020202020204" pitchFamily="34" charset="0"/>
              </a:rPr>
              <a:t>Research Associate, AMPBA Student at ISB</a:t>
            </a:r>
          </a:p>
          <a:p>
            <a:pPr algn="l"/>
            <a:r>
              <a:rPr lang="en-US" dirty="0">
                <a:solidFill>
                  <a:schemeClr val="bg1"/>
                </a:solidFill>
                <a:latin typeface="Arial" panose="020B0604020202020204" pitchFamily="34" charset="0"/>
                <a:cs typeface="Arial" panose="020B0604020202020204" pitchFamily="34" charset="0"/>
              </a:rPr>
              <a:t>Mob. +91-7837952926</a:t>
            </a:r>
          </a:p>
          <a:p>
            <a:pPr algn="l"/>
            <a:r>
              <a:rPr lang="en-US" dirty="0">
                <a:solidFill>
                  <a:schemeClr val="bg1"/>
                </a:solidFill>
                <a:latin typeface="Arial" panose="020B0604020202020204" pitchFamily="34" charset="0"/>
                <a:cs typeface="Arial" panose="020B0604020202020204" pitchFamily="34" charset="0"/>
              </a:rPr>
              <a:t>Email: adarshb3@gmail.com</a:t>
            </a:r>
          </a:p>
        </p:txBody>
      </p:sp>
      <p:sp>
        <p:nvSpPr>
          <p:cNvPr id="4" name="Shape">
            <a:extLst>
              <a:ext uri="{FF2B5EF4-FFF2-40B4-BE49-F238E27FC236}">
                <a16:creationId xmlns:a16="http://schemas.microsoft.com/office/drawing/2014/main" id="{BE86A77C-6C6E-E14E-A9D6-0A4C88DC054F}"/>
              </a:ext>
            </a:extLst>
          </p:cNvPr>
          <p:cNvSpPr/>
          <p:nvPr/>
        </p:nvSpPr>
        <p:spPr>
          <a:xfrm>
            <a:off x="7395212" y="3896720"/>
            <a:ext cx="3454402" cy="234315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rgbClr val="F9A693"/>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dirty="0"/>
          </a:p>
        </p:txBody>
      </p:sp>
      <p:sp>
        <p:nvSpPr>
          <p:cNvPr id="5" name="Rectangle">
            <a:extLst>
              <a:ext uri="{FF2B5EF4-FFF2-40B4-BE49-F238E27FC236}">
                <a16:creationId xmlns:a16="http://schemas.microsoft.com/office/drawing/2014/main" id="{879790E2-B85B-A242-A507-E3DDCF4E1B8C}"/>
              </a:ext>
            </a:extLst>
          </p:cNvPr>
          <p:cNvSpPr/>
          <p:nvPr/>
        </p:nvSpPr>
        <p:spPr>
          <a:xfrm>
            <a:off x="0" y="5806800"/>
            <a:ext cx="1179831" cy="433072"/>
          </a:xfrm>
          <a:prstGeom prst="rect">
            <a:avLst/>
          </a:prstGeom>
          <a:solidFill>
            <a:srgbClr val="241812"/>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dirty="0"/>
          </a:p>
        </p:txBody>
      </p:sp>
      <p:sp>
        <p:nvSpPr>
          <p:cNvPr id="6" name="Shape">
            <a:extLst>
              <a:ext uri="{FF2B5EF4-FFF2-40B4-BE49-F238E27FC236}">
                <a16:creationId xmlns:a16="http://schemas.microsoft.com/office/drawing/2014/main" id="{4080C29D-F21B-C840-BB82-82C1822678D8}"/>
              </a:ext>
            </a:extLst>
          </p:cNvPr>
          <p:cNvSpPr/>
          <p:nvPr/>
        </p:nvSpPr>
        <p:spPr>
          <a:xfrm>
            <a:off x="1179831" y="5640431"/>
            <a:ext cx="1380491" cy="599441"/>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5E190F"/>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dirty="0"/>
          </a:p>
        </p:txBody>
      </p:sp>
      <p:sp>
        <p:nvSpPr>
          <p:cNvPr id="7" name="Shape">
            <a:extLst>
              <a:ext uri="{FF2B5EF4-FFF2-40B4-BE49-F238E27FC236}">
                <a16:creationId xmlns:a16="http://schemas.microsoft.com/office/drawing/2014/main" id="{F859A91B-42B6-CC43-922D-93D3B2844E61}"/>
              </a:ext>
            </a:extLst>
          </p:cNvPr>
          <p:cNvSpPr/>
          <p:nvPr/>
        </p:nvSpPr>
        <p:spPr>
          <a:xfrm>
            <a:off x="2560322" y="5174342"/>
            <a:ext cx="2072640" cy="106553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8B3A27"/>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dirty="0"/>
          </a:p>
        </p:txBody>
      </p:sp>
      <p:sp>
        <p:nvSpPr>
          <p:cNvPr id="8" name="Shape">
            <a:extLst>
              <a:ext uri="{FF2B5EF4-FFF2-40B4-BE49-F238E27FC236}">
                <a16:creationId xmlns:a16="http://schemas.microsoft.com/office/drawing/2014/main" id="{F9D1C657-1F08-1940-ABB8-8FF1C85878CA}"/>
              </a:ext>
            </a:extLst>
          </p:cNvPr>
          <p:cNvSpPr/>
          <p:nvPr/>
        </p:nvSpPr>
        <p:spPr>
          <a:xfrm>
            <a:off x="4632962" y="4682852"/>
            <a:ext cx="2762250" cy="1557020"/>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D86E59"/>
          </a:solidFill>
          <a:ln w="12700">
            <a:miter lim="400000"/>
          </a:ln>
          <a:effectLst>
            <a:outerShdw dist="127000" dir="16200000" rotWithShape="0">
              <a:schemeClr val="bg1"/>
            </a:outerShdw>
          </a:effectLst>
        </p:spPr>
        <p:txBody>
          <a:bodyPr lIns="38100" tIns="38100" rIns="38100" bIns="38100" anchor="ctr"/>
          <a:lstStyle/>
          <a:p>
            <a:pPr>
              <a:defRPr sz="3000">
                <a:solidFill>
                  <a:srgbClr val="FFFFFF"/>
                </a:solidFill>
              </a:defRPr>
            </a:pPr>
            <a:endParaRPr dirty="0"/>
          </a:p>
        </p:txBody>
      </p:sp>
      <p:sp>
        <p:nvSpPr>
          <p:cNvPr id="35" name="Slide Number Placeholder 34">
            <a:extLst>
              <a:ext uri="{FF2B5EF4-FFF2-40B4-BE49-F238E27FC236}">
                <a16:creationId xmlns:a16="http://schemas.microsoft.com/office/drawing/2014/main" id="{2C6C05F5-0F5C-094F-82E4-2A13027513EB}"/>
              </a:ext>
            </a:extLst>
          </p:cNvPr>
          <p:cNvSpPr>
            <a:spLocks noGrp="1"/>
          </p:cNvSpPr>
          <p:nvPr>
            <p:ph type="sldNum" sz="quarter" idx="12"/>
          </p:nvPr>
        </p:nvSpPr>
        <p:spPr/>
        <p:txBody>
          <a:bodyPr/>
          <a:lstStyle/>
          <a:p>
            <a:fld id="{672B7600-67E3-4D97-B453-880E2742B982}" type="slidenum">
              <a:rPr lang="en-US" smtClean="0"/>
              <a:t>1</a:t>
            </a:fld>
            <a:endParaRPr lang="en-US" dirty="0"/>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7BE56BA-8804-F96C-E79C-7D8054F4347E}"/>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11" name="Rectangle">
            <a:extLst>
              <a:ext uri="{FF2B5EF4-FFF2-40B4-BE49-F238E27FC236}">
                <a16:creationId xmlns:a16="http://schemas.microsoft.com/office/drawing/2014/main" id="{6D6DD2A7-9401-3BB5-CE05-B7F332CFD9B1}"/>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lang="en-IN" sz="3000">
              <a:solidFill>
                <a:srgbClr val="FFFFFF"/>
              </a:solidFill>
            </a:endParaRPr>
          </a:p>
        </p:txBody>
      </p:sp>
      <p:sp>
        <p:nvSpPr>
          <p:cNvPr id="12" name="Shape">
            <a:extLst>
              <a:ext uri="{FF2B5EF4-FFF2-40B4-BE49-F238E27FC236}">
                <a16:creationId xmlns:a16="http://schemas.microsoft.com/office/drawing/2014/main" id="{1E4CB233-12CE-D53C-0064-B2E5A5BCD2CE}"/>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13" name="Shape">
            <a:extLst>
              <a:ext uri="{FF2B5EF4-FFF2-40B4-BE49-F238E27FC236}">
                <a16:creationId xmlns:a16="http://schemas.microsoft.com/office/drawing/2014/main" id="{6DC6A57C-2598-7490-5FB1-AAF791941C03}"/>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4" name="Shape">
            <a:extLst>
              <a:ext uri="{FF2B5EF4-FFF2-40B4-BE49-F238E27FC236}">
                <a16:creationId xmlns:a16="http://schemas.microsoft.com/office/drawing/2014/main" id="{33A17D46-2E1A-1EFA-E44D-A4C8E2222401}"/>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15" name="Title 3">
            <a:extLst>
              <a:ext uri="{FF2B5EF4-FFF2-40B4-BE49-F238E27FC236}">
                <a16:creationId xmlns:a16="http://schemas.microsoft.com/office/drawing/2014/main" id="{5B9F2B4F-F9D2-9FA2-2B02-9F14581AA5BC}"/>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Final Visualization</a:t>
            </a:r>
          </a:p>
        </p:txBody>
      </p:sp>
      <p:cxnSp>
        <p:nvCxnSpPr>
          <p:cNvPr id="16" name="Straight Connector 15">
            <a:extLst>
              <a:ext uri="{FF2B5EF4-FFF2-40B4-BE49-F238E27FC236}">
                <a16:creationId xmlns:a16="http://schemas.microsoft.com/office/drawing/2014/main" id="{E770974D-179F-58E8-0EBB-5C18D5012A14}"/>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1FB76C1B-5CBC-D7F8-8110-EF36A2B1B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5" y="1214185"/>
            <a:ext cx="7478269" cy="5643816"/>
          </a:xfrm>
          <a:prstGeom prst="rect">
            <a:avLst/>
          </a:prstGeom>
        </p:spPr>
      </p:pic>
      <p:sp>
        <p:nvSpPr>
          <p:cNvPr id="19" name="Rectangle: Rounded Corners 18">
            <a:extLst>
              <a:ext uri="{FF2B5EF4-FFF2-40B4-BE49-F238E27FC236}">
                <a16:creationId xmlns:a16="http://schemas.microsoft.com/office/drawing/2014/main" id="{C4110D58-90DE-F7CC-2235-E260A1E9C75C}"/>
              </a:ext>
            </a:extLst>
          </p:cNvPr>
          <p:cNvSpPr/>
          <p:nvPr/>
        </p:nvSpPr>
        <p:spPr>
          <a:xfrm>
            <a:off x="7968342" y="1394645"/>
            <a:ext cx="4223657" cy="4976467"/>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In my analysis of flavor growth rates, several key insights emerged. Tea stands out as the star performer with an astonishing growth rate of 127.78%, showcasing its explosive popularity. Berry, Cranberry and Grape flavors follow closely, indicating consistent consumer appeal. Classic flavors like Cola and Citrus maintain strong growth, emphasizing their timeless charm. Apple, Red flavor exhibits impressive growth, while Lemonade and Fruit maintain steady popularity. These findings reflect the dynamic nature of consumer preferences, offering valuable insights for product development and market strategies</a:t>
            </a:r>
          </a:p>
        </p:txBody>
      </p:sp>
    </p:spTree>
    <p:extLst>
      <p:ext uri="{BB962C8B-B14F-4D97-AF65-F5344CB8AC3E}">
        <p14:creationId xmlns:p14="http://schemas.microsoft.com/office/powerpoint/2010/main" val="357303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0B93-1642-4016-B0F7-BDA1DFE44AB9}"/>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90819375-CFF0-4E34-A5F9-721D92FBFF42}"/>
              </a:ext>
            </a:extLst>
          </p:cNvPr>
          <p:cNvSpPr>
            <a:spLocks noGrp="1"/>
          </p:cNvSpPr>
          <p:nvPr>
            <p:ph type="dt" sz="half" idx="10"/>
          </p:nvPr>
        </p:nvSpPr>
        <p:spPr/>
        <p:txBody>
          <a:bodyPr/>
          <a:lstStyle/>
          <a:p>
            <a:r>
              <a:rPr lang="en-US" dirty="0"/>
              <a:t>Date 07</a:t>
            </a:r>
            <a:r>
              <a:rPr lang="en-US" baseline="30000" dirty="0"/>
              <a:t>th</a:t>
            </a:r>
            <a:r>
              <a:rPr lang="en-US" dirty="0"/>
              <a:t> December 2023</a:t>
            </a:r>
          </a:p>
        </p:txBody>
      </p:sp>
      <p:sp>
        <p:nvSpPr>
          <p:cNvPr id="6" name="Slide Number Placeholder 5">
            <a:extLst>
              <a:ext uri="{FF2B5EF4-FFF2-40B4-BE49-F238E27FC236}">
                <a16:creationId xmlns:a16="http://schemas.microsoft.com/office/drawing/2014/main" id="{B4A4F826-E8AB-4DA0-8B38-6404E7A9D818}"/>
              </a:ext>
            </a:extLst>
          </p:cNvPr>
          <p:cNvSpPr>
            <a:spLocks noGrp="1"/>
          </p:cNvSpPr>
          <p:nvPr>
            <p:ph type="sldNum" sz="quarter" idx="12"/>
          </p:nvPr>
        </p:nvSpPr>
        <p:spPr/>
        <p:txBody>
          <a:bodyPr/>
          <a:lstStyle/>
          <a:p>
            <a:fld id="{9319E888-69DF-4A19-BF5D-F6CF70DE7D06}" type="slidenum">
              <a:rPr lang="en-US" smtClean="0"/>
              <a:pPr/>
              <a:t>11</a:t>
            </a:fld>
            <a:endParaRPr lang="en-US"/>
          </a:p>
        </p:txBody>
      </p:sp>
    </p:spTree>
    <p:extLst>
      <p:ext uri="{BB962C8B-B14F-4D97-AF65-F5344CB8AC3E}">
        <p14:creationId xmlns:p14="http://schemas.microsoft.com/office/powerpoint/2010/main" val="37029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A2B5730-513F-34D8-054F-B92E4C549A44}"/>
              </a:ext>
            </a:extLst>
          </p:cNvPr>
          <p:cNvGrpSpPr/>
          <p:nvPr/>
        </p:nvGrpSpPr>
        <p:grpSpPr>
          <a:xfrm>
            <a:off x="283698" y="1280321"/>
            <a:ext cx="10377952" cy="561130"/>
            <a:chOff x="277760" y="1621629"/>
            <a:chExt cx="10377952" cy="561130"/>
          </a:xfrm>
          <a:solidFill>
            <a:schemeClr val="accent2">
              <a:lumMod val="60000"/>
              <a:lumOff val="40000"/>
            </a:schemeClr>
          </a:solidFill>
        </p:grpSpPr>
        <p:sp>
          <p:nvSpPr>
            <p:cNvPr id="5" name="Rectangle 4">
              <a:extLst>
                <a:ext uri="{FF2B5EF4-FFF2-40B4-BE49-F238E27FC236}">
                  <a16:creationId xmlns:a16="http://schemas.microsoft.com/office/drawing/2014/main" id="{04AA0DD1-D30B-57C0-E246-A2A00A5C8317}"/>
                </a:ext>
              </a:extLst>
            </p:cNvPr>
            <p:cNvSpPr/>
            <p:nvPr/>
          </p:nvSpPr>
          <p:spPr>
            <a:xfrm>
              <a:off x="619435" y="1622322"/>
              <a:ext cx="10036277" cy="5604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7DBB3D-CCD2-804F-8E8B-EF5306429FB4}"/>
                </a:ext>
              </a:extLst>
            </p:cNvPr>
            <p:cNvSpPr/>
            <p:nvPr/>
          </p:nvSpPr>
          <p:spPr>
            <a:xfrm>
              <a:off x="277760" y="1621629"/>
              <a:ext cx="282677" cy="560437"/>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 name="Straight Connector 3">
            <a:extLst>
              <a:ext uri="{FF2B5EF4-FFF2-40B4-BE49-F238E27FC236}">
                <a16:creationId xmlns:a16="http://schemas.microsoft.com/office/drawing/2014/main" id="{2B4AFB9D-CF64-C7CD-054E-8B483CFFF9D5}"/>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B7C851-D84D-329B-7E20-09C05E668E99}"/>
              </a:ext>
            </a:extLst>
          </p:cNvPr>
          <p:cNvSpPr txBox="1"/>
          <p:nvPr/>
        </p:nvSpPr>
        <p:spPr>
          <a:xfrm>
            <a:off x="641619" y="1180575"/>
            <a:ext cx="7877093" cy="4994444"/>
          </a:xfrm>
          <a:prstGeom prst="rect">
            <a:avLst/>
          </a:prstGeom>
          <a:noFill/>
        </p:spPr>
        <p:txBody>
          <a:bodyPr wrap="none" rtlCol="0">
            <a:spAutoFit/>
          </a:bodyPr>
          <a:lstStyle/>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Industry Overview</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North America Market Overview</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Analyzing Data and Extracting Insights</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Major Flavor Groups in the New Product Launches </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Major Customer Segments and Positioning</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Identifying Top 10 Emerging Flavors: The Challenges</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Pareto Principle: The Final Approach</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Final Visualization</a:t>
            </a:r>
          </a:p>
        </p:txBody>
      </p:sp>
      <p:sp>
        <p:nvSpPr>
          <p:cNvPr id="12" name="Shape">
            <a:extLst>
              <a:ext uri="{FF2B5EF4-FFF2-40B4-BE49-F238E27FC236}">
                <a16:creationId xmlns:a16="http://schemas.microsoft.com/office/drawing/2014/main" id="{001063AC-F1F2-1501-FD3E-AF5F8366CA8A}"/>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3" name="Rectangle">
            <a:extLst>
              <a:ext uri="{FF2B5EF4-FFF2-40B4-BE49-F238E27FC236}">
                <a16:creationId xmlns:a16="http://schemas.microsoft.com/office/drawing/2014/main" id="{C11D9606-70BA-FA52-B1D6-1A5FB83A88D4}"/>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5" name="Shape">
            <a:extLst>
              <a:ext uri="{FF2B5EF4-FFF2-40B4-BE49-F238E27FC236}">
                <a16:creationId xmlns:a16="http://schemas.microsoft.com/office/drawing/2014/main" id="{7CC525F4-8E7E-70F4-9F42-45E82BF1A602}"/>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6" name="Shape">
            <a:extLst>
              <a:ext uri="{FF2B5EF4-FFF2-40B4-BE49-F238E27FC236}">
                <a16:creationId xmlns:a16="http://schemas.microsoft.com/office/drawing/2014/main" id="{D284F074-62A3-2281-9908-8B613344F878}"/>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7" name="Shape">
            <a:extLst>
              <a:ext uri="{FF2B5EF4-FFF2-40B4-BE49-F238E27FC236}">
                <a16:creationId xmlns:a16="http://schemas.microsoft.com/office/drawing/2014/main" id="{EB3073B7-EF06-C019-57F4-38619D61A96E}"/>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8" name="Title 3">
            <a:extLst>
              <a:ext uri="{FF2B5EF4-FFF2-40B4-BE49-F238E27FC236}">
                <a16:creationId xmlns:a16="http://schemas.microsoft.com/office/drawing/2014/main" id="{8CC320EB-925F-F0F4-C2E6-7ADFB85B36F1}"/>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Agenda</a:t>
            </a:r>
          </a:p>
        </p:txBody>
      </p:sp>
    </p:spTree>
    <p:extLst>
      <p:ext uri="{BB962C8B-B14F-4D97-AF65-F5344CB8AC3E}">
        <p14:creationId xmlns:p14="http://schemas.microsoft.com/office/powerpoint/2010/main" val="40949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Hexagon 41">
            <a:extLst>
              <a:ext uri="{FF2B5EF4-FFF2-40B4-BE49-F238E27FC236}">
                <a16:creationId xmlns:a16="http://schemas.microsoft.com/office/drawing/2014/main" id="{2FA50494-AFC5-0384-E146-73290AC72453}"/>
              </a:ext>
            </a:extLst>
          </p:cNvPr>
          <p:cNvSpPr/>
          <p:nvPr/>
        </p:nvSpPr>
        <p:spPr>
          <a:xfrm>
            <a:off x="5992867" y="1294410"/>
            <a:ext cx="5009621" cy="1539519"/>
          </a:xfrm>
          <a:prstGeom prst="hexag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3</a:t>
            </a:fld>
            <a:endParaRPr lang="en-US" dirty="0"/>
          </a:p>
        </p:txBody>
      </p:sp>
      <p:sp>
        <p:nvSpPr>
          <p:cNvPr id="24" name="Shape">
            <a:extLst>
              <a:ext uri="{FF2B5EF4-FFF2-40B4-BE49-F238E27FC236}">
                <a16:creationId xmlns:a16="http://schemas.microsoft.com/office/drawing/2014/main" id="{27D4FF62-E87B-4B84-BBEE-3EA1BC3F7C95}"/>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25" name="Rectangle">
            <a:extLst>
              <a:ext uri="{FF2B5EF4-FFF2-40B4-BE49-F238E27FC236}">
                <a16:creationId xmlns:a16="http://schemas.microsoft.com/office/drawing/2014/main" id="{5A14CEEE-16B7-4047-BA85-C127294EF486}"/>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26" name="Shape">
            <a:extLst>
              <a:ext uri="{FF2B5EF4-FFF2-40B4-BE49-F238E27FC236}">
                <a16:creationId xmlns:a16="http://schemas.microsoft.com/office/drawing/2014/main" id="{34C606FB-47AE-4BD6-8486-6DC2D1D4A7D8}"/>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27" name="Shape">
            <a:extLst>
              <a:ext uri="{FF2B5EF4-FFF2-40B4-BE49-F238E27FC236}">
                <a16:creationId xmlns:a16="http://schemas.microsoft.com/office/drawing/2014/main" id="{86C787FC-F63E-49FB-AE88-1D42D8293E34}"/>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28" name="Shape">
            <a:extLst>
              <a:ext uri="{FF2B5EF4-FFF2-40B4-BE49-F238E27FC236}">
                <a16:creationId xmlns:a16="http://schemas.microsoft.com/office/drawing/2014/main" id="{1A8FDCDE-0DED-4847-A900-644E0B87F2D5}"/>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0" y="-21758"/>
            <a:ext cx="10515600" cy="1122805"/>
          </a:xfrm>
        </p:spPr>
        <p:txBody>
          <a:bodyPr>
            <a:normAutofit/>
          </a:body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Industry Overview</a:t>
            </a:r>
          </a:p>
        </p:txBody>
      </p:sp>
      <p:grpSp>
        <p:nvGrpSpPr>
          <p:cNvPr id="9" name="Group 8">
            <a:extLst>
              <a:ext uri="{FF2B5EF4-FFF2-40B4-BE49-F238E27FC236}">
                <a16:creationId xmlns:a16="http://schemas.microsoft.com/office/drawing/2014/main" id="{58039360-E77F-2C42-97E8-5969A5ECEF60}"/>
              </a:ext>
            </a:extLst>
          </p:cNvPr>
          <p:cNvGrpSpPr/>
          <p:nvPr/>
        </p:nvGrpSpPr>
        <p:grpSpPr>
          <a:xfrm>
            <a:off x="337452" y="1691484"/>
            <a:ext cx="11380178" cy="4660565"/>
            <a:chOff x="337452" y="1832310"/>
            <a:chExt cx="11380178" cy="4660565"/>
          </a:xfrm>
          <a:solidFill>
            <a:schemeClr val="accent6"/>
          </a:solidFill>
        </p:grpSpPr>
        <p:sp>
          <p:nvSpPr>
            <p:cNvPr id="10" name="Arrow: Pentagon 9">
              <a:extLst>
                <a:ext uri="{FF2B5EF4-FFF2-40B4-BE49-F238E27FC236}">
                  <a16:creationId xmlns:a16="http://schemas.microsoft.com/office/drawing/2014/main" id="{27F85367-73F4-CE13-AE21-73D4531EB4F3}"/>
                </a:ext>
              </a:extLst>
            </p:cNvPr>
            <p:cNvSpPr/>
            <p:nvPr/>
          </p:nvSpPr>
          <p:spPr>
            <a:xfrm>
              <a:off x="1683312" y="2064809"/>
              <a:ext cx="4094768" cy="2458627"/>
            </a:xfrm>
            <a:prstGeom prst="homePlate">
              <a:avLst>
                <a:gd name="adj" fmla="val 2557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Pentagon 10">
              <a:extLst>
                <a:ext uri="{FF2B5EF4-FFF2-40B4-BE49-F238E27FC236}">
                  <a16:creationId xmlns:a16="http://schemas.microsoft.com/office/drawing/2014/main" id="{8BCAE3B0-6068-65EB-DFED-0031B78C9F09}"/>
                </a:ext>
              </a:extLst>
            </p:cNvPr>
            <p:cNvSpPr/>
            <p:nvPr/>
          </p:nvSpPr>
          <p:spPr>
            <a:xfrm rot="10800000">
              <a:off x="337452" y="2064809"/>
              <a:ext cx="4094768" cy="2458627"/>
            </a:xfrm>
            <a:prstGeom prst="homePlate">
              <a:avLst>
                <a:gd name="adj" fmla="val 2557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60ECE188-A82D-6419-B3A1-970CA56D0E73}"/>
                </a:ext>
              </a:extLst>
            </p:cNvPr>
            <p:cNvCxnSpPr>
              <a:cxnSpLocks/>
            </p:cNvCxnSpPr>
            <p:nvPr/>
          </p:nvCxnSpPr>
          <p:spPr>
            <a:xfrm>
              <a:off x="968827" y="1876698"/>
              <a:ext cx="4335243" cy="0"/>
            </a:xfrm>
            <a:prstGeom prst="line">
              <a:avLst/>
            </a:prstGeom>
            <a:grpFill/>
            <a:ln w="155575">
              <a:solidFill>
                <a:srgbClr val="338D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76642E-2CDE-F599-CE99-B4874C1EB9AF}"/>
                </a:ext>
              </a:extLst>
            </p:cNvPr>
            <p:cNvCxnSpPr>
              <a:cxnSpLocks/>
            </p:cNvCxnSpPr>
            <p:nvPr/>
          </p:nvCxnSpPr>
          <p:spPr>
            <a:xfrm>
              <a:off x="5226253" y="1832310"/>
              <a:ext cx="757060" cy="1445459"/>
            </a:xfrm>
            <a:prstGeom prst="line">
              <a:avLst/>
            </a:prstGeom>
            <a:grpFill/>
            <a:ln w="155575">
              <a:solidFill>
                <a:srgbClr val="338D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F2269F-E77F-5C47-6368-6220977A3FB3}"/>
                </a:ext>
              </a:extLst>
            </p:cNvPr>
            <p:cNvCxnSpPr>
              <a:cxnSpLocks/>
            </p:cNvCxnSpPr>
            <p:nvPr/>
          </p:nvCxnSpPr>
          <p:spPr>
            <a:xfrm flipH="1">
              <a:off x="5200775" y="3203432"/>
              <a:ext cx="782568" cy="1582299"/>
            </a:xfrm>
            <a:prstGeom prst="line">
              <a:avLst/>
            </a:prstGeom>
            <a:grpFill/>
            <a:ln w="152400">
              <a:solidFill>
                <a:srgbClr val="338D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52709E-FAB6-BAD6-DBEB-4DE869F91327}"/>
                </a:ext>
              </a:extLst>
            </p:cNvPr>
            <p:cNvCxnSpPr>
              <a:cxnSpLocks/>
            </p:cNvCxnSpPr>
            <p:nvPr/>
          </p:nvCxnSpPr>
          <p:spPr>
            <a:xfrm>
              <a:off x="968827" y="4731432"/>
              <a:ext cx="4316133" cy="0"/>
            </a:xfrm>
            <a:prstGeom prst="line">
              <a:avLst/>
            </a:prstGeom>
            <a:grpFill/>
            <a:ln w="155575">
              <a:solidFill>
                <a:srgbClr val="338DCC"/>
              </a:solidFill>
            </a:ln>
          </p:spPr>
          <p:style>
            <a:lnRef idx="1">
              <a:schemeClr val="accent1"/>
            </a:lnRef>
            <a:fillRef idx="0">
              <a:schemeClr val="accent1"/>
            </a:fillRef>
            <a:effectRef idx="0">
              <a:schemeClr val="accent1"/>
            </a:effectRef>
            <a:fontRef idx="minor">
              <a:schemeClr val="tx1"/>
            </a:fontRef>
          </p:style>
        </p:cxnSp>
        <p:sp>
          <p:nvSpPr>
            <p:cNvPr id="16" name="Arrow: Pentagon 15">
              <a:extLst>
                <a:ext uri="{FF2B5EF4-FFF2-40B4-BE49-F238E27FC236}">
                  <a16:creationId xmlns:a16="http://schemas.microsoft.com/office/drawing/2014/main" id="{0ACB3CF1-33E1-43A9-F8AC-B4A05CB1D8F4}"/>
                </a:ext>
              </a:extLst>
            </p:cNvPr>
            <p:cNvSpPr/>
            <p:nvPr/>
          </p:nvSpPr>
          <p:spPr>
            <a:xfrm>
              <a:off x="4144340" y="2290411"/>
              <a:ext cx="1457244" cy="2063490"/>
            </a:xfrm>
            <a:prstGeom prst="homePlate">
              <a:avLst>
                <a:gd name="adj" fmla="val 35574"/>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Pentagon 17">
              <a:extLst>
                <a:ext uri="{FF2B5EF4-FFF2-40B4-BE49-F238E27FC236}">
                  <a16:creationId xmlns:a16="http://schemas.microsoft.com/office/drawing/2014/main" id="{80BD16CC-BE83-C991-B6A1-F2C362BEEC2D}"/>
                </a:ext>
              </a:extLst>
            </p:cNvPr>
            <p:cNvSpPr/>
            <p:nvPr/>
          </p:nvSpPr>
          <p:spPr>
            <a:xfrm rot="10800000">
              <a:off x="5798036" y="3584450"/>
              <a:ext cx="4094768" cy="2661879"/>
            </a:xfrm>
            <a:prstGeom prst="homePlate">
              <a:avLst>
                <a:gd name="adj" fmla="val 2557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Pentagon 18">
              <a:extLst>
                <a:ext uri="{FF2B5EF4-FFF2-40B4-BE49-F238E27FC236}">
                  <a16:creationId xmlns:a16="http://schemas.microsoft.com/office/drawing/2014/main" id="{1079A1CD-7112-3ED9-1A8A-1CB82E3B5B94}"/>
                </a:ext>
              </a:extLst>
            </p:cNvPr>
            <p:cNvSpPr/>
            <p:nvPr/>
          </p:nvSpPr>
          <p:spPr>
            <a:xfrm>
              <a:off x="7622862" y="3584451"/>
              <a:ext cx="4094768" cy="2661876"/>
            </a:xfrm>
            <a:prstGeom prst="homePlate">
              <a:avLst>
                <a:gd name="adj" fmla="val 2557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5C6A9106-16BA-A1E6-800D-4120BA114C91}"/>
                </a:ext>
              </a:extLst>
            </p:cNvPr>
            <p:cNvCxnSpPr>
              <a:cxnSpLocks/>
            </p:cNvCxnSpPr>
            <p:nvPr/>
          </p:nvCxnSpPr>
          <p:spPr>
            <a:xfrm flipH="1">
              <a:off x="6365816" y="6450264"/>
              <a:ext cx="4694068" cy="8668"/>
            </a:xfrm>
            <a:prstGeom prst="line">
              <a:avLst/>
            </a:prstGeom>
            <a:grpFill/>
            <a:ln w="155575">
              <a:solidFill>
                <a:srgbClr val="00437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99595E-54C3-3209-CB54-EEB444A65116}"/>
                </a:ext>
              </a:extLst>
            </p:cNvPr>
            <p:cNvCxnSpPr>
              <a:cxnSpLocks/>
            </p:cNvCxnSpPr>
            <p:nvPr/>
          </p:nvCxnSpPr>
          <p:spPr>
            <a:xfrm flipH="1" flipV="1">
              <a:off x="5573753" y="4830119"/>
              <a:ext cx="862978" cy="1662756"/>
            </a:xfrm>
            <a:prstGeom prst="line">
              <a:avLst/>
            </a:prstGeom>
            <a:grpFill/>
            <a:ln w="155575">
              <a:solidFill>
                <a:srgbClr val="00437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1EA855-BCA4-6046-16B1-F723A960189D}"/>
                </a:ext>
              </a:extLst>
            </p:cNvPr>
            <p:cNvCxnSpPr>
              <a:cxnSpLocks/>
            </p:cNvCxnSpPr>
            <p:nvPr/>
          </p:nvCxnSpPr>
          <p:spPr>
            <a:xfrm rot="10800000" flipH="1">
              <a:off x="5583248" y="3322156"/>
              <a:ext cx="782568" cy="1582299"/>
            </a:xfrm>
            <a:prstGeom prst="line">
              <a:avLst/>
            </a:prstGeom>
            <a:grpFill/>
            <a:ln w="152400">
              <a:solidFill>
                <a:srgbClr val="00437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71F8CF-8C35-996E-2B97-AF1230450FCD}"/>
                </a:ext>
              </a:extLst>
            </p:cNvPr>
            <p:cNvCxnSpPr>
              <a:cxnSpLocks/>
            </p:cNvCxnSpPr>
            <p:nvPr/>
          </p:nvCxnSpPr>
          <p:spPr>
            <a:xfrm flipH="1">
              <a:off x="6291156" y="3366930"/>
              <a:ext cx="4768728" cy="0"/>
            </a:xfrm>
            <a:prstGeom prst="line">
              <a:avLst/>
            </a:prstGeom>
            <a:grpFill/>
            <a:ln w="155575">
              <a:solidFill>
                <a:srgbClr val="004373"/>
              </a:solidFill>
            </a:ln>
          </p:spPr>
          <p:style>
            <a:lnRef idx="1">
              <a:schemeClr val="accent1"/>
            </a:lnRef>
            <a:fillRef idx="0">
              <a:schemeClr val="accent1"/>
            </a:fillRef>
            <a:effectRef idx="0">
              <a:schemeClr val="accent1"/>
            </a:effectRef>
            <a:fontRef idx="minor">
              <a:schemeClr val="tx1"/>
            </a:fontRef>
          </p:style>
        </p:cxnSp>
        <p:sp>
          <p:nvSpPr>
            <p:cNvPr id="34" name="Arrow: Pentagon 33">
              <a:extLst>
                <a:ext uri="{FF2B5EF4-FFF2-40B4-BE49-F238E27FC236}">
                  <a16:creationId xmlns:a16="http://schemas.microsoft.com/office/drawing/2014/main" id="{8B44FCC0-7038-CDB4-52C3-4365141A86B1}"/>
                </a:ext>
              </a:extLst>
            </p:cNvPr>
            <p:cNvSpPr/>
            <p:nvPr/>
          </p:nvSpPr>
          <p:spPr>
            <a:xfrm rot="10800000">
              <a:off x="5992868" y="3885090"/>
              <a:ext cx="1457244" cy="2063490"/>
            </a:xfrm>
            <a:prstGeom prst="homePlate">
              <a:avLst>
                <a:gd name="adj" fmla="val 35574"/>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DEC6B2A-346D-6251-B6E7-B9B52E593589}"/>
                </a:ext>
              </a:extLst>
            </p:cNvPr>
            <p:cNvSpPr/>
            <p:nvPr/>
          </p:nvSpPr>
          <p:spPr>
            <a:xfrm>
              <a:off x="4159794" y="3431121"/>
              <a:ext cx="1236072" cy="31263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latin typeface="Arial" panose="020B0604020202020204" pitchFamily="34" charset="0"/>
                  <a:cs typeface="Arial" panose="020B0604020202020204" pitchFamily="34" charset="0"/>
                </a:rPr>
                <a:t>BACKGROUND</a:t>
              </a:r>
            </a:p>
          </p:txBody>
        </p:sp>
        <p:sp>
          <p:nvSpPr>
            <p:cNvPr id="31" name="Rectangle 30">
              <a:extLst>
                <a:ext uri="{FF2B5EF4-FFF2-40B4-BE49-F238E27FC236}">
                  <a16:creationId xmlns:a16="http://schemas.microsoft.com/office/drawing/2014/main" id="{236C995B-8D5B-61D7-BD36-F3F69A51D14C}"/>
                </a:ext>
              </a:extLst>
            </p:cNvPr>
            <p:cNvSpPr/>
            <p:nvPr/>
          </p:nvSpPr>
          <p:spPr>
            <a:xfrm>
              <a:off x="6359448" y="5071299"/>
              <a:ext cx="985068" cy="267592"/>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latin typeface="Arial" panose="020B0604020202020204" pitchFamily="34" charset="0"/>
                  <a:cs typeface="Arial" panose="020B0604020202020204" pitchFamily="34" charset="0"/>
                </a:rPr>
                <a:t>OBJECTIVE</a:t>
              </a:r>
            </a:p>
          </p:txBody>
        </p:sp>
        <p:sp>
          <p:nvSpPr>
            <p:cNvPr id="32" name="TextBox 31">
              <a:extLst>
                <a:ext uri="{FF2B5EF4-FFF2-40B4-BE49-F238E27FC236}">
                  <a16:creationId xmlns:a16="http://schemas.microsoft.com/office/drawing/2014/main" id="{8E028E1C-041F-CECA-6796-43F0A1D9D85D}"/>
                </a:ext>
              </a:extLst>
            </p:cNvPr>
            <p:cNvSpPr txBox="1"/>
            <p:nvPr/>
          </p:nvSpPr>
          <p:spPr>
            <a:xfrm>
              <a:off x="936095" y="2146994"/>
              <a:ext cx="3105978" cy="2308324"/>
            </a:xfrm>
            <a:prstGeom prst="rect">
              <a:avLst/>
            </a:prstGeom>
            <a:grpFill/>
          </p:spPr>
          <p:txBody>
            <a:bodyPr wrap="square" rtlCol="0">
              <a:spAutoFit/>
            </a:bodyPr>
            <a:lstStyle/>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Global Food &amp; Beverage Market Size: $7,221.73 Billion</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At an Expected Growth Rate of 6.3% Through 2027 the market size is expected to grow to $9,225.37 Billion</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Asia pacific is the largest region in the market followed by the Western Europe.</a:t>
              </a:r>
            </a:p>
            <a:p>
              <a:endParaRPr lang="en-US" sz="1200" b="1"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 The Business Research Company</a:t>
              </a:r>
            </a:p>
          </p:txBody>
        </p:sp>
        <p:sp>
          <p:nvSpPr>
            <p:cNvPr id="33" name="TextBox 32">
              <a:extLst>
                <a:ext uri="{FF2B5EF4-FFF2-40B4-BE49-F238E27FC236}">
                  <a16:creationId xmlns:a16="http://schemas.microsoft.com/office/drawing/2014/main" id="{608B6DF9-11EE-656A-84CC-3C6832430B97}"/>
                </a:ext>
              </a:extLst>
            </p:cNvPr>
            <p:cNvSpPr txBox="1"/>
            <p:nvPr/>
          </p:nvSpPr>
          <p:spPr>
            <a:xfrm>
              <a:off x="7450112" y="3668894"/>
              <a:ext cx="3602084" cy="2492990"/>
            </a:xfrm>
            <a:prstGeom prst="rect">
              <a:avLst/>
            </a:prstGeom>
            <a:grpFill/>
          </p:spPr>
          <p:txBody>
            <a:bodyPr wrap="square" rtlCol="0">
              <a:spAutoFit/>
            </a:bodyPr>
            <a:lstStyle/>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Explore the current landscape of the global Food &amp; Beverage market.</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Understand the key factors driving market growth.</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Identify emerging trends and opportunities within the industry.</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Analyze challenges and potential risks.</a:t>
              </a:r>
            </a:p>
            <a:p>
              <a:pPr marL="171450" indent="-1714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bg1"/>
                  </a:solidFill>
                  <a:latin typeface="Arial" panose="020B0604020202020204" pitchFamily="34" charset="0"/>
                  <a:cs typeface="Arial" panose="020B0604020202020204" pitchFamily="34" charset="0"/>
                </a:rPr>
                <a:t>Conclude with key takeaways and actionable insights.</a:t>
              </a:r>
            </a:p>
          </p:txBody>
        </p:sp>
      </p:grpSp>
      <p:pic>
        <p:nvPicPr>
          <p:cNvPr id="38" name="Graphic 37" descr="Upward trend with solid fill">
            <a:extLst>
              <a:ext uri="{FF2B5EF4-FFF2-40B4-BE49-F238E27FC236}">
                <a16:creationId xmlns:a16="http://schemas.microsoft.com/office/drawing/2014/main" id="{D4C85B49-0860-2712-8060-9EEAF00F66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0263" y="2391846"/>
            <a:ext cx="914400" cy="914400"/>
          </a:xfrm>
          <a:prstGeom prst="rect">
            <a:avLst/>
          </a:prstGeom>
        </p:spPr>
      </p:pic>
      <p:pic>
        <p:nvPicPr>
          <p:cNvPr id="40" name="Graphic 39" descr="Briefcase with solid fill">
            <a:extLst>
              <a:ext uri="{FF2B5EF4-FFF2-40B4-BE49-F238E27FC236}">
                <a16:creationId xmlns:a16="http://schemas.microsoft.com/office/drawing/2014/main" id="{53E02184-CAB2-DB41-AA77-435EF54551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9924" y="4083214"/>
            <a:ext cx="914400" cy="914400"/>
          </a:xfrm>
          <a:prstGeom prst="rect">
            <a:avLst/>
          </a:prstGeom>
        </p:spPr>
      </p:pic>
      <p:sp>
        <p:nvSpPr>
          <p:cNvPr id="41" name="TextBox 40">
            <a:extLst>
              <a:ext uri="{FF2B5EF4-FFF2-40B4-BE49-F238E27FC236}">
                <a16:creationId xmlns:a16="http://schemas.microsoft.com/office/drawing/2014/main" id="{D0595F34-B723-D917-86B9-E6B0C86E5604}"/>
              </a:ext>
            </a:extLst>
          </p:cNvPr>
          <p:cNvSpPr txBox="1"/>
          <p:nvPr/>
        </p:nvSpPr>
        <p:spPr>
          <a:xfrm>
            <a:off x="6329311" y="1619147"/>
            <a:ext cx="4673177" cy="646331"/>
          </a:xfrm>
          <a:prstGeom prst="rect">
            <a:avLst/>
          </a:prstGeom>
          <a:noFill/>
        </p:spPr>
        <p:txBody>
          <a:bodyPr wrap="square" rtlCol="0">
            <a:spAutoFit/>
          </a:bodyPr>
          <a:lstStyle/>
          <a:p>
            <a:r>
              <a:rPr lang="en-IN" sz="3600" b="1" dirty="0">
                <a:solidFill>
                  <a:schemeClr val="bg1"/>
                </a:solidFill>
                <a:latin typeface="Arial" panose="020B0604020202020204" pitchFamily="34" charset="0"/>
                <a:cs typeface="Arial" panose="020B0604020202020204" pitchFamily="34" charset="0"/>
              </a:rPr>
              <a:t>7.3 % CAGR in 2023</a:t>
            </a:r>
          </a:p>
        </p:txBody>
      </p:sp>
      <p:sp>
        <p:nvSpPr>
          <p:cNvPr id="44" name="Hexagon 43">
            <a:extLst>
              <a:ext uri="{FF2B5EF4-FFF2-40B4-BE49-F238E27FC236}">
                <a16:creationId xmlns:a16="http://schemas.microsoft.com/office/drawing/2014/main" id="{FD022085-29BF-CC4C-0103-3CD7647408E0}"/>
              </a:ext>
            </a:extLst>
          </p:cNvPr>
          <p:cNvSpPr/>
          <p:nvPr/>
        </p:nvSpPr>
        <p:spPr>
          <a:xfrm>
            <a:off x="631637" y="4930473"/>
            <a:ext cx="5009621" cy="1539519"/>
          </a:xfrm>
          <a:prstGeom prst="hexag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rial" panose="020B0604020202020204" pitchFamily="34" charset="0"/>
              </a:rPr>
              <a:t> </a:t>
            </a:r>
            <a:r>
              <a:rPr lang="en-US" b="1" i="0" dirty="0">
                <a:solidFill>
                  <a:schemeClr val="bg1"/>
                </a:solidFill>
                <a:effectLst/>
                <a:latin typeface="Arial" panose="020B0604020202020204" pitchFamily="34" charset="0"/>
                <a:cs typeface="Arial" panose="020B0604020202020204" pitchFamily="34" charset="0"/>
              </a:rPr>
              <a:t>According to food navigator, the sale of natural and organic food &amp; beverages would surpass $300 billion by 2024 and $400 billion by 2030 in the U.S. market</a:t>
            </a:r>
            <a:endParaRPr lang="en-IN" b="1" dirty="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41BB6B11-6948-4C1E-8160-CB6EBBF5BF12}"/>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06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231C37A6-C480-090D-0049-C1F5C08D5C84}"/>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5" name="Rectangle">
            <a:extLst>
              <a:ext uri="{FF2B5EF4-FFF2-40B4-BE49-F238E27FC236}">
                <a16:creationId xmlns:a16="http://schemas.microsoft.com/office/drawing/2014/main" id="{43557071-DEF2-3863-28CE-127744B7D572}"/>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6" name="Shape">
            <a:extLst>
              <a:ext uri="{FF2B5EF4-FFF2-40B4-BE49-F238E27FC236}">
                <a16:creationId xmlns:a16="http://schemas.microsoft.com/office/drawing/2014/main" id="{638EE314-C9C9-7E32-B7C3-D5D522CCC447}"/>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7" name="Shape">
            <a:extLst>
              <a:ext uri="{FF2B5EF4-FFF2-40B4-BE49-F238E27FC236}">
                <a16:creationId xmlns:a16="http://schemas.microsoft.com/office/drawing/2014/main" id="{E65D0647-3D5B-8812-2894-7EE073F639C9}"/>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8" name="Shape">
            <a:extLst>
              <a:ext uri="{FF2B5EF4-FFF2-40B4-BE49-F238E27FC236}">
                <a16:creationId xmlns:a16="http://schemas.microsoft.com/office/drawing/2014/main" id="{B7069C54-8945-8B6A-5290-6A391F16C130}"/>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9" name="Title 3">
            <a:extLst>
              <a:ext uri="{FF2B5EF4-FFF2-40B4-BE49-F238E27FC236}">
                <a16:creationId xmlns:a16="http://schemas.microsoft.com/office/drawing/2014/main" id="{5AE732D3-4411-28AF-F85B-EA0E30383C8C}"/>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North America Market Overview</a:t>
            </a:r>
          </a:p>
        </p:txBody>
      </p:sp>
      <p:cxnSp>
        <p:nvCxnSpPr>
          <p:cNvPr id="10" name="Straight Connector 9">
            <a:extLst>
              <a:ext uri="{FF2B5EF4-FFF2-40B4-BE49-F238E27FC236}">
                <a16:creationId xmlns:a16="http://schemas.microsoft.com/office/drawing/2014/main" id="{4E0963E5-1630-59D4-9637-88A6AD044517}"/>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460DFF31-470D-2481-ABE3-5A86B6AFFFF2}"/>
              </a:ext>
            </a:extLst>
          </p:cNvPr>
          <p:cNvSpPr/>
          <p:nvPr/>
        </p:nvSpPr>
        <p:spPr>
          <a:xfrm>
            <a:off x="6418614" y="1394645"/>
            <a:ext cx="4892634" cy="539540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Popular Market Subcategories</a:t>
            </a:r>
            <a:r>
              <a:rPr lang="en-US" sz="1100" dirty="0">
                <a:solidFill>
                  <a:schemeClr val="tx1"/>
                </a:solidFill>
                <a:latin typeface="Arial" panose="020B0604020202020204" pitchFamily="34" charset="0"/>
                <a:cs typeface="Arial" panose="020B0604020202020204" pitchFamily="34" charset="0"/>
              </a:rPr>
              <a:t>: The dataset includes a wide range of market subcategories. The most popular subcategories, based on the highest counts, are "Juice &amp; Juice Drinks," "Drink Concentrates &amp; Mixes," and "Iced Tea." These subcategories have the highest presence in the market.</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Variety of Choices</a:t>
            </a:r>
            <a:r>
              <a:rPr lang="en-US" sz="1100" dirty="0">
                <a:solidFill>
                  <a:schemeClr val="tx1"/>
                </a:solidFill>
                <a:latin typeface="Arial" panose="020B0604020202020204" pitchFamily="34" charset="0"/>
                <a:cs typeface="Arial" panose="020B0604020202020204" pitchFamily="34" charset="0"/>
              </a:rPr>
              <a:t>: Consumers have a diverse range of choices when it comes to beverages in North America. There are numerous subcategories, indicating a variety of beverage options available in the market.</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Preference for Non-Alcoholic Options</a:t>
            </a:r>
            <a:r>
              <a:rPr lang="en-US" sz="1100" dirty="0">
                <a:solidFill>
                  <a:schemeClr val="tx1"/>
                </a:solidFill>
                <a:latin typeface="Arial" panose="020B0604020202020204" pitchFamily="34" charset="0"/>
                <a:cs typeface="Arial" panose="020B0604020202020204" pitchFamily="34" charset="0"/>
              </a:rPr>
              <a:t>: The majority of subcategories appear to be non-alcoholic, with options like "Carbonates," "Energy Drinks," and "Bottled Water - Flavored" ranking high in terms of counts. This suggests a preference for non-alcoholic beverages among consumers.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Limited Availability</a:t>
            </a:r>
            <a:r>
              <a:rPr lang="en-US" sz="1100" dirty="0">
                <a:solidFill>
                  <a:schemeClr val="tx1"/>
                </a:solidFill>
                <a:latin typeface="Arial" panose="020B0604020202020204" pitchFamily="34" charset="0"/>
                <a:cs typeface="Arial" panose="020B0604020202020204" pitchFamily="34" charset="0"/>
              </a:rPr>
              <a:t>: On the other hand, subcategories like "Sports Powders," "Sports Others," and "Sports Supplements" have relatively lower counts. This might indicate limited popularity or availability of these products in the North American market.</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Health-Conscious Choices</a:t>
            </a:r>
            <a:r>
              <a:rPr lang="en-US" sz="1100" dirty="0">
                <a:solidFill>
                  <a:schemeClr val="tx1"/>
                </a:solidFill>
                <a:latin typeface="Arial" panose="020B0604020202020204" pitchFamily="34" charset="0"/>
                <a:cs typeface="Arial" panose="020B0604020202020204" pitchFamily="34" charset="0"/>
              </a:rPr>
              <a:t>: The presence of subcategories like "Iced Tea" and "Iced Coffee" suggests a preference for refreshing and potentially healthier beverage options, possibly driven by health-conscious consumers.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Market Segmentation</a:t>
            </a:r>
            <a:r>
              <a:rPr lang="en-US" sz="1100" dirty="0">
                <a:solidFill>
                  <a:schemeClr val="tx1"/>
                </a:solidFill>
                <a:latin typeface="Arial" panose="020B0604020202020204" pitchFamily="34" charset="0"/>
                <a:cs typeface="Arial" panose="020B0604020202020204" pitchFamily="34" charset="0"/>
              </a:rPr>
              <a:t>: The diversity in market subcategories reflects market segmentation, catering to various consumer preferences and needs. This segmentation allows businesses to target specific customer segments effectively.</a:t>
            </a:r>
            <a:endParaRPr lang="en-IN" sz="1100" dirty="0">
              <a:solidFill>
                <a:schemeClr val="tx1"/>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2ED33435-CE2E-9339-2F2F-FAF8BF5C6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0758"/>
            <a:ext cx="5826487" cy="5667242"/>
          </a:xfrm>
          <a:prstGeom prst="rect">
            <a:avLst/>
          </a:prstGeom>
        </p:spPr>
      </p:pic>
    </p:spTree>
    <p:extLst>
      <p:ext uri="{BB962C8B-B14F-4D97-AF65-F5344CB8AC3E}">
        <p14:creationId xmlns:p14="http://schemas.microsoft.com/office/powerpoint/2010/main" val="62971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FD3670B-5568-2C12-C326-D545E5039239}"/>
              </a:ext>
            </a:extLst>
          </p:cNvPr>
          <p:cNvSpPr/>
          <p:nvPr/>
        </p:nvSpPr>
        <p:spPr>
          <a:xfrm>
            <a:off x="344384" y="6311735"/>
            <a:ext cx="10658104" cy="296882"/>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EC1F36BC-4825-097B-CCF0-BAD8D48BB181}"/>
              </a:ext>
            </a:extLst>
          </p:cNvPr>
          <p:cNvSpPr/>
          <p:nvPr/>
        </p:nvSpPr>
        <p:spPr>
          <a:xfrm rot="5400000">
            <a:off x="8298253" y="3607500"/>
            <a:ext cx="5111588" cy="296882"/>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hape">
            <a:extLst>
              <a:ext uri="{FF2B5EF4-FFF2-40B4-BE49-F238E27FC236}">
                <a16:creationId xmlns:a16="http://schemas.microsoft.com/office/drawing/2014/main" id="{B518FD2E-7455-FC74-B716-03A04DDC52C9}"/>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5" name="Rectangle">
            <a:extLst>
              <a:ext uri="{FF2B5EF4-FFF2-40B4-BE49-F238E27FC236}">
                <a16:creationId xmlns:a16="http://schemas.microsoft.com/office/drawing/2014/main" id="{2E7311ED-5306-CDC8-D0F0-AB92525A87A0}"/>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6" name="Shape">
            <a:extLst>
              <a:ext uri="{FF2B5EF4-FFF2-40B4-BE49-F238E27FC236}">
                <a16:creationId xmlns:a16="http://schemas.microsoft.com/office/drawing/2014/main" id="{7FE7ACCE-910D-5815-8911-2A9BB20FBC84}"/>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7" name="Shape">
            <a:extLst>
              <a:ext uri="{FF2B5EF4-FFF2-40B4-BE49-F238E27FC236}">
                <a16:creationId xmlns:a16="http://schemas.microsoft.com/office/drawing/2014/main" id="{0C51A854-8C54-55A0-32AA-4159238DDE22}"/>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8" name="Shape">
            <a:extLst>
              <a:ext uri="{FF2B5EF4-FFF2-40B4-BE49-F238E27FC236}">
                <a16:creationId xmlns:a16="http://schemas.microsoft.com/office/drawing/2014/main" id="{756BDA68-7651-462A-527D-93C7ED8C688A}"/>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9" name="Title 3">
            <a:extLst>
              <a:ext uri="{FF2B5EF4-FFF2-40B4-BE49-F238E27FC236}">
                <a16:creationId xmlns:a16="http://schemas.microsoft.com/office/drawing/2014/main" id="{A827C136-626F-DEF8-4523-B1DD0DFB97DF}"/>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Analyzing Data and Extracting Insights</a:t>
            </a:r>
          </a:p>
        </p:txBody>
      </p:sp>
      <p:cxnSp>
        <p:nvCxnSpPr>
          <p:cNvPr id="10" name="Straight Connector 9">
            <a:extLst>
              <a:ext uri="{FF2B5EF4-FFF2-40B4-BE49-F238E27FC236}">
                <a16:creationId xmlns:a16="http://schemas.microsoft.com/office/drawing/2014/main" id="{B48D1A1D-8E32-4280-432C-0B1AD1932343}"/>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BEE90DB-B30C-54FA-0A77-1E16A2A58689}"/>
              </a:ext>
            </a:extLst>
          </p:cNvPr>
          <p:cNvSpPr txBox="1"/>
          <p:nvPr/>
        </p:nvSpPr>
        <p:spPr>
          <a:xfrm>
            <a:off x="208092" y="1185808"/>
            <a:ext cx="6181106" cy="3101618"/>
          </a:xfrm>
          <a:prstGeom prst="rect">
            <a:avLst/>
          </a:prstGeom>
          <a:noFill/>
        </p:spPr>
        <p:txBody>
          <a:bodyPr wrap="square">
            <a:spAutoFit/>
          </a:bodyPr>
          <a:lstStyle/>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Market Segmentation</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Major Flavor Groups</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Top Positioning Customers</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Top 10 Emerging Flavors </a:t>
            </a:r>
          </a:p>
          <a:p>
            <a:pPr marL="457200" indent="-457200">
              <a:lnSpc>
                <a:spcPct val="150000"/>
              </a:lnSpc>
              <a:spcBef>
                <a:spcPts val="6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Consumer Trends and Preferences</a:t>
            </a:r>
          </a:p>
        </p:txBody>
      </p:sp>
      <p:pic>
        <p:nvPicPr>
          <p:cNvPr id="32" name="Graphic 31" descr="Research with solid fill">
            <a:extLst>
              <a:ext uri="{FF2B5EF4-FFF2-40B4-BE49-F238E27FC236}">
                <a16:creationId xmlns:a16="http://schemas.microsoft.com/office/drawing/2014/main" id="{79171451-81F6-FCAF-4A21-3EF108A7E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9714" y="3429000"/>
            <a:ext cx="2952754" cy="2952754"/>
          </a:xfrm>
          <a:prstGeom prst="rect">
            <a:avLst/>
          </a:prstGeom>
        </p:spPr>
      </p:pic>
      <p:pic>
        <p:nvPicPr>
          <p:cNvPr id="34" name="Graphic 33" descr="Pie chart with solid fill">
            <a:extLst>
              <a:ext uri="{FF2B5EF4-FFF2-40B4-BE49-F238E27FC236}">
                <a16:creationId xmlns:a16="http://schemas.microsoft.com/office/drawing/2014/main" id="{F71EEB18-B0F6-A78B-4DA5-CF0650CD7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5743" y="1185808"/>
            <a:ext cx="1173632" cy="1173632"/>
          </a:xfrm>
          <a:prstGeom prst="rect">
            <a:avLst/>
          </a:prstGeom>
        </p:spPr>
      </p:pic>
      <p:pic>
        <p:nvPicPr>
          <p:cNvPr id="36" name="Graphic 35" descr="Bar chart with solid fill">
            <a:extLst>
              <a:ext uri="{FF2B5EF4-FFF2-40B4-BE49-F238E27FC236}">
                <a16:creationId xmlns:a16="http://schemas.microsoft.com/office/drawing/2014/main" id="{D232F1CC-5750-50C4-A3AA-E786E0C2A7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0816" y="1402887"/>
            <a:ext cx="2819012" cy="2819012"/>
          </a:xfrm>
          <a:prstGeom prst="rect">
            <a:avLst/>
          </a:prstGeom>
        </p:spPr>
      </p:pic>
    </p:spTree>
    <p:extLst>
      <p:ext uri="{BB962C8B-B14F-4D97-AF65-F5344CB8AC3E}">
        <p14:creationId xmlns:p14="http://schemas.microsoft.com/office/powerpoint/2010/main" val="356024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D48BBF10-82CE-F492-749C-ECC46DD7E4AE}"/>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5" name="Rectangle">
            <a:extLst>
              <a:ext uri="{FF2B5EF4-FFF2-40B4-BE49-F238E27FC236}">
                <a16:creationId xmlns:a16="http://schemas.microsoft.com/office/drawing/2014/main" id="{968A48F9-4032-8492-4EA8-61E1C1ABB47B}"/>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6" name="Shape">
            <a:extLst>
              <a:ext uri="{FF2B5EF4-FFF2-40B4-BE49-F238E27FC236}">
                <a16:creationId xmlns:a16="http://schemas.microsoft.com/office/drawing/2014/main" id="{17906555-ED09-AFC0-9526-B646D9AA2E21}"/>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7" name="Shape">
            <a:extLst>
              <a:ext uri="{FF2B5EF4-FFF2-40B4-BE49-F238E27FC236}">
                <a16:creationId xmlns:a16="http://schemas.microsoft.com/office/drawing/2014/main" id="{423E8708-168B-003C-0489-BFB88700E76E}"/>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8" name="Shape">
            <a:extLst>
              <a:ext uri="{FF2B5EF4-FFF2-40B4-BE49-F238E27FC236}">
                <a16:creationId xmlns:a16="http://schemas.microsoft.com/office/drawing/2014/main" id="{C8AAC9A5-8F78-3993-07AF-B37DA0E3F160}"/>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9" name="Title 3">
            <a:extLst>
              <a:ext uri="{FF2B5EF4-FFF2-40B4-BE49-F238E27FC236}">
                <a16:creationId xmlns:a16="http://schemas.microsoft.com/office/drawing/2014/main" id="{B2E00093-4F9B-5439-3FE1-D3A5F0FFF678}"/>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Major Flavor Groups in the New Product Launches </a:t>
            </a:r>
          </a:p>
        </p:txBody>
      </p:sp>
      <p:cxnSp>
        <p:nvCxnSpPr>
          <p:cNvPr id="10" name="Straight Connector 9">
            <a:extLst>
              <a:ext uri="{FF2B5EF4-FFF2-40B4-BE49-F238E27FC236}">
                <a16:creationId xmlns:a16="http://schemas.microsoft.com/office/drawing/2014/main" id="{6938F6CC-6039-6F35-2B7B-3478A277C2FD}"/>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D51B895-18DC-6040-06F4-6616B6768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594"/>
            <a:ext cx="5755192" cy="5597896"/>
          </a:xfrm>
          <a:prstGeom prst="rect">
            <a:avLst/>
          </a:prstGeom>
        </p:spPr>
      </p:pic>
      <p:sp>
        <p:nvSpPr>
          <p:cNvPr id="16" name="Rectangle: Rounded Corners 15">
            <a:extLst>
              <a:ext uri="{FF2B5EF4-FFF2-40B4-BE49-F238E27FC236}">
                <a16:creationId xmlns:a16="http://schemas.microsoft.com/office/drawing/2014/main" id="{05B99D24-FF82-A3A3-2F0E-001B5DE8F0F8}"/>
              </a:ext>
            </a:extLst>
          </p:cNvPr>
          <p:cNvSpPr/>
          <p:nvPr/>
        </p:nvSpPr>
        <p:spPr>
          <a:xfrm>
            <a:off x="6418614" y="1394645"/>
            <a:ext cx="4892634" cy="539540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Arial" panose="020B0604020202020204" pitchFamily="34" charset="0"/>
                <a:cs typeface="Arial" panose="020B0604020202020204" pitchFamily="34" charset="0"/>
              </a:rPr>
              <a:t>Understanding flavor groups is pivotal in the beverage industry as it enables precise product development, targeted marketing, and aligning offerings with evolving consumer preferences.</a:t>
            </a:r>
          </a:p>
          <a:p>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Fruit Dominance</a:t>
            </a:r>
            <a:r>
              <a:rPr lang="en-US" sz="1100" dirty="0">
                <a:solidFill>
                  <a:schemeClr val="tx1"/>
                </a:solidFill>
                <a:latin typeface="Arial" panose="020B0604020202020204" pitchFamily="34" charset="0"/>
                <a:cs typeface="Arial" panose="020B0604020202020204" pitchFamily="34" charset="0"/>
              </a:rPr>
              <a:t>: "Fruit" emerges as the dominant flavor group, with the highest count, indicating its widespread popularity among consumers.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Diverse Taste Profiles</a:t>
            </a:r>
            <a:r>
              <a:rPr lang="en-US" sz="1100" dirty="0">
                <a:solidFill>
                  <a:schemeClr val="tx1"/>
                </a:solidFill>
                <a:latin typeface="Arial" panose="020B0604020202020204" pitchFamily="34" charset="0"/>
                <a:cs typeface="Arial" panose="020B0604020202020204" pitchFamily="34" charset="0"/>
              </a:rPr>
              <a:t>: The presence of flavor groups such as "Tea," "Alcohol," and "Vanilla" signifies the diverse taste preferences catered to by the industry.</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Health and Wellness</a:t>
            </a:r>
            <a:r>
              <a:rPr lang="en-US" sz="1100" dirty="0">
                <a:solidFill>
                  <a:schemeClr val="tx1"/>
                </a:solidFill>
                <a:latin typeface="Arial" panose="020B0604020202020204" pitchFamily="34" charset="0"/>
                <a:cs typeface="Arial" panose="020B0604020202020204" pitchFamily="34" charset="0"/>
              </a:rPr>
              <a:t>: "Unflavored" and "Vegetable" flavor groups suggest a growing interest in health and wellness, with consumers seeking more natural and vegetable-based options.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Indulgence and Comfort</a:t>
            </a:r>
            <a:r>
              <a:rPr lang="en-US" sz="1100" dirty="0">
                <a:solidFill>
                  <a:schemeClr val="tx1"/>
                </a:solidFill>
                <a:latin typeface="Arial" panose="020B0604020202020204" pitchFamily="34" charset="0"/>
                <a:cs typeface="Arial" panose="020B0604020202020204" pitchFamily="34" charset="0"/>
              </a:rPr>
              <a:t>: "Cake, cookie &amp; pie" and "Fantasy Flavors" demonstrate consumers' affinity for indulgent and comfort-driven beverage experiences.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Cultural Diversity</a:t>
            </a:r>
            <a:r>
              <a:rPr lang="en-US" sz="1100" dirty="0">
                <a:solidFill>
                  <a:schemeClr val="tx1"/>
                </a:solidFill>
                <a:latin typeface="Arial" panose="020B0604020202020204" pitchFamily="34" charset="0"/>
                <a:cs typeface="Arial" panose="020B0604020202020204" pitchFamily="34" charset="0"/>
              </a:rPr>
              <a:t>: The "Ethnic" flavor group highlights the influence of cultural diversity on beverage flavor trends.</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Niche and Unique</a:t>
            </a:r>
            <a:r>
              <a:rPr lang="en-US" sz="1100" dirty="0">
                <a:solidFill>
                  <a:schemeClr val="tx1"/>
                </a:solidFill>
                <a:latin typeface="Arial" panose="020B0604020202020204" pitchFamily="34" charset="0"/>
                <a:cs typeface="Arial" panose="020B0604020202020204" pitchFamily="34" charset="0"/>
              </a:rPr>
              <a:t>: Flavor groups like "Smoke &amp; Roasted," "Sauce &amp; Condiment," and "Rice" are relatively niche and indicate room for innovation and unique product offerings.</a:t>
            </a:r>
          </a:p>
        </p:txBody>
      </p:sp>
    </p:spTree>
    <p:extLst>
      <p:ext uri="{BB962C8B-B14F-4D97-AF65-F5344CB8AC3E}">
        <p14:creationId xmlns:p14="http://schemas.microsoft.com/office/powerpoint/2010/main" val="110251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498E6294-83A0-46FB-2312-97906F7BE839}"/>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1" name="Rectangle">
            <a:extLst>
              <a:ext uri="{FF2B5EF4-FFF2-40B4-BE49-F238E27FC236}">
                <a16:creationId xmlns:a16="http://schemas.microsoft.com/office/drawing/2014/main" id="{24B44613-BFD1-DFF9-994A-59F951300AE4}"/>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2" name="Shape">
            <a:extLst>
              <a:ext uri="{FF2B5EF4-FFF2-40B4-BE49-F238E27FC236}">
                <a16:creationId xmlns:a16="http://schemas.microsoft.com/office/drawing/2014/main" id="{4EEE0F24-B08A-9905-A73E-64BF1719B6EC}"/>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3" name="Shape">
            <a:extLst>
              <a:ext uri="{FF2B5EF4-FFF2-40B4-BE49-F238E27FC236}">
                <a16:creationId xmlns:a16="http://schemas.microsoft.com/office/drawing/2014/main" id="{B552E18C-B0F2-4DC5-504A-492E9F8287CB}"/>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4" name="Shape">
            <a:extLst>
              <a:ext uri="{FF2B5EF4-FFF2-40B4-BE49-F238E27FC236}">
                <a16:creationId xmlns:a16="http://schemas.microsoft.com/office/drawing/2014/main" id="{565327D8-A38E-DBC0-26FD-979BA190862F}"/>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15" name="Title 3">
            <a:extLst>
              <a:ext uri="{FF2B5EF4-FFF2-40B4-BE49-F238E27FC236}">
                <a16:creationId xmlns:a16="http://schemas.microsoft.com/office/drawing/2014/main" id="{DE914A4D-46DC-9DC9-6162-0BA02D563A73}"/>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Major Customer Segments and Positioning</a:t>
            </a:r>
          </a:p>
        </p:txBody>
      </p:sp>
      <p:cxnSp>
        <p:nvCxnSpPr>
          <p:cNvPr id="16" name="Straight Connector 15">
            <a:extLst>
              <a:ext uri="{FF2B5EF4-FFF2-40B4-BE49-F238E27FC236}">
                <a16:creationId xmlns:a16="http://schemas.microsoft.com/office/drawing/2014/main" id="{EDBE5778-5D03-50AA-6A46-735C161ECE13}"/>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374BB4-B5B4-DC87-EBFA-9EE5FB77D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783" y="2512950"/>
            <a:ext cx="5051991" cy="2760367"/>
          </a:xfrm>
          <a:prstGeom prst="rect">
            <a:avLst/>
          </a:prstGeom>
        </p:spPr>
      </p:pic>
      <p:sp>
        <p:nvSpPr>
          <p:cNvPr id="19" name="TextBox 18">
            <a:extLst>
              <a:ext uri="{FF2B5EF4-FFF2-40B4-BE49-F238E27FC236}">
                <a16:creationId xmlns:a16="http://schemas.microsoft.com/office/drawing/2014/main" id="{6C049A52-26E9-9709-A726-9C9A1C181F80}"/>
              </a:ext>
            </a:extLst>
          </p:cNvPr>
          <p:cNvSpPr txBox="1"/>
          <p:nvPr/>
        </p:nvSpPr>
        <p:spPr>
          <a:xfrm>
            <a:off x="249953" y="1394645"/>
            <a:ext cx="2802577" cy="161582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One prevalent strategy, "Convenience - Consumption," emerges as a dominant theme. This suggests that a significant portion of beverage products is marketed with a strong emphasis on ease of consumption. The appeal of convenience aligns with the fast-paced lifestyles of today's consumers, who seek practical and effortless options.</a:t>
            </a:r>
            <a:endParaRPr lang="en-IN" sz="1100" dirty="0">
              <a:latin typeface="Arial" panose="020B0604020202020204" pitchFamily="34" charset="0"/>
              <a:cs typeface="Arial" panose="020B0604020202020204" pitchFamily="34" charset="0"/>
            </a:endParaRPr>
          </a:p>
        </p:txBody>
      </p:sp>
      <p:cxnSp>
        <p:nvCxnSpPr>
          <p:cNvPr id="20" name="Elbow Connector 163">
            <a:extLst>
              <a:ext uri="{FF2B5EF4-FFF2-40B4-BE49-F238E27FC236}">
                <a16:creationId xmlns:a16="http://schemas.microsoft.com/office/drawing/2014/main" id="{D8781B6C-1D84-61DC-9C33-26024EB10090}"/>
              </a:ext>
            </a:extLst>
          </p:cNvPr>
          <p:cNvCxnSpPr>
            <a:cxnSpLocks/>
          </p:cNvCxnSpPr>
          <p:nvPr/>
        </p:nvCxnSpPr>
        <p:spPr>
          <a:xfrm rot="16200000" flipV="1">
            <a:off x="2572738" y="2098585"/>
            <a:ext cx="1235077" cy="529264"/>
          </a:xfrm>
          <a:prstGeom prst="bentConnector3">
            <a:avLst>
              <a:gd name="adj1" fmla="val 963"/>
            </a:avLst>
          </a:prstGeom>
          <a:noFill/>
          <a:ln w="12700" cap="flat" cmpd="sng" algn="ctr">
            <a:solidFill>
              <a:srgbClr val="575757"/>
            </a:solidFill>
            <a:prstDash val="solid"/>
            <a:headEnd type="none" w="med" len="med"/>
            <a:tailEnd type="triangle" w="med" len="med"/>
          </a:ln>
          <a:effectLst/>
        </p:spPr>
      </p:cxnSp>
      <p:sp>
        <p:nvSpPr>
          <p:cNvPr id="27" name="TextBox 26">
            <a:extLst>
              <a:ext uri="{FF2B5EF4-FFF2-40B4-BE49-F238E27FC236}">
                <a16:creationId xmlns:a16="http://schemas.microsoft.com/office/drawing/2014/main" id="{1C57EC5B-AD1C-D452-250D-E2C2009FA88C}"/>
              </a:ext>
            </a:extLst>
          </p:cNvPr>
          <p:cNvSpPr txBox="1"/>
          <p:nvPr/>
        </p:nvSpPr>
        <p:spPr>
          <a:xfrm>
            <a:off x="313288" y="4869511"/>
            <a:ext cx="2802577" cy="144655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Closely following is the positioning strategy of "Convenience - Easy-to-Prepare." This positioning highlights the significance of products that not only offer convenience in consumption but also in preparation. It underscores the idea that quick and uncomplicated preparation is a substantial selling point for beverages.</a:t>
            </a:r>
            <a:endParaRPr lang="en-IN" sz="1100" dirty="0">
              <a:latin typeface="Arial" panose="020B0604020202020204" pitchFamily="34" charset="0"/>
              <a:cs typeface="Arial" panose="020B0604020202020204" pitchFamily="34" charset="0"/>
            </a:endParaRPr>
          </a:p>
        </p:txBody>
      </p:sp>
      <p:cxnSp>
        <p:nvCxnSpPr>
          <p:cNvPr id="29" name="Elbow Connector 163">
            <a:extLst>
              <a:ext uri="{FF2B5EF4-FFF2-40B4-BE49-F238E27FC236}">
                <a16:creationId xmlns:a16="http://schemas.microsoft.com/office/drawing/2014/main" id="{CEE840EA-D0B8-01DD-9239-CED805AFA93E}"/>
              </a:ext>
            </a:extLst>
          </p:cNvPr>
          <p:cNvCxnSpPr>
            <a:cxnSpLocks/>
          </p:cNvCxnSpPr>
          <p:nvPr/>
        </p:nvCxnSpPr>
        <p:spPr>
          <a:xfrm rot="10800000" flipV="1">
            <a:off x="1714579" y="3224540"/>
            <a:ext cx="1740331" cy="1555275"/>
          </a:xfrm>
          <a:prstGeom prst="bentConnector3">
            <a:avLst>
              <a:gd name="adj1" fmla="val 100836"/>
            </a:avLst>
          </a:prstGeom>
          <a:noFill/>
          <a:ln w="12700" cap="flat" cmpd="sng" algn="ctr">
            <a:solidFill>
              <a:srgbClr val="575757"/>
            </a:solidFill>
            <a:prstDash val="solid"/>
            <a:headEnd type="none" w="med" len="med"/>
            <a:tailEnd type="triangle" w="med" len="med"/>
          </a:ln>
          <a:effectLst/>
        </p:spPr>
      </p:cxnSp>
      <p:sp>
        <p:nvSpPr>
          <p:cNvPr id="36" name="TextBox 35">
            <a:extLst>
              <a:ext uri="{FF2B5EF4-FFF2-40B4-BE49-F238E27FC236}">
                <a16:creationId xmlns:a16="http://schemas.microsoft.com/office/drawing/2014/main" id="{861E48B6-0E64-CFE6-A5E3-F558C1502F1B}"/>
              </a:ext>
            </a:extLst>
          </p:cNvPr>
          <p:cNvSpPr txBox="1"/>
          <p:nvPr/>
        </p:nvSpPr>
        <p:spPr>
          <a:xfrm>
            <a:off x="9139470" y="1479283"/>
            <a:ext cx="2802577" cy="1277273"/>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The hybrid strategy of "Energy/Alertness, Convenience - Consumption" combines the benefits of energy enhancement with convenience. This positioning caters to consumers looking for both a convenient beverage solution and the added perk of increased alertness and energy.</a:t>
            </a:r>
            <a:endParaRPr lang="en-IN" sz="1100" dirty="0">
              <a:latin typeface="Arial" panose="020B0604020202020204" pitchFamily="34" charset="0"/>
              <a:cs typeface="Arial" panose="020B0604020202020204" pitchFamily="34" charset="0"/>
            </a:endParaRPr>
          </a:p>
        </p:txBody>
      </p:sp>
      <p:cxnSp>
        <p:nvCxnSpPr>
          <p:cNvPr id="37" name="Elbow Connector 163">
            <a:extLst>
              <a:ext uri="{FF2B5EF4-FFF2-40B4-BE49-F238E27FC236}">
                <a16:creationId xmlns:a16="http://schemas.microsoft.com/office/drawing/2014/main" id="{5A780444-3D55-DD77-EC30-802355E1D3F7}"/>
              </a:ext>
            </a:extLst>
          </p:cNvPr>
          <p:cNvCxnSpPr>
            <a:cxnSpLocks/>
          </p:cNvCxnSpPr>
          <p:nvPr/>
        </p:nvCxnSpPr>
        <p:spPr>
          <a:xfrm flipV="1">
            <a:off x="8686646" y="2756556"/>
            <a:ext cx="1080809" cy="700247"/>
          </a:xfrm>
          <a:prstGeom prst="bentConnector3">
            <a:avLst>
              <a:gd name="adj1" fmla="val 99993"/>
            </a:avLst>
          </a:prstGeom>
          <a:noFill/>
          <a:ln w="12700" cap="flat" cmpd="sng" algn="ctr">
            <a:solidFill>
              <a:srgbClr val="575757"/>
            </a:solidFill>
            <a:prstDash val="solid"/>
            <a:headEnd type="none" w="med" len="med"/>
            <a:tailEnd type="triangle" w="med" len="med"/>
          </a:ln>
          <a:effectLst/>
        </p:spPr>
      </p:cxnSp>
      <p:sp>
        <p:nvSpPr>
          <p:cNvPr id="40" name="TextBox 39">
            <a:extLst>
              <a:ext uri="{FF2B5EF4-FFF2-40B4-BE49-F238E27FC236}">
                <a16:creationId xmlns:a16="http://schemas.microsoft.com/office/drawing/2014/main" id="{6EDEE84F-5E62-EB2B-8118-178038130BB6}"/>
              </a:ext>
            </a:extLst>
          </p:cNvPr>
          <p:cNvSpPr txBox="1"/>
          <p:nvPr/>
        </p:nvSpPr>
        <p:spPr>
          <a:xfrm>
            <a:off x="9193749" y="4869511"/>
            <a:ext cx="2802577" cy="1277273"/>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Further analysis reveals a focus on juice content with "Juice Drinks (up to 25% juice)." This positioning emphasizes the percentage of juice contained in the product, potentially targeting health-conscious consumers seeking a balance between flavor and nutrition.</a:t>
            </a:r>
            <a:endParaRPr lang="en-IN" sz="1100" dirty="0">
              <a:latin typeface="Arial" panose="020B0604020202020204" pitchFamily="34" charset="0"/>
              <a:cs typeface="Arial" panose="020B0604020202020204" pitchFamily="34" charset="0"/>
            </a:endParaRPr>
          </a:p>
        </p:txBody>
      </p:sp>
      <p:cxnSp>
        <p:nvCxnSpPr>
          <p:cNvPr id="42" name="Elbow Connector 163">
            <a:extLst>
              <a:ext uri="{FF2B5EF4-FFF2-40B4-BE49-F238E27FC236}">
                <a16:creationId xmlns:a16="http://schemas.microsoft.com/office/drawing/2014/main" id="{7E3E98DD-28A8-56C7-08E9-D2BF6EB95BCD}"/>
              </a:ext>
            </a:extLst>
          </p:cNvPr>
          <p:cNvCxnSpPr>
            <a:cxnSpLocks/>
          </p:cNvCxnSpPr>
          <p:nvPr/>
        </p:nvCxnSpPr>
        <p:spPr>
          <a:xfrm>
            <a:off x="8686647" y="3740727"/>
            <a:ext cx="1336127" cy="1039090"/>
          </a:xfrm>
          <a:prstGeom prst="bentConnector3">
            <a:avLst>
              <a:gd name="adj1" fmla="val 100661"/>
            </a:avLst>
          </a:prstGeom>
          <a:noFill/>
          <a:ln w="12700" cap="flat" cmpd="sng" algn="ctr">
            <a:solidFill>
              <a:srgbClr val="575757"/>
            </a:solidFill>
            <a:prstDash val="solid"/>
            <a:headEnd type="none" w="med" len="med"/>
            <a:tailEnd type="triangle" w="med" len="med"/>
          </a:ln>
          <a:effectLst/>
        </p:spPr>
      </p:cxnSp>
    </p:spTree>
    <p:extLst>
      <p:ext uri="{BB962C8B-B14F-4D97-AF65-F5344CB8AC3E}">
        <p14:creationId xmlns:p14="http://schemas.microsoft.com/office/powerpoint/2010/main" val="378248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0C71AC7C-7B22-29C2-EA8C-CA338FC78D4D}"/>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5" name="Rectangle">
            <a:extLst>
              <a:ext uri="{FF2B5EF4-FFF2-40B4-BE49-F238E27FC236}">
                <a16:creationId xmlns:a16="http://schemas.microsoft.com/office/drawing/2014/main" id="{33B7939B-714A-5DB0-20E2-78C831E92690}"/>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6" name="Shape">
            <a:extLst>
              <a:ext uri="{FF2B5EF4-FFF2-40B4-BE49-F238E27FC236}">
                <a16:creationId xmlns:a16="http://schemas.microsoft.com/office/drawing/2014/main" id="{A3B19BDF-49B7-AF26-CCBD-334B68F210D9}"/>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7" name="Shape">
            <a:extLst>
              <a:ext uri="{FF2B5EF4-FFF2-40B4-BE49-F238E27FC236}">
                <a16:creationId xmlns:a16="http://schemas.microsoft.com/office/drawing/2014/main" id="{DF697A76-1343-CCB4-4C93-FF8BC74ADA0D}"/>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8" name="Shape">
            <a:extLst>
              <a:ext uri="{FF2B5EF4-FFF2-40B4-BE49-F238E27FC236}">
                <a16:creationId xmlns:a16="http://schemas.microsoft.com/office/drawing/2014/main" id="{B6368C57-920D-FA55-FFD4-25EE5DA229CB}"/>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9" name="Title 3">
            <a:extLst>
              <a:ext uri="{FF2B5EF4-FFF2-40B4-BE49-F238E27FC236}">
                <a16:creationId xmlns:a16="http://schemas.microsoft.com/office/drawing/2014/main" id="{A30C45E7-FE8B-871C-A4F0-3CA818A0A598}"/>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Identifying Top 10 Emerging Flavors: The Challenges</a:t>
            </a:r>
          </a:p>
        </p:txBody>
      </p:sp>
      <p:sp>
        <p:nvSpPr>
          <p:cNvPr id="13" name="TextBox 12">
            <a:extLst>
              <a:ext uri="{FF2B5EF4-FFF2-40B4-BE49-F238E27FC236}">
                <a16:creationId xmlns:a16="http://schemas.microsoft.com/office/drawing/2014/main" id="{05167BE9-32B2-3BAD-4635-8405DF9F1FC8}"/>
              </a:ext>
            </a:extLst>
          </p:cNvPr>
          <p:cNvSpPr txBox="1"/>
          <p:nvPr/>
        </p:nvSpPr>
        <p:spPr>
          <a:xfrm>
            <a:off x="243443" y="1325299"/>
            <a:ext cx="7938655" cy="4832092"/>
          </a:xfrm>
          <a:prstGeom prst="rect">
            <a:avLst/>
          </a:prstGeom>
          <a:noFill/>
        </p:spPr>
        <p:txBody>
          <a:bodyPr wrap="square">
            <a:spAutoFit/>
          </a:bodyPr>
          <a:lstStyle/>
          <a:p>
            <a:pPr marL="285750" indent="-285750">
              <a:spcAft>
                <a:spcPts val="600"/>
              </a:spcAft>
              <a:buFont typeface="Wingdings" panose="05000000000000000000" pitchFamily="2" charset="2"/>
              <a:buChar char="ü"/>
            </a:pPr>
            <a:r>
              <a:rPr lang="en-US" sz="1600" b="1" dirty="0">
                <a:latin typeface="Arial" panose="020B0604020202020204" pitchFamily="34" charset="0"/>
                <a:cs typeface="Arial" panose="020B0604020202020204" pitchFamily="34" charset="0"/>
              </a:rPr>
              <a:t>Data Preprocessing and Flavor Grouping: </a:t>
            </a:r>
            <a:r>
              <a:rPr lang="en-US" sz="1600" dirty="0">
                <a:latin typeface="Arial" panose="020B0604020202020204" pitchFamily="34" charset="0"/>
                <a:cs typeface="Arial" panose="020B0604020202020204" pitchFamily="34" charset="0"/>
              </a:rPr>
              <a:t>I began with data preprocessing tasks, ensuring quality and consistency. This involved handling missing values and converting launch dates into a uniform format. Most notably, we embarked on flavor standardization, a crucial step. Initially, we used the "</a:t>
            </a:r>
            <a:r>
              <a:rPr lang="en-US" sz="1600" dirty="0" err="1">
                <a:latin typeface="Arial" panose="020B0604020202020204" pitchFamily="34" charset="0"/>
                <a:cs typeface="Arial" panose="020B0604020202020204" pitchFamily="34" charset="0"/>
              </a:rPr>
              <a:t>fuzzywuzzy</a:t>
            </a:r>
            <a:r>
              <a:rPr lang="en-US" sz="1600" dirty="0">
                <a:latin typeface="Arial" panose="020B0604020202020204" pitchFamily="34" charset="0"/>
                <a:cs typeface="Arial" panose="020B0604020202020204" pitchFamily="34" charset="0"/>
              </a:rPr>
              <a:t>" library to efficiently map similar flavors. However, this process, while effective, took considerable time—approximately 51 minutes.</a:t>
            </a:r>
          </a:p>
          <a:p>
            <a:pPr marL="285750" indent="-285750">
              <a:spcAft>
                <a:spcPts val="600"/>
              </a:spcAft>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spcAft>
                <a:spcPts val="600"/>
              </a:spcAft>
              <a:buFont typeface="Wingdings" panose="05000000000000000000" pitchFamily="2" charset="2"/>
              <a:buChar char="ü"/>
            </a:pPr>
            <a:r>
              <a:rPr lang="en-US" sz="1600" b="1" dirty="0">
                <a:latin typeface="Arial" panose="020B0604020202020204" pitchFamily="34" charset="0"/>
                <a:cs typeface="Arial" panose="020B0604020202020204" pitchFamily="34" charset="0"/>
              </a:rPr>
              <a:t>Efficiency with the Jaccard Principle (TF-IDF):</a:t>
            </a:r>
            <a:r>
              <a:rPr lang="en-US" sz="1600" dirty="0">
                <a:latin typeface="Arial" panose="020B0604020202020204" pitchFamily="34" charset="0"/>
                <a:cs typeface="Arial" panose="020B0604020202020204" pitchFamily="34" charset="0"/>
              </a:rPr>
              <a:t> Recognizing the need for efficiency, we transitioned to the Jaccard Principle using TF-IDF (Term Frequency-Inverse Document Frequency) for Flavor Group mapping. This method proved exceptionally efficient, taking a mere 0.4 seconds to identify the best flavor matches. This improved approach streamlined our analysis significantly.</a:t>
            </a:r>
          </a:p>
          <a:p>
            <a:pPr marL="285750" indent="-285750">
              <a:spcAft>
                <a:spcPts val="600"/>
              </a:spcAft>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spcAft>
                <a:spcPts val="600"/>
              </a:spcAft>
              <a:buFont typeface="Wingdings" panose="05000000000000000000" pitchFamily="2" charset="2"/>
              <a:buChar char="ü"/>
            </a:pPr>
            <a:r>
              <a:rPr lang="en-US" sz="1600" b="1" dirty="0">
                <a:latin typeface="Arial" panose="020B0604020202020204" pitchFamily="34" charset="0"/>
                <a:cs typeface="Arial" panose="020B0604020202020204" pitchFamily="34" charset="0"/>
              </a:rPr>
              <a:t>Identifying Emerging Flavors:</a:t>
            </a:r>
            <a:r>
              <a:rPr lang="en-US" sz="1600" dirty="0">
                <a:latin typeface="Arial" panose="020B0604020202020204" pitchFamily="34" charset="0"/>
                <a:cs typeface="Arial" panose="020B0604020202020204" pitchFamily="34" charset="0"/>
              </a:rPr>
              <a:t> With our standardized flavor data, we turned our attention to identifying Emerging Flavors. These were defined as those showing significant growth over the last five years. By analyzing flavor frequency and launch dates, we pinpointed flavors that had gained substantial traction in recent times.</a:t>
            </a:r>
          </a:p>
        </p:txBody>
      </p:sp>
      <p:pic>
        <p:nvPicPr>
          <p:cNvPr id="15" name="Graphic 14" descr="Brain in head with solid fill">
            <a:extLst>
              <a:ext uri="{FF2B5EF4-FFF2-40B4-BE49-F238E27FC236}">
                <a16:creationId xmlns:a16="http://schemas.microsoft.com/office/drawing/2014/main" id="{59B93320-D809-9CD0-5BD5-96D07A649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2941" y="1101047"/>
            <a:ext cx="3055918" cy="3055918"/>
          </a:xfrm>
          <a:prstGeom prst="rect">
            <a:avLst/>
          </a:prstGeom>
        </p:spPr>
      </p:pic>
      <p:cxnSp>
        <p:nvCxnSpPr>
          <p:cNvPr id="16" name="Straight Connector 15">
            <a:extLst>
              <a:ext uri="{FF2B5EF4-FFF2-40B4-BE49-F238E27FC236}">
                <a16:creationId xmlns:a16="http://schemas.microsoft.com/office/drawing/2014/main" id="{8D93C7E3-6106-1DE2-F1A1-4E6BCC5187FC}"/>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71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5354AA37-8BFC-4A54-ACDC-C6CBE4C146A0}"/>
              </a:ext>
            </a:extLst>
          </p:cNvPr>
          <p:cNvSpPr/>
          <p:nvPr/>
        </p:nvSpPr>
        <p:spPr>
          <a:xfrm>
            <a:off x="7395212" y="202494"/>
            <a:ext cx="3607276" cy="764012"/>
          </a:xfrm>
          <a:custGeom>
            <a:avLst/>
            <a:gdLst/>
            <a:ahLst/>
            <a:cxnLst>
              <a:cxn ang="0">
                <a:pos x="wd2" y="hd2"/>
              </a:cxn>
              <a:cxn ang="5400000">
                <a:pos x="wd2" y="hd2"/>
              </a:cxn>
              <a:cxn ang="10800000">
                <a:pos x="wd2" y="hd2"/>
              </a:cxn>
              <a:cxn ang="16200000">
                <a:pos x="wd2" y="hd2"/>
              </a:cxn>
            </a:cxnLst>
            <a:rect l="0" t="0" r="r" b="b"/>
            <a:pathLst>
              <a:path w="21600" h="21600" extrusionOk="0">
                <a:moveTo>
                  <a:pt x="17280" y="0"/>
                </a:moveTo>
                <a:lnTo>
                  <a:pt x="17280" y="0"/>
                </a:lnTo>
                <a:lnTo>
                  <a:pt x="12960" y="0"/>
                </a:lnTo>
                <a:lnTo>
                  <a:pt x="8640" y="0"/>
                </a:lnTo>
                <a:lnTo>
                  <a:pt x="4320" y="0"/>
                </a:lnTo>
                <a:lnTo>
                  <a:pt x="0" y="0"/>
                </a:lnTo>
                <a:lnTo>
                  <a:pt x="0" y="21600"/>
                </a:lnTo>
                <a:lnTo>
                  <a:pt x="4320" y="21600"/>
                </a:lnTo>
                <a:lnTo>
                  <a:pt x="8640" y="21600"/>
                </a:lnTo>
                <a:lnTo>
                  <a:pt x="12960" y="21600"/>
                </a:lnTo>
                <a:lnTo>
                  <a:pt x="17280" y="21600"/>
                </a:lnTo>
                <a:lnTo>
                  <a:pt x="17280" y="21600"/>
                </a:lnTo>
                <a:lnTo>
                  <a:pt x="21600" y="21600"/>
                </a:lnTo>
                <a:lnTo>
                  <a:pt x="21600" y="0"/>
                </a:lnTo>
                <a:close/>
              </a:path>
            </a:pathLst>
          </a:custGeom>
          <a:solidFill>
            <a:schemeClr val="accent4">
              <a:lumMod val="40000"/>
              <a:lumOff val="60000"/>
            </a:schemeClr>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5" name="Rectangle">
            <a:extLst>
              <a:ext uri="{FF2B5EF4-FFF2-40B4-BE49-F238E27FC236}">
                <a16:creationId xmlns:a16="http://schemas.microsoft.com/office/drawing/2014/main" id="{80F67E27-DB53-1946-C04A-43A21BE889AD}"/>
              </a:ext>
            </a:extLst>
          </p:cNvPr>
          <p:cNvSpPr/>
          <p:nvPr/>
        </p:nvSpPr>
        <p:spPr>
          <a:xfrm>
            <a:off x="0" y="202494"/>
            <a:ext cx="1232044" cy="764012"/>
          </a:xfrm>
          <a:prstGeom prst="rect">
            <a:avLst/>
          </a:prstGeom>
          <a:solidFill>
            <a:srgbClr val="D93D06"/>
          </a:solidFill>
          <a:ln w="12700">
            <a:miter lim="400000"/>
          </a:ln>
          <a:effectLst>
            <a:outerShdw dist="127000" dir="16200000" rotWithShape="0">
              <a:schemeClr val="bg1"/>
            </a:outerShdw>
          </a:effectLst>
        </p:spPr>
        <p:txBody>
          <a:bodyPr lIns="38100" tIns="38100" rIns="38100" bIns="38100" anchor="ctr"/>
          <a:lstStyle/>
          <a:p>
            <a:endParaRPr lang="en-IN" sz="3000">
              <a:solidFill>
                <a:srgbClr val="FFFFFF"/>
              </a:solidFill>
            </a:endParaRPr>
          </a:p>
        </p:txBody>
      </p:sp>
      <p:sp>
        <p:nvSpPr>
          <p:cNvPr id="6" name="Shape">
            <a:extLst>
              <a:ext uri="{FF2B5EF4-FFF2-40B4-BE49-F238E27FC236}">
                <a16:creationId xmlns:a16="http://schemas.microsoft.com/office/drawing/2014/main" id="{D06D8F28-D730-78C4-4CBF-B8A6AE2A200E}"/>
              </a:ext>
            </a:extLst>
          </p:cNvPr>
          <p:cNvSpPr/>
          <p:nvPr/>
        </p:nvSpPr>
        <p:spPr>
          <a:xfrm>
            <a:off x="1179831" y="202494"/>
            <a:ext cx="1441584" cy="764012"/>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lnTo>
                  <a:pt x="0" y="0"/>
                </a:lnTo>
                <a:lnTo>
                  <a:pt x="0" y="21600"/>
                </a:lnTo>
                <a:lnTo>
                  <a:pt x="10790" y="21600"/>
                </a:lnTo>
                <a:lnTo>
                  <a:pt x="21600" y="21600"/>
                </a:lnTo>
                <a:lnTo>
                  <a:pt x="21600" y="0"/>
                </a:lnTo>
                <a:close/>
              </a:path>
            </a:pathLst>
          </a:custGeom>
          <a:solidFill>
            <a:srgbClr val="F38616"/>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7" name="Shape">
            <a:extLst>
              <a:ext uri="{FF2B5EF4-FFF2-40B4-BE49-F238E27FC236}">
                <a16:creationId xmlns:a16="http://schemas.microsoft.com/office/drawing/2014/main" id="{6F2F7D59-201D-C3C8-F804-0C56B8D6E063}"/>
              </a:ext>
            </a:extLst>
          </p:cNvPr>
          <p:cNvSpPr/>
          <p:nvPr/>
        </p:nvSpPr>
        <p:spPr>
          <a:xfrm>
            <a:off x="2560322" y="202494"/>
            <a:ext cx="2164364" cy="764012"/>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0" y="0"/>
                </a:lnTo>
                <a:lnTo>
                  <a:pt x="0" y="21600"/>
                </a:lnTo>
                <a:lnTo>
                  <a:pt x="7200" y="21600"/>
                </a:lnTo>
                <a:lnTo>
                  <a:pt x="14400" y="21600"/>
                </a:lnTo>
                <a:lnTo>
                  <a:pt x="21600" y="21600"/>
                </a:lnTo>
                <a:lnTo>
                  <a:pt x="21600" y="0"/>
                </a:lnTo>
                <a:close/>
              </a:path>
            </a:pathLst>
          </a:custGeom>
          <a:solidFill>
            <a:srgbClr val="F39F1C"/>
          </a:solidFill>
          <a:ln w="12700">
            <a:miter lim="400000"/>
          </a:ln>
          <a:effectLst>
            <a:outerShdw dist="127000" dir="16200000" rotWithShape="0">
              <a:schemeClr val="bg1"/>
            </a:outerShdw>
          </a:effectLst>
        </p:spPr>
        <p:txBody>
          <a:bodyPr lIns="38100" tIns="38100" rIns="38100" bIns="38100" anchor="ctr"/>
          <a:lstStyle/>
          <a:p>
            <a:endParaRPr sz="3000" dirty="0">
              <a:solidFill>
                <a:srgbClr val="FFFFFF"/>
              </a:solidFill>
            </a:endParaRPr>
          </a:p>
        </p:txBody>
      </p:sp>
      <p:sp>
        <p:nvSpPr>
          <p:cNvPr id="8" name="Shape">
            <a:extLst>
              <a:ext uri="{FF2B5EF4-FFF2-40B4-BE49-F238E27FC236}">
                <a16:creationId xmlns:a16="http://schemas.microsoft.com/office/drawing/2014/main" id="{ED7C4844-D79A-B554-C29A-51025A3FEE1E}"/>
              </a:ext>
            </a:extLst>
          </p:cNvPr>
          <p:cNvSpPr/>
          <p:nvPr/>
        </p:nvSpPr>
        <p:spPr>
          <a:xfrm>
            <a:off x="4632961" y="202494"/>
            <a:ext cx="2884493" cy="764012"/>
          </a:xfrm>
          <a:custGeom>
            <a:avLst/>
            <a:gdLst/>
            <a:ahLst/>
            <a:cxnLst>
              <a:cxn ang="0">
                <a:pos x="wd2" y="hd2"/>
              </a:cxn>
              <a:cxn ang="5400000">
                <a:pos x="wd2" y="hd2"/>
              </a:cxn>
              <a:cxn ang="10800000">
                <a:pos x="wd2" y="hd2"/>
              </a:cxn>
              <a:cxn ang="16200000">
                <a:pos x="wd2" y="hd2"/>
              </a:cxn>
            </a:cxnLst>
            <a:rect l="0" t="0" r="r" b="b"/>
            <a:pathLst>
              <a:path w="21600" h="21600" extrusionOk="0">
                <a:moveTo>
                  <a:pt x="16207" y="0"/>
                </a:moveTo>
                <a:lnTo>
                  <a:pt x="10805" y="0"/>
                </a:lnTo>
                <a:lnTo>
                  <a:pt x="5402" y="0"/>
                </a:lnTo>
                <a:lnTo>
                  <a:pt x="0" y="0"/>
                </a:lnTo>
                <a:lnTo>
                  <a:pt x="0" y="21600"/>
                </a:lnTo>
                <a:lnTo>
                  <a:pt x="5402" y="21600"/>
                </a:lnTo>
                <a:lnTo>
                  <a:pt x="10805" y="21600"/>
                </a:lnTo>
                <a:lnTo>
                  <a:pt x="16207" y="21600"/>
                </a:lnTo>
                <a:lnTo>
                  <a:pt x="21600" y="21600"/>
                </a:lnTo>
                <a:lnTo>
                  <a:pt x="21600" y="0"/>
                </a:lnTo>
                <a:close/>
              </a:path>
            </a:pathLst>
          </a:custGeom>
          <a:solidFill>
            <a:srgbClr val="F2C22F"/>
          </a:solidFill>
          <a:ln w="12700">
            <a:miter lim="400000"/>
          </a:ln>
          <a:effectLst>
            <a:outerShdw dist="127000" dir="16200000" rotWithShape="0">
              <a:schemeClr val="bg1"/>
            </a:outerShdw>
          </a:effectLst>
        </p:spPr>
        <p:txBody>
          <a:bodyPr lIns="38100" tIns="38100" rIns="38100" bIns="38100" anchor="ctr"/>
          <a:lstStyle/>
          <a:p>
            <a:endParaRPr sz="3000">
              <a:solidFill>
                <a:srgbClr val="FFFFFF"/>
              </a:solidFill>
            </a:endParaRPr>
          </a:p>
        </p:txBody>
      </p:sp>
      <p:sp>
        <p:nvSpPr>
          <p:cNvPr id="9" name="Title 3">
            <a:extLst>
              <a:ext uri="{FF2B5EF4-FFF2-40B4-BE49-F238E27FC236}">
                <a16:creationId xmlns:a16="http://schemas.microsoft.com/office/drawing/2014/main" id="{BF397D33-2527-C6BA-A21F-3958D4D421DB}"/>
              </a:ext>
            </a:extLst>
          </p:cNvPr>
          <p:cNvSpPr txBox="1">
            <a:spLocks/>
          </p:cNvSpPr>
          <p:nvPr/>
        </p:nvSpPr>
        <p:spPr>
          <a:xfrm>
            <a:off x="0" y="-21758"/>
            <a:ext cx="10515600" cy="1122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spcBef>
                <a:spcPts val="1000"/>
              </a:spcBef>
            </a:pPr>
            <a:r>
              <a:rPr lang="en-US" sz="3200" b="1" dirty="0">
                <a:solidFill>
                  <a:schemeClr val="bg1"/>
                </a:solidFill>
                <a:latin typeface="Arial" panose="020B0604020202020204" pitchFamily="34" charset="0"/>
                <a:ea typeface="+mn-ea"/>
                <a:cs typeface="Arial" panose="020B0604020202020204" pitchFamily="34" charset="0"/>
              </a:rPr>
              <a:t>Pareto Principle: The Final Approach</a:t>
            </a:r>
          </a:p>
        </p:txBody>
      </p:sp>
      <p:cxnSp>
        <p:nvCxnSpPr>
          <p:cNvPr id="10" name="Straight Connector 9">
            <a:extLst>
              <a:ext uri="{FF2B5EF4-FFF2-40B4-BE49-F238E27FC236}">
                <a16:creationId xmlns:a16="http://schemas.microsoft.com/office/drawing/2014/main" id="{8635BD6D-C97D-847E-7BE5-5FA37B2DC7BE}"/>
              </a:ext>
            </a:extLst>
          </p:cNvPr>
          <p:cNvCxnSpPr>
            <a:cxnSpLocks/>
          </p:cNvCxnSpPr>
          <p:nvPr/>
        </p:nvCxnSpPr>
        <p:spPr>
          <a:xfrm>
            <a:off x="0" y="118057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17F1B3-C7FF-465F-0D3D-37588B5EF10F}"/>
              </a:ext>
            </a:extLst>
          </p:cNvPr>
          <p:cNvSpPr txBox="1"/>
          <p:nvPr/>
        </p:nvSpPr>
        <p:spPr>
          <a:xfrm>
            <a:off x="279070" y="1394645"/>
            <a:ext cx="7718961" cy="5262979"/>
          </a:xfrm>
          <a:prstGeom prst="rect">
            <a:avLst/>
          </a:prstGeom>
          <a:noFill/>
        </p:spPr>
        <p:txBody>
          <a:bodyPr wrap="square" rtlCol="0">
            <a:spAutoFit/>
          </a:bodyPr>
          <a:lstStyle/>
          <a:p>
            <a:pPr algn="l"/>
            <a:r>
              <a:rPr lang="en-US" sz="1200" b="0" i="0" dirty="0">
                <a:solidFill>
                  <a:srgbClr val="374151"/>
                </a:solidFill>
                <a:effectLst/>
                <a:latin typeface="Söhne"/>
              </a:rPr>
              <a:t>When confronted with the task of uncovering the Top 10 Emerging Flavors in the North American beverage market, we opted for a strategic approach. Our goal was to pinpoint flavors that weren't merely popular but had a distinct upward trajectory over the past five years.</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Yearly Trend vs. Total Counts</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Instead of relying solely on the total highest counts from the dataset, we recognized the importance of capturing the essence of "emerging" flavors. To do this, we adopted a yearly trend or growth rate approach. This method offered a nuanced perspective by focusing on flavors that had demonstrated consistent and significant growth over time.</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Applying the Pareto Principle</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The Pareto Principle, often referred to as the 80/20 rule, states that roughly 80% of effects come from 20% of causes. In our case, this principle proved invaluable. By targeting the top 20% of flavors with the highest counts, we could ensure our analysis prioritized flavors that held the most substantial market presence.</a:t>
            </a:r>
          </a:p>
          <a:p>
            <a:pPr algn="l"/>
            <a:endParaRPr lang="en-US" sz="1200" b="1" i="0" dirty="0">
              <a:solidFill>
                <a:srgbClr val="374151"/>
              </a:solidFill>
              <a:effectLst/>
              <a:latin typeface="Söhne"/>
            </a:endParaRPr>
          </a:p>
          <a:p>
            <a:pPr algn="l"/>
            <a:r>
              <a:rPr lang="en-US" sz="1200" b="1" i="0" dirty="0">
                <a:solidFill>
                  <a:srgbClr val="374151"/>
                </a:solidFill>
                <a:effectLst/>
                <a:latin typeface="Söhne"/>
              </a:rPr>
              <a:t>The Significance of the Top 12</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Our data revealed a striking insight. By selecting the top 12 flavors in the Pareto distribution, we effectively captured the essence of the market. These flavors represented the top 20% and accounted for a significant portion of the total flavor landscape. This strategic choice ensured that our analysis was focused on the most impactful flavors that truly resonated with consumers.</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Unlocking Strategic Insights</a:t>
            </a:r>
          </a:p>
          <a:p>
            <a:pPr algn="l"/>
            <a:endParaRPr lang="en-US" sz="1200" b="0" i="0" dirty="0">
              <a:solidFill>
                <a:srgbClr val="374151"/>
              </a:solidFill>
              <a:effectLst/>
              <a:latin typeface="Söhne"/>
            </a:endParaRPr>
          </a:p>
          <a:p>
            <a:pPr algn="l"/>
            <a:r>
              <a:rPr lang="en-US" sz="1200" b="0" i="0" dirty="0">
                <a:solidFill>
                  <a:srgbClr val="374151"/>
                </a:solidFill>
                <a:effectLst/>
                <a:latin typeface="Söhne"/>
              </a:rPr>
              <a:t>This approach allowed us to unlock strategic insights into the North American beverage market. By concentrating on flavors with consistent growth and significant market share, we provided businesses with actionable intelligence. These top 12 flavors are not only the most popular but also the most promising for future market trends.</a:t>
            </a:r>
          </a:p>
        </p:txBody>
      </p:sp>
      <p:pic>
        <p:nvPicPr>
          <p:cNvPr id="13" name="Picture 12">
            <a:extLst>
              <a:ext uri="{FF2B5EF4-FFF2-40B4-BE49-F238E27FC236}">
                <a16:creationId xmlns:a16="http://schemas.microsoft.com/office/drawing/2014/main" id="{0CE23204-89B0-8152-A72A-317BC967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031" y="1444171"/>
            <a:ext cx="3855815" cy="2168896"/>
          </a:xfrm>
          <a:prstGeom prst="rect">
            <a:avLst/>
          </a:prstGeom>
        </p:spPr>
      </p:pic>
      <p:pic>
        <p:nvPicPr>
          <p:cNvPr id="15" name="Graphic 14" descr="Presentation with bar chart with solid fill">
            <a:extLst>
              <a:ext uri="{FF2B5EF4-FFF2-40B4-BE49-F238E27FC236}">
                <a16:creationId xmlns:a16="http://schemas.microsoft.com/office/drawing/2014/main" id="{7F36B7C7-D12E-0C0B-4E05-0CB95DF29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5091" y="4026134"/>
            <a:ext cx="2385529" cy="2385529"/>
          </a:xfrm>
          <a:prstGeom prst="rect">
            <a:avLst/>
          </a:prstGeom>
        </p:spPr>
      </p:pic>
    </p:spTree>
    <p:extLst>
      <p:ext uri="{BB962C8B-B14F-4D97-AF65-F5344CB8AC3E}">
        <p14:creationId xmlns:p14="http://schemas.microsoft.com/office/powerpoint/2010/main" val="84333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1545</Words>
  <Application>Microsoft Office PowerPoint</Application>
  <PresentationFormat>Widescreen</PresentationFormat>
  <Paragraphs>110</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Wingdings</vt:lpstr>
      <vt:lpstr>Office Theme</vt:lpstr>
      <vt:lpstr>F&amp;B Flavors in North America Region</vt:lpstr>
      <vt:lpstr>PowerPoint Presentation</vt:lpstr>
      <vt:lpstr>Industry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F&amp;B Flavors in North America Region</dc:title>
  <dc:creator>Adarsh Balan</dc:creator>
  <cp:lastModifiedBy>Adarsh Balan</cp:lastModifiedBy>
  <cp:revision>10</cp:revision>
  <dcterms:created xsi:type="dcterms:W3CDTF">2023-12-07T05:27:33Z</dcterms:created>
  <dcterms:modified xsi:type="dcterms:W3CDTF">2023-12-07T09:25:20Z</dcterms:modified>
</cp:coreProperties>
</file>