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2" r:id="rId2"/>
    <p:sldId id="293" r:id="rId3"/>
    <p:sldId id="256" r:id="rId4"/>
    <p:sldId id="302" r:id="rId5"/>
    <p:sldId id="312" r:id="rId6"/>
    <p:sldId id="283" r:id="rId7"/>
    <p:sldId id="303" r:id="rId8"/>
    <p:sldId id="304" r:id="rId9"/>
    <p:sldId id="305" r:id="rId10"/>
    <p:sldId id="306" r:id="rId11"/>
    <p:sldId id="313" r:id="rId12"/>
    <p:sldId id="307" r:id="rId13"/>
    <p:sldId id="311" r:id="rId14"/>
    <p:sldId id="310" r:id="rId15"/>
    <p:sldId id="309" r:id="rId16"/>
    <p:sldId id="308" r:id="rId17"/>
    <p:sldId id="317" r:id="rId18"/>
    <p:sldId id="316" r:id="rId19"/>
    <p:sldId id="315" r:id="rId20"/>
    <p:sldId id="318" r:id="rId21"/>
    <p:sldId id="314" r:id="rId22"/>
    <p:sldId id="321" r:id="rId23"/>
    <p:sldId id="323" r:id="rId24"/>
    <p:sldId id="320" r:id="rId25"/>
    <p:sldId id="324" r:id="rId26"/>
    <p:sldId id="319" r:id="rId27"/>
    <p:sldId id="328" r:id="rId28"/>
    <p:sldId id="329" r:id="rId29"/>
    <p:sldId id="330" r:id="rId30"/>
    <p:sldId id="327" r:id="rId31"/>
    <p:sldId id="326" r:id="rId32"/>
    <p:sldId id="325" r:id="rId33"/>
    <p:sldId id="331" r:id="rId34"/>
    <p:sldId id="332" r:id="rId35"/>
    <p:sldId id="333" r:id="rId36"/>
    <p:sldId id="334" r:id="rId37"/>
    <p:sldId id="337" r:id="rId38"/>
    <p:sldId id="291" r:id="rId39"/>
    <p:sldId id="292" r:id="rId40"/>
    <p:sldId id="290" r:id="rId41"/>
    <p:sldId id="339" r:id="rId42"/>
    <p:sldId id="335" r:id="rId43"/>
    <p:sldId id="338" r:id="rId44"/>
    <p:sldId id="340" r:id="rId45"/>
    <p:sldId id="341" r:id="rId46"/>
    <p:sldId id="343" r:id="rId47"/>
    <p:sldId id="342" r:id="rId48"/>
    <p:sldId id="336" r:id="rId49"/>
    <p:sldId id="344" r:id="rId50"/>
    <p:sldId id="345" r:id="rId51"/>
    <p:sldId id="351" r:id="rId52"/>
    <p:sldId id="346" r:id="rId53"/>
    <p:sldId id="352" r:id="rId54"/>
    <p:sldId id="347" r:id="rId55"/>
    <p:sldId id="354" r:id="rId56"/>
    <p:sldId id="348" r:id="rId57"/>
    <p:sldId id="353" r:id="rId58"/>
    <p:sldId id="349" r:id="rId59"/>
    <p:sldId id="29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63" d="100"/>
          <a:sy n="63" d="100"/>
        </p:scale>
        <p:origin x="80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6BBD7-48DE-4B59-B10C-B173B4031AB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417082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BBD7-48DE-4B59-B10C-B173B4031AB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78395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BBD7-48DE-4B59-B10C-B173B4031AB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26459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6BBD7-48DE-4B59-B10C-B173B4031AB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200256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6BBD7-48DE-4B59-B10C-B173B4031AB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44594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6BBD7-48DE-4B59-B10C-B173B4031AB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99243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6BBD7-48DE-4B59-B10C-B173B4031ABB}"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19338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6BBD7-48DE-4B59-B10C-B173B4031ABB}"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72477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6BBD7-48DE-4B59-B10C-B173B4031ABB}"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186555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6BBD7-48DE-4B59-B10C-B173B4031AB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70381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36BBD7-48DE-4B59-B10C-B173B4031AB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093E4C-34C6-4EB5-ABCD-CCFE9DDDE5CC}" type="slidenum">
              <a:rPr lang="en-IN" smtClean="0"/>
              <a:t>‹#›</a:t>
            </a:fld>
            <a:endParaRPr lang="en-IN"/>
          </a:p>
        </p:txBody>
      </p:sp>
    </p:spTree>
    <p:extLst>
      <p:ext uri="{BB962C8B-B14F-4D97-AF65-F5344CB8AC3E}">
        <p14:creationId xmlns:p14="http://schemas.microsoft.com/office/powerpoint/2010/main" val="344229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6BBD7-48DE-4B59-B10C-B173B4031ABB}" type="datetimeFigureOut">
              <a:rPr lang="en-IN" smtClean="0"/>
              <a:t>18-10-2024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93E4C-34C6-4EB5-ABCD-CCFE9DDDE5CC}" type="slidenum">
              <a:rPr lang="en-IN" smtClean="0"/>
              <a:t>‹#›</a:t>
            </a:fld>
            <a:endParaRPr lang="en-IN"/>
          </a:p>
        </p:txBody>
      </p:sp>
    </p:spTree>
    <p:extLst>
      <p:ext uri="{BB962C8B-B14F-4D97-AF65-F5344CB8AC3E}">
        <p14:creationId xmlns:p14="http://schemas.microsoft.com/office/powerpoint/2010/main" val="32441312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slide" Target="slide37.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55.xml"/><Relationship Id="rId4" Type="http://schemas.openxmlformats.org/officeDocument/2006/relationships/slide" Target="slide5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javatpoint.com/php-tutorial" TargetMode="External"/><Relationship Id="rId2" Type="http://schemas.openxmlformats.org/officeDocument/2006/relationships/hyperlink" Target="http://www.tutorialspoint.com/php/"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718613" y="863695"/>
            <a:ext cx="4112316" cy="3779995"/>
          </a:xfrm>
        </p:spPr>
        <p:txBody>
          <a:bodyPr anchor="ctr">
            <a:normAutofit/>
          </a:bodyPr>
          <a:lstStyle/>
          <a:p>
            <a:r>
              <a:rPr lang="en-US" sz="4400" dirty="0">
                <a:solidFill>
                  <a:schemeClr val="accent4"/>
                </a:solidFill>
              </a:rPr>
              <a:t>Online Hotel Management System</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7718614" y="5262269"/>
            <a:ext cx="4112315" cy="1464072"/>
          </a:xfrm>
        </p:spPr>
        <p:txBody>
          <a:bodyPr anchor="t">
            <a:noAutofit/>
          </a:bodyPr>
          <a:lstStyle/>
          <a:p>
            <a:r>
              <a:rPr lang="en-US" sz="1800" dirty="0">
                <a:solidFill>
                  <a:schemeClr val="bg2">
                    <a:lumMod val="10000"/>
                    <a:lumOff val="90000"/>
                  </a:schemeClr>
                </a:solidFill>
              </a:rPr>
              <a:t>Developed By,</a:t>
            </a:r>
          </a:p>
          <a:p>
            <a:r>
              <a:rPr lang="en-US" sz="1800" dirty="0">
                <a:solidFill>
                  <a:schemeClr val="bg2">
                    <a:lumMod val="10000"/>
                    <a:lumOff val="90000"/>
                  </a:schemeClr>
                </a:solidFill>
              </a:rPr>
              <a:t>Chate Adarsh Vikas </a:t>
            </a:r>
          </a:p>
        </p:txBody>
      </p:sp>
      <p:cxnSp>
        <p:nvCxnSpPr>
          <p:cNvPr id="5" name="Straight Connector 4">
            <a:extLst>
              <a:ext uri="{FF2B5EF4-FFF2-40B4-BE49-F238E27FC236}">
                <a16:creationId xmlns:a16="http://schemas.microsoft.com/office/drawing/2014/main" id="{DBC39000-7409-49AA-8504-E0345AFD3880}"/>
              </a:ext>
            </a:extLst>
          </p:cNvPr>
          <p:cNvCxnSpPr>
            <a:cxnSpLocks/>
          </p:cNvCxnSpPr>
          <p:nvPr/>
        </p:nvCxnSpPr>
        <p:spPr>
          <a:xfrm>
            <a:off x="7718613" y="1202018"/>
            <a:ext cx="4112316"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A72A2A64-5BC3-4A20-9971-4637AC49B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71" y="0"/>
            <a:ext cx="5140966" cy="5410867"/>
          </a:xfrm>
          <a:prstGeom prst="rect">
            <a:avLst/>
          </a:prstGeom>
        </p:spPr>
      </p:pic>
    </p:spTree>
    <p:extLst>
      <p:ext uri="{BB962C8B-B14F-4D97-AF65-F5344CB8AC3E}">
        <p14:creationId xmlns:p14="http://schemas.microsoft.com/office/powerpoint/2010/main" val="67487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B4CC53-A991-480C-8245-82A4E2E36D0B}"/>
              </a:ext>
            </a:extLst>
          </p:cNvPr>
          <p:cNvSpPr txBox="1"/>
          <p:nvPr/>
        </p:nvSpPr>
        <p:spPr>
          <a:xfrm>
            <a:off x="2228851" y="621903"/>
            <a:ext cx="6444502" cy="5441426"/>
          </a:xfrm>
          <a:prstGeom prst="rect">
            <a:avLst/>
          </a:prstGeom>
          <a:noFill/>
        </p:spPr>
        <p:txBody>
          <a:bodyPr wrap="square">
            <a:spAutoFit/>
          </a:bodyPr>
          <a:lstStyle/>
          <a:p>
            <a:pPr lvl="1" algn="ctr">
              <a:lnSpc>
                <a:spcPct val="107000"/>
              </a:lnSpc>
              <a:spcAft>
                <a:spcPts val="800"/>
              </a:spcAft>
            </a:pPr>
            <a:r>
              <a:rPr lang="en-US" sz="2400" b="1" dirty="0">
                <a:latin typeface="Calibri" panose="020F0502020204030204" pitchFamily="34" charset="0"/>
                <a:ea typeface="Times New Roman" panose="02020603050405020304" pitchFamily="18" charset="0"/>
                <a:cs typeface="Mangal" panose="02040503050203030202" pitchFamily="18" charset="0"/>
              </a:rPr>
              <a:t>1.5 </a:t>
            </a:r>
            <a:r>
              <a:rPr lang="en-US" sz="2400" b="1" dirty="0">
                <a:effectLst/>
                <a:latin typeface="Calibri" panose="020F0502020204030204" pitchFamily="34" charset="0"/>
                <a:ea typeface="Times New Roman" panose="02020603050405020304" pitchFamily="18" charset="0"/>
                <a:cs typeface="Mangal" panose="02040503050203030202" pitchFamily="18" charset="0"/>
              </a:rPr>
              <a:t>Scope and Limitation Of existing System</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US" b="1" dirty="0">
                <a:effectLst/>
                <a:latin typeface="Calibri" panose="020F0502020204030204" pitchFamily="34" charset="0"/>
                <a:ea typeface="Times New Roman" panose="02020603050405020304" pitchFamily="18" charset="0"/>
                <a:cs typeface="Mangal" panose="02040503050203030202" pitchFamily="18" charset="0"/>
              </a:rPr>
              <a:t>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b="1" dirty="0">
                <a:effectLst/>
                <a:latin typeface="Calibri" panose="020F0502020204030204" pitchFamily="34" charset="0"/>
                <a:ea typeface="Times New Roman" panose="02020603050405020304" pitchFamily="18" charset="0"/>
                <a:cs typeface="Calibri" panose="020F0502020204030204" pitchFamily="34" charset="0"/>
              </a:rPr>
              <a:t>Scope of existing System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Calibri" panose="020F0502020204030204" pitchFamily="34" charset="0"/>
              </a:rPr>
              <a:t>System management manually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Calibri" panose="020F0502020204030204" pitchFamily="34" charset="0"/>
              </a:rPr>
              <a:t>Human interaction is required to create booking.</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Calibri" panose="020F0502020204030204" pitchFamily="34" charset="0"/>
              </a:rPr>
              <a:t>Not needed electricity and any electronic devices.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Calibri" panose="020F0502020204030204" pitchFamily="34" charset="0"/>
              </a:rPr>
              <a:t>Store data in using paper format.</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mj-lt"/>
              <a:buAutoNum type="arabicPeriod"/>
            </a:pPr>
            <a:r>
              <a:rPr lang="en-IN" dirty="0">
                <a:effectLst/>
                <a:latin typeface="Calibri" panose="020F0502020204030204" pitchFamily="34" charset="0"/>
                <a:ea typeface="Times New Roman" panose="02020603050405020304" pitchFamily="18" charset="0"/>
                <a:cs typeface="Calibri" panose="020F0502020204030204" pitchFamily="34" charset="0"/>
              </a:rPr>
              <a:t>Borrowed items can be written off.</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270510">
              <a:lnSpc>
                <a:spcPct val="115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Wingdings" panose="05000000000000000000" pitchFamily="2" charset="2"/>
              <a:buChar char=""/>
            </a:pPr>
            <a:r>
              <a:rPr lang="en-IN" b="1" dirty="0">
                <a:effectLst/>
                <a:latin typeface="Calibri" panose="020F0502020204030204" pitchFamily="34" charset="0"/>
                <a:ea typeface="Times New Roman" panose="02020603050405020304" pitchFamily="18" charset="0"/>
                <a:cs typeface="Calibri" panose="020F0502020204030204" pitchFamily="34" charset="0"/>
              </a:rPr>
              <a:t>Limitation:</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Mangal" panose="02040503050203030202" pitchFamily="18" charset="0"/>
              </a:rPr>
              <a:t>Increases the paper work.</a:t>
            </a:r>
          </a:p>
          <a:p>
            <a:pPr marL="342900" lvl="0" indent="-342900">
              <a:lnSpc>
                <a:spcPct val="115000"/>
              </a:lnSpc>
              <a:buFont typeface="+mj-lt"/>
              <a:buAutoNum type="arabicPeriod"/>
            </a:pPr>
            <a:r>
              <a:rPr lang="en-IN" dirty="0">
                <a:effectLst/>
                <a:latin typeface="Calibri" panose="020F0502020204030204" pitchFamily="34" charset="0"/>
                <a:ea typeface="Times New Roman" panose="02020603050405020304" pitchFamily="18" charset="0"/>
                <a:cs typeface="Mangal" panose="02040503050203030202" pitchFamily="18" charset="0"/>
              </a:rPr>
              <a:t>Time Consuming.</a:t>
            </a:r>
          </a:p>
          <a:p>
            <a:pPr marL="342900" lvl="0" indent="-342900">
              <a:lnSpc>
                <a:spcPct val="115000"/>
              </a:lnSpc>
              <a:buFont typeface="+mj-lt"/>
              <a:buAutoNum type="arabicPeriod"/>
            </a:pPr>
            <a:r>
              <a:rPr lang="en-US" dirty="0">
                <a:effectLst/>
                <a:latin typeface="Calibri" panose="020F0502020204030204" pitchFamily="34" charset="0"/>
                <a:ea typeface="Times New Roman" panose="02020603050405020304" pitchFamily="18" charset="0"/>
                <a:cs typeface="Calibri" panose="020F0502020204030204" pitchFamily="34" charset="0"/>
              </a:rPr>
              <a:t>Non-secure.</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US" dirty="0">
                <a:effectLst/>
                <a:latin typeface="Calibri" panose="020F0502020204030204" pitchFamily="34" charset="0"/>
                <a:ea typeface="Times New Roman" panose="02020603050405020304" pitchFamily="18" charset="0"/>
                <a:cs typeface="Calibri" panose="020F0502020204030204" pitchFamily="34" charset="0"/>
              </a:rPr>
              <a:t>No method to trace details.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mj-lt"/>
              <a:buAutoNum type="arabicPeriod"/>
            </a:pPr>
            <a:r>
              <a:rPr lang="en-US" dirty="0">
                <a:effectLst/>
                <a:latin typeface="Calibri" panose="020F0502020204030204" pitchFamily="34" charset="0"/>
                <a:ea typeface="Times New Roman" panose="02020603050405020304" pitchFamily="18" charset="0"/>
                <a:cs typeface="Calibri" panose="020F0502020204030204" pitchFamily="34" charset="0"/>
              </a:rPr>
              <a:t>Human errors.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72941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3159498" y="2727774"/>
            <a:ext cx="5873003" cy="597279"/>
          </a:xfrm>
          <a:prstGeom prst="rect">
            <a:avLst/>
          </a:prstGeom>
          <a:noFill/>
        </p:spPr>
        <p:txBody>
          <a:bodyPr wrap="square">
            <a:spAutoFit/>
          </a:bodyPr>
          <a:lstStyle/>
          <a:p>
            <a:pPr lvl="0" algn="ctr">
              <a:lnSpc>
                <a:spcPct val="115000"/>
              </a:lnSpc>
              <a:spcAft>
                <a:spcPts val="800"/>
              </a:spcAft>
              <a:buSzPts val="1800"/>
            </a:pPr>
            <a:r>
              <a:rPr lang="en-US" sz="30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2. SYSTEM ANALYSIS</a:t>
            </a:r>
            <a:endParaRPr lang="en-IN" sz="30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19" name="Google Shape;1676;p49">
            <a:extLst>
              <a:ext uri="{FF2B5EF4-FFF2-40B4-BE49-F238E27FC236}">
                <a16:creationId xmlns:a16="http://schemas.microsoft.com/office/drawing/2014/main" id="{CA273F7F-A528-4F40-BD68-C64781B08414}"/>
              </a:ext>
            </a:extLst>
          </p:cNvPr>
          <p:cNvGrpSpPr/>
          <p:nvPr/>
        </p:nvGrpSpPr>
        <p:grpSpPr>
          <a:xfrm>
            <a:off x="2797315" y="5728447"/>
            <a:ext cx="3899320" cy="959552"/>
            <a:chOff x="3042485" y="5594633"/>
            <a:chExt cx="2159652" cy="510557"/>
          </a:xfrm>
        </p:grpSpPr>
        <p:sp>
          <p:nvSpPr>
            <p:cNvPr id="20" name="Google Shape;1677;p49">
              <a:extLst>
                <a:ext uri="{FF2B5EF4-FFF2-40B4-BE49-F238E27FC236}">
                  <a16:creationId xmlns:a16="http://schemas.microsoft.com/office/drawing/2014/main" id="{A3CC26AF-D918-4D14-909B-990E838C45DC}"/>
                </a:ext>
              </a:extLst>
            </p:cNvPr>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678;p49">
              <a:extLst>
                <a:ext uri="{FF2B5EF4-FFF2-40B4-BE49-F238E27FC236}">
                  <a16:creationId xmlns:a16="http://schemas.microsoft.com/office/drawing/2014/main" id="{909B5D74-4712-4F2D-B848-35B17274F249}"/>
                </a:ext>
              </a:extLst>
            </p:cNvPr>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679;p49">
              <a:extLst>
                <a:ext uri="{FF2B5EF4-FFF2-40B4-BE49-F238E27FC236}">
                  <a16:creationId xmlns:a16="http://schemas.microsoft.com/office/drawing/2014/main" id="{E26248EE-2EAC-475C-8EAB-0E95EA37821A}"/>
                </a:ext>
              </a:extLst>
            </p:cNvPr>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3" name="Google Shape;1680;p49">
              <a:extLst>
                <a:ext uri="{FF2B5EF4-FFF2-40B4-BE49-F238E27FC236}">
                  <a16:creationId xmlns:a16="http://schemas.microsoft.com/office/drawing/2014/main" id="{8E4F7E3A-4C67-4447-9E9D-E42715C85DAD}"/>
                </a:ext>
              </a:extLst>
            </p:cNvPr>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681;p49">
              <a:extLst>
                <a:ext uri="{FF2B5EF4-FFF2-40B4-BE49-F238E27FC236}">
                  <a16:creationId xmlns:a16="http://schemas.microsoft.com/office/drawing/2014/main" id="{D2EDD2CD-D081-4A3F-BAF4-71670ADA2877}"/>
                </a:ext>
              </a:extLst>
            </p:cNvPr>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682;p49">
              <a:extLst>
                <a:ext uri="{FF2B5EF4-FFF2-40B4-BE49-F238E27FC236}">
                  <a16:creationId xmlns:a16="http://schemas.microsoft.com/office/drawing/2014/main" id="{0429D011-B87A-41B2-987C-692E83CAB518}"/>
                </a:ext>
              </a:extLst>
            </p:cNvPr>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683;p49">
              <a:extLst>
                <a:ext uri="{FF2B5EF4-FFF2-40B4-BE49-F238E27FC236}">
                  <a16:creationId xmlns:a16="http://schemas.microsoft.com/office/drawing/2014/main" id="{9B899DB2-A5C2-424A-9272-1FD8B84E1167}"/>
                </a:ext>
              </a:extLst>
            </p:cNvPr>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84;p49">
              <a:extLst>
                <a:ext uri="{FF2B5EF4-FFF2-40B4-BE49-F238E27FC236}">
                  <a16:creationId xmlns:a16="http://schemas.microsoft.com/office/drawing/2014/main" id="{D3F27E8E-200A-4016-8934-03500BF17205}"/>
                </a:ext>
              </a:extLst>
            </p:cNvPr>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85;p49">
              <a:extLst>
                <a:ext uri="{FF2B5EF4-FFF2-40B4-BE49-F238E27FC236}">
                  <a16:creationId xmlns:a16="http://schemas.microsoft.com/office/drawing/2014/main" id="{CE7EF4E1-BDB9-46EE-9789-F7C58CE84333}"/>
                </a:ext>
              </a:extLst>
            </p:cNvPr>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86;p49">
              <a:extLst>
                <a:ext uri="{FF2B5EF4-FFF2-40B4-BE49-F238E27FC236}">
                  <a16:creationId xmlns:a16="http://schemas.microsoft.com/office/drawing/2014/main" id="{DED6FD5B-4FC6-4209-BD90-C0515B0640B5}"/>
                </a:ext>
              </a:extLst>
            </p:cNvPr>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87;p49">
              <a:extLst>
                <a:ext uri="{FF2B5EF4-FFF2-40B4-BE49-F238E27FC236}">
                  <a16:creationId xmlns:a16="http://schemas.microsoft.com/office/drawing/2014/main" id="{E6AE9374-1AAE-4683-BB52-271F66432959}"/>
                </a:ext>
              </a:extLst>
            </p:cNvPr>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88;p49">
              <a:extLst>
                <a:ext uri="{FF2B5EF4-FFF2-40B4-BE49-F238E27FC236}">
                  <a16:creationId xmlns:a16="http://schemas.microsoft.com/office/drawing/2014/main" id="{DD5C03CE-2B78-49F8-8C57-D19708128A9D}"/>
                </a:ext>
              </a:extLst>
            </p:cNvPr>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89;p49">
              <a:extLst>
                <a:ext uri="{FF2B5EF4-FFF2-40B4-BE49-F238E27FC236}">
                  <a16:creationId xmlns:a16="http://schemas.microsoft.com/office/drawing/2014/main" id="{3D684D40-87E1-41A5-BA37-08792A312CEE}"/>
                </a:ext>
              </a:extLst>
            </p:cNvPr>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690;p49">
              <a:extLst>
                <a:ext uri="{FF2B5EF4-FFF2-40B4-BE49-F238E27FC236}">
                  <a16:creationId xmlns:a16="http://schemas.microsoft.com/office/drawing/2014/main" id="{B31A57AD-7790-4F84-BAA3-7D64B4D7C35C}"/>
                </a:ext>
              </a:extLst>
            </p:cNvPr>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691;p49">
              <a:extLst>
                <a:ext uri="{FF2B5EF4-FFF2-40B4-BE49-F238E27FC236}">
                  <a16:creationId xmlns:a16="http://schemas.microsoft.com/office/drawing/2014/main" id="{AF6789A5-5459-48FE-9D63-4AED9E694E64}"/>
                </a:ext>
              </a:extLst>
            </p:cNvPr>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5" name="Google Shape;1207;p48">
            <a:extLst>
              <a:ext uri="{FF2B5EF4-FFF2-40B4-BE49-F238E27FC236}">
                <a16:creationId xmlns:a16="http://schemas.microsoft.com/office/drawing/2014/main" id="{D87EAE77-8597-4995-8B63-1499443FBA6B}"/>
              </a:ext>
            </a:extLst>
          </p:cNvPr>
          <p:cNvGrpSpPr/>
          <p:nvPr/>
        </p:nvGrpSpPr>
        <p:grpSpPr>
          <a:xfrm>
            <a:off x="135951" y="5157417"/>
            <a:ext cx="1979672" cy="1773623"/>
            <a:chOff x="3936375" y="3703750"/>
            <a:chExt cx="453050" cy="332175"/>
          </a:xfrm>
        </p:grpSpPr>
        <p:sp>
          <p:nvSpPr>
            <p:cNvPr id="36" name="Google Shape;1208;p48">
              <a:extLst>
                <a:ext uri="{FF2B5EF4-FFF2-40B4-BE49-F238E27FC236}">
                  <a16:creationId xmlns:a16="http://schemas.microsoft.com/office/drawing/2014/main" id="{E929FCA2-0B95-49D1-BBC0-76C088367D63}"/>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9;p48">
              <a:extLst>
                <a:ext uri="{FF2B5EF4-FFF2-40B4-BE49-F238E27FC236}">
                  <a16:creationId xmlns:a16="http://schemas.microsoft.com/office/drawing/2014/main" id="{A31B5A6E-6335-4F27-9868-E8F1735986C5}"/>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0;p48">
              <a:extLst>
                <a:ext uri="{FF2B5EF4-FFF2-40B4-BE49-F238E27FC236}">
                  <a16:creationId xmlns:a16="http://schemas.microsoft.com/office/drawing/2014/main" id="{99ED10AE-384C-41AF-BC2F-506B8AD00B60}"/>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p48">
              <a:extLst>
                <a:ext uri="{FF2B5EF4-FFF2-40B4-BE49-F238E27FC236}">
                  <a16:creationId xmlns:a16="http://schemas.microsoft.com/office/drawing/2014/main" id="{925C104A-3118-494E-A954-6D1F6FE85B02}"/>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2;p48">
              <a:extLst>
                <a:ext uri="{FF2B5EF4-FFF2-40B4-BE49-F238E27FC236}">
                  <a16:creationId xmlns:a16="http://schemas.microsoft.com/office/drawing/2014/main" id="{489D91AF-3C6D-4091-B8D6-8A44C7F71B77}"/>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285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986B6B-2019-499A-9B1D-8892C65620CF}"/>
              </a:ext>
            </a:extLst>
          </p:cNvPr>
          <p:cNvSpPr txBox="1"/>
          <p:nvPr/>
        </p:nvSpPr>
        <p:spPr>
          <a:xfrm>
            <a:off x="121024" y="147918"/>
            <a:ext cx="11712388" cy="6200223"/>
          </a:xfrm>
          <a:prstGeom prst="rect">
            <a:avLst/>
          </a:prstGeom>
          <a:noFill/>
        </p:spPr>
        <p:txBody>
          <a:bodyPr wrap="square">
            <a:spAutoFit/>
          </a:bodyPr>
          <a:lstStyle/>
          <a:p>
            <a:pPr algn="ctr">
              <a:lnSpc>
                <a:spcPct val="115000"/>
              </a:lnSpc>
              <a:spcAft>
                <a:spcPts val="800"/>
              </a:spcAft>
            </a:pPr>
            <a:r>
              <a:rPr lang="en-IN" b="1" dirty="0">
                <a:effectLst/>
                <a:latin typeface="Calibri" panose="020F0502020204030204" pitchFamily="34" charset="0"/>
                <a:ea typeface="Times New Roman" panose="02020603050405020304" pitchFamily="18" charset="0"/>
                <a:cs typeface="Kokila" panose="020B0604020202020204" pitchFamily="34" charset="0"/>
              </a:rPr>
              <a:t> </a:t>
            </a:r>
            <a:r>
              <a:rPr lang="en-IN" sz="2000" b="1" dirty="0">
                <a:effectLst/>
                <a:latin typeface="Calibri" panose="020F0502020204030204" pitchFamily="34" charset="0"/>
                <a:ea typeface="Times New Roman" panose="02020603050405020304" pitchFamily="18" charset="0"/>
                <a:cs typeface="Kokila" panose="020B0604020202020204" pitchFamily="34" charset="0"/>
              </a:rPr>
              <a:t>2.1 Existing System</a:t>
            </a:r>
            <a:endParaRPr lang="en-IN" sz="2000" b="1"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600" b="1" dirty="0">
                <a:effectLst/>
                <a:latin typeface="Calibri" panose="020F0502020204030204" pitchFamily="34" charset="0"/>
                <a:ea typeface="Times New Roman" panose="02020603050405020304" pitchFamily="18" charset="0"/>
                <a:cs typeface="Mangal" panose="02040503050203030202" pitchFamily="18" charset="0"/>
              </a:rPr>
              <a:t>Study Of Existing System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current manual reservation system uses paper and direct human interaction to book the hotel room and manage reservations. This makes delays exchanging of information in the hotel.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15000"/>
              </a:lnSpc>
              <a:spcAft>
                <a:spcPts val="80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The existing system is a manual one and there is lot of issues like erroneous data, slow process, lack of security etc. Finding out the final payment amount completely relies on the hotel manager and if he is absent, it takes a long time to find out the details during check out and is prone to errors.</a:t>
            </a:r>
            <a:r>
              <a:rPr lang="en-IN" sz="1600" b="1" i="1"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Wingdings" panose="05000000000000000000" pitchFamily="2" charset="2"/>
              <a:buChar char=""/>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Advantages Of the Existing System</a:t>
            </a:r>
            <a:r>
              <a:rPr lang="en-IN" sz="1600" b="1" i="1"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IN" sz="1600" dirty="0">
                <a:effectLst/>
                <a:latin typeface="Calibri" panose="020F0502020204030204" pitchFamily="34" charset="0"/>
                <a:ea typeface="Times New Roman" panose="02020603050405020304" pitchFamily="18" charset="0"/>
                <a:cs typeface="Calibri" panose="020F0502020204030204" pitchFamily="34" charset="0"/>
              </a:rPr>
              <a:t>Employee with the no computer skill or any special skill is required.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IN" sz="1600" dirty="0">
                <a:effectLst/>
                <a:latin typeface="Calibri" panose="020F0502020204030204" pitchFamily="34" charset="0"/>
                <a:ea typeface="Times New Roman" panose="02020603050405020304" pitchFamily="18" charset="0"/>
                <a:cs typeface="Calibri" panose="020F0502020204030204" pitchFamily="34" charset="0"/>
              </a:rPr>
              <a:t>No need to rely on any device to access or use data.</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IN" sz="1600" dirty="0">
                <a:effectLst/>
                <a:latin typeface="Calibri" panose="020F0502020204030204" pitchFamily="34" charset="0"/>
                <a:ea typeface="Times New Roman" panose="02020603050405020304" pitchFamily="18" charset="0"/>
                <a:cs typeface="Calibri" panose="020F0502020204030204" pitchFamily="34" charset="0"/>
              </a:rPr>
              <a:t>Human interaction is required to create booking.</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914400">
              <a:lnSpc>
                <a:spcPct val="115000"/>
              </a:lnSpc>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Wingdings" panose="05000000000000000000" pitchFamily="2" charset="2"/>
              <a:buChar char=""/>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Disadvantages Of the Existing System</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It is difficult to maintain bulk of record in manual.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Lot of paperwork.</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Non-secure.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No method to trace details.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Human errors.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The manual system is too slow.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mj-lt"/>
              <a:buAutoNum type="romanLcPeriod"/>
            </a:pPr>
            <a:r>
              <a:rPr lang="en-US" sz="1600" dirty="0">
                <a:effectLst/>
                <a:latin typeface="Calibri" panose="020F0502020204030204" pitchFamily="34" charset="0"/>
                <a:ea typeface="Times New Roman" panose="02020603050405020304" pitchFamily="18" charset="0"/>
                <a:cs typeface="Calibri" panose="020F0502020204030204" pitchFamily="34" charset="0"/>
              </a:rPr>
              <a:t>Searching is more time consuming. </a:t>
            </a:r>
            <a:endParaRPr lang="en-IN" sz="1600" dirty="0"/>
          </a:p>
        </p:txBody>
      </p:sp>
    </p:spTree>
    <p:extLst>
      <p:ext uri="{BB962C8B-B14F-4D97-AF65-F5344CB8AC3E}">
        <p14:creationId xmlns:p14="http://schemas.microsoft.com/office/powerpoint/2010/main" val="14794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3E68B-F2CE-4323-8FC6-E10655BD4FA7}"/>
              </a:ext>
            </a:extLst>
          </p:cNvPr>
          <p:cNvSpPr txBox="1"/>
          <p:nvPr/>
        </p:nvSpPr>
        <p:spPr>
          <a:xfrm>
            <a:off x="737347" y="817599"/>
            <a:ext cx="10717305" cy="3648115"/>
          </a:xfrm>
          <a:prstGeom prst="rect">
            <a:avLst/>
          </a:prstGeom>
          <a:noFill/>
        </p:spPr>
        <p:txBody>
          <a:bodyPr wrap="square">
            <a:spAutoFit/>
          </a:bodyPr>
          <a:lstStyle/>
          <a:p>
            <a:pPr algn="ctr">
              <a:lnSpc>
                <a:spcPct val="107000"/>
              </a:lnSpc>
              <a:spcAft>
                <a:spcPts val="800"/>
              </a:spcAft>
            </a:pPr>
            <a:r>
              <a:rPr lang="en-US" sz="2000" b="1" dirty="0">
                <a:effectLst/>
                <a:latin typeface="Calibri" panose="020F0502020204030204" pitchFamily="34" charset="0"/>
                <a:ea typeface="Times New Roman" panose="02020603050405020304" pitchFamily="18" charset="0"/>
                <a:cs typeface="Mangal" panose="02040503050203030202" pitchFamily="18" charset="0"/>
              </a:rPr>
              <a:t>2.2 Project Perspective</a:t>
            </a:r>
            <a:r>
              <a:rPr lang="en-US" sz="2400" b="1" dirty="0">
                <a:effectLst/>
                <a:latin typeface="Calibri" panose="020F0502020204030204" pitchFamily="34" charset="0"/>
                <a:ea typeface="Times New Roman" panose="02020603050405020304" pitchFamily="18" charset="0"/>
                <a:cs typeface="Mangal" panose="02040503050203030202" pitchFamily="18" charset="0"/>
              </a:rPr>
              <a:t>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dirty="0">
                <a:effectLst/>
                <a:latin typeface="Calibri" panose="020F0502020204030204" pitchFamily="34" charset="0"/>
                <a:ea typeface="Times New Roman" panose="02020603050405020304" pitchFamily="18" charset="0"/>
                <a:cs typeface="Calibri" panose="020F0502020204030204" pitchFamily="34" charset="0"/>
              </a:rPr>
              <a:t>In this system make easier and more attractive.</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Wingdings" panose="05000000000000000000" pitchFamily="2" charset="2"/>
              <a:buChar char=""/>
            </a:pPr>
            <a:r>
              <a:rPr lang="en-IN" dirty="0">
                <a:effectLst/>
                <a:latin typeface="Calibri" panose="020F0502020204030204" pitchFamily="34" charset="0"/>
                <a:ea typeface="Times New Roman" panose="02020603050405020304" pitchFamily="18" charset="0"/>
                <a:cs typeface="Calibri" panose="020F0502020204030204" pitchFamily="34" charset="0"/>
              </a:rPr>
              <a:t>This system will be fully online in the future.</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800"/>
              </a:spcAft>
              <a:buFont typeface="Wingdings" panose="05000000000000000000" pitchFamily="2" charset="2"/>
              <a:buChar char=""/>
            </a:pPr>
            <a:r>
              <a:rPr lang="en-IN" dirty="0">
                <a:effectLst/>
                <a:latin typeface="Calibri" panose="020F0502020204030204" pitchFamily="34" charset="0"/>
                <a:ea typeface="Times New Roman" panose="02020603050405020304" pitchFamily="18" charset="0"/>
                <a:cs typeface="Calibri" panose="020F0502020204030204" pitchFamily="34" charset="0"/>
              </a:rPr>
              <a:t>In the System, payment options and all other futures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indent="457200" algn="just">
              <a:lnSpc>
                <a:spcPct val="150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will be added to this system.</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spcAft>
                <a:spcPts val="800"/>
              </a:spcAft>
              <a:buFont typeface="Wingdings" panose="05000000000000000000" pitchFamily="2" charset="2"/>
              <a:buChar char=""/>
            </a:pPr>
            <a:r>
              <a:rPr lang="en-IN" dirty="0">
                <a:effectLst/>
                <a:latin typeface="Calibri" panose="020F0502020204030204" pitchFamily="34" charset="0"/>
                <a:ea typeface="Times New Roman" panose="02020603050405020304" pitchFamily="18" charset="0"/>
                <a:cs typeface="Calibri" panose="020F0502020204030204" pitchFamily="34" charset="0"/>
              </a:rPr>
              <a:t>In this system , we will make sure that records are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180340" indent="276860" algn="just">
              <a:lnSpc>
                <a:spcPct val="150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auto-saved and records will not be corrupt.</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72020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FD744-16E7-4D07-A1AF-1C53A8CC719E}"/>
              </a:ext>
            </a:extLst>
          </p:cNvPr>
          <p:cNvSpPr txBox="1"/>
          <p:nvPr/>
        </p:nvSpPr>
        <p:spPr>
          <a:xfrm>
            <a:off x="171450" y="1150403"/>
            <a:ext cx="11460256" cy="2990691"/>
          </a:xfrm>
          <a:prstGeom prst="rect">
            <a:avLst/>
          </a:prstGeom>
          <a:noFill/>
        </p:spPr>
        <p:txBody>
          <a:bodyPr wrap="square">
            <a:spAutoFit/>
          </a:bodyPr>
          <a:lstStyle/>
          <a:p>
            <a:pPr algn="ctr">
              <a:lnSpc>
                <a:spcPct val="107000"/>
              </a:lnSpc>
              <a:spcAft>
                <a:spcPts val="8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2.3 Requirement Analysis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Requirement’s analysis is the analysis definition process of requirements, is the start of the planning and development period of the project. Needs analysis task is to thoroughly describe the function and performance of the software, identify limits of software design and software interface details with other elements of the system, defining the effectiveness of software requirements. Requirement’s analysis includes business requirements, functional requirements and development requirements.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7453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7931C-D6A3-4E47-AA33-71C22AD5EC73}"/>
              </a:ext>
            </a:extLst>
          </p:cNvPr>
          <p:cNvSpPr txBox="1"/>
          <p:nvPr/>
        </p:nvSpPr>
        <p:spPr>
          <a:xfrm>
            <a:off x="199465" y="126429"/>
            <a:ext cx="11793070" cy="6605142"/>
          </a:xfrm>
          <a:prstGeom prst="rect">
            <a:avLst/>
          </a:prstGeom>
          <a:noFill/>
        </p:spPr>
        <p:txBody>
          <a:bodyPr wrap="square">
            <a:spAutoFit/>
          </a:bodyPr>
          <a:lstStyle/>
          <a:p>
            <a:pPr algn="ctr">
              <a:lnSpc>
                <a:spcPct val="150000"/>
              </a:lnSpc>
              <a:spcAft>
                <a:spcPts val="800"/>
              </a:spcAft>
            </a:pPr>
            <a:r>
              <a:rPr lang="en-US" sz="2000" b="1" dirty="0">
                <a:effectLst/>
                <a:latin typeface="Calibri" panose="020F0502020204030204" pitchFamily="34" charset="0"/>
                <a:ea typeface="Times New Roman" panose="02020603050405020304" pitchFamily="18" charset="0"/>
                <a:cs typeface="Kokila" panose="020B0604020202020204" pitchFamily="34" charset="0"/>
              </a:rPr>
              <a:t>2.4 Feasibility Study</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r>
              <a:rPr lang="en-US" sz="1800" dirty="0">
                <a:effectLst/>
                <a:latin typeface="Calibri" panose="020F0502020204030204" pitchFamily="34" charset="0"/>
                <a:ea typeface="Times New Roman" panose="02020603050405020304" pitchFamily="18" charset="0"/>
                <a:cs typeface="Kokila" panose="020B0604020202020204" pitchFamily="34" charset="0"/>
              </a:rPr>
              <a:t>The feasibility study helps to know whether the system implemented is economically viable and beneficial to organization.</a:t>
            </a:r>
            <a:r>
              <a:rPr lang="en-US" sz="1800" dirty="0">
                <a:effectLst/>
                <a:latin typeface="Calibri" panose="020F0502020204030204" pitchFamily="34" charset="0"/>
                <a:ea typeface="Times New Roman" panose="02020603050405020304" pitchFamily="18" charset="0"/>
                <a:cs typeface="Mangal" panose="02040503050203030202" pitchFamily="18" charset="0"/>
              </a:rPr>
              <a:t> </a:t>
            </a:r>
            <a:r>
              <a:rPr lang="en-US" sz="1800" dirty="0">
                <a:effectLst/>
                <a:latin typeface="Calibri" panose="020F0502020204030204" pitchFamily="34" charset="0"/>
                <a:ea typeface="Times New Roman" panose="02020603050405020304" pitchFamily="18" charset="0"/>
                <a:cs typeface="Kokila" panose="020B0604020202020204" pitchFamily="34" charset="0"/>
              </a:rPr>
              <a:t>A feasibility study conducted once the problem is clearly understood is a high-level capsule version of the complete system analysis and design process The purpose is to determine at the minimum expense and how quickly resolve the problem and to determine what her problem is solved the following feasibility in the following ways There are three types of feasibility study.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r>
              <a:rPr lang="en-US" sz="1800" dirty="0">
                <a:effectLst/>
                <a:latin typeface="Calibri" panose="020F0502020204030204" pitchFamily="34" charset="0"/>
                <a:ea typeface="Times New Roman" panose="02020603050405020304" pitchFamily="18" charset="0"/>
                <a:cs typeface="Kokila" panose="020B0604020202020204" pitchFamily="34" charset="0"/>
              </a:rPr>
              <a:t>1.technical feasibility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r>
              <a:rPr lang="en-US" sz="1800" dirty="0">
                <a:effectLst/>
                <a:latin typeface="Calibri" panose="020F0502020204030204" pitchFamily="34" charset="0"/>
                <a:ea typeface="Times New Roman" panose="02020603050405020304" pitchFamily="18" charset="0"/>
                <a:cs typeface="Kokila" panose="020B0604020202020204" pitchFamily="34" charset="0"/>
              </a:rPr>
              <a:t>2. operational feasibility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r>
              <a:rPr lang="en-US" sz="1800" dirty="0">
                <a:effectLst/>
                <a:latin typeface="Calibri" panose="020F0502020204030204" pitchFamily="34" charset="0"/>
                <a:ea typeface="Times New Roman" panose="02020603050405020304" pitchFamily="18" charset="0"/>
                <a:cs typeface="Kokila" panose="020B0604020202020204" pitchFamily="34" charset="0"/>
              </a:rPr>
              <a:t>3. Economical feasibility.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50000"/>
              </a:lnSpc>
              <a:spcAft>
                <a:spcPts val="800"/>
              </a:spcAft>
            </a:pP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q"/>
            </a:pPr>
            <a:r>
              <a:rPr lang="en-US" sz="2000" b="1" dirty="0">
                <a:effectLst/>
                <a:latin typeface="Calibri" panose="020F0502020204030204" pitchFamily="34" charset="0"/>
                <a:ea typeface="Times New Roman" panose="02020603050405020304" pitchFamily="18" charset="0"/>
                <a:cs typeface="Kokila" panose="020B0604020202020204" pitchFamily="34" charset="0"/>
              </a:rPr>
              <a:t>Technical Feasibility: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15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technical feasibility of work performance can affect study and ability to achieve limitations.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Acceptable Systems Software developed to manage hotel reservation systems is used in client servers.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15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project is technically feasible as a front end with architecture html, css, JavaScript, php and SQL Server back end.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04164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0A245-7588-46EE-8FF2-3779B5D9A995}"/>
              </a:ext>
            </a:extLst>
          </p:cNvPr>
          <p:cNvSpPr txBox="1"/>
          <p:nvPr/>
        </p:nvSpPr>
        <p:spPr>
          <a:xfrm>
            <a:off x="228601" y="178495"/>
            <a:ext cx="11698940" cy="6287619"/>
          </a:xfrm>
          <a:prstGeom prst="rect">
            <a:avLst/>
          </a:prstGeom>
          <a:noFill/>
        </p:spPr>
        <p:txBody>
          <a:bodyPr wrap="square">
            <a:spAutoFit/>
          </a:bodyPr>
          <a:lstStyle/>
          <a:p>
            <a:pPr marL="285750" lvl="0" indent="-285750">
              <a:lnSpc>
                <a:spcPct val="115000"/>
              </a:lnSpc>
              <a:buFont typeface="Wingdings" panose="05000000000000000000" pitchFamily="2" charset="2"/>
              <a:buChar char="q"/>
            </a:pPr>
            <a:r>
              <a:rPr lang="en-US" sz="1600" b="1" dirty="0">
                <a:effectLst/>
                <a:latin typeface="Calibri" panose="020F0502020204030204" pitchFamily="34" charset="0"/>
                <a:ea typeface="Times New Roman" panose="02020603050405020304" pitchFamily="18" charset="0"/>
                <a:cs typeface="Kokila" panose="020B0604020202020204" pitchFamily="34" charset="0"/>
              </a:rPr>
              <a:t>Operational Feasibility:</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15000"/>
              </a:lnSpc>
            </a:pPr>
            <a:r>
              <a:rPr lang="en-US" sz="1600" dirty="0">
                <a:effectLst/>
                <a:latin typeface="Calibri" panose="020F0502020204030204" pitchFamily="34" charset="0"/>
                <a:ea typeface="Times New Roman" panose="02020603050405020304" pitchFamily="18" charset="0"/>
                <a:cs typeface="Calibri" panose="020F0502020204030204" pitchFamily="34" charset="0"/>
              </a:rPr>
              <a:t>The main objective of the program is to develop a web-based application that facilitates online reservations.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0215" algn="just">
              <a:lnSpc>
                <a:spcPct val="115000"/>
              </a:lnSpc>
            </a:pPr>
            <a:r>
              <a:rPr lang="en-US" sz="1600" dirty="0">
                <a:effectLst/>
                <a:latin typeface="Calibri" panose="020F0502020204030204" pitchFamily="34" charset="0"/>
                <a:ea typeface="Times New Roman" panose="02020603050405020304" pitchFamily="18" charset="0"/>
                <a:cs typeface="Calibri" panose="020F0502020204030204" pitchFamily="34" charset="0"/>
              </a:rPr>
              <a:t>This is because all the users in his project of hotel accommodation arrangement through internet are trained in this field The project can be executed.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1600" dirty="0">
                <a:effectLst/>
                <a:latin typeface="Calibri" panose="020F0502020204030204" pitchFamily="34" charset="0"/>
                <a:ea typeface="Times New Roman" panose="02020603050405020304" pitchFamily="18" charset="0"/>
                <a:cs typeface="Mangal" panose="02040503050203030202" pitchFamily="18" charset="0"/>
              </a:rPr>
              <a:t>The proposed system offers greater level of user friendliness.</a:t>
            </a:r>
          </a:p>
          <a:p>
            <a:pPr marL="342900" lvl="0" indent="-342900" algn="just">
              <a:lnSpc>
                <a:spcPct val="150000"/>
              </a:lnSpc>
              <a:buFont typeface="Symbol" panose="05050102010706020507" pitchFamily="18" charset="2"/>
              <a:buChar char=""/>
            </a:pPr>
            <a:r>
              <a:rPr lang="en-IN" sz="1600" dirty="0">
                <a:effectLst/>
                <a:latin typeface="Calibri" panose="020F0502020204030204" pitchFamily="34" charset="0"/>
                <a:ea typeface="Times New Roman" panose="02020603050405020304" pitchFamily="18" charset="0"/>
                <a:cs typeface="Mangal" panose="02040503050203030202" pitchFamily="18" charset="0"/>
              </a:rPr>
              <a:t>The proposed system produces best results and gives high performance. It can be implemented easily. So, this project is operationally feasible.</a:t>
            </a:r>
          </a:p>
          <a:p>
            <a:pPr marL="457200" algn="just">
              <a:lnSpc>
                <a:spcPct val="115000"/>
              </a:lnSpc>
              <a:spcAft>
                <a:spcPts val="80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285750" lvl="0" indent="-285750" algn="just">
              <a:lnSpc>
                <a:spcPct val="115000"/>
              </a:lnSpc>
              <a:buFont typeface="Wingdings" panose="05000000000000000000" pitchFamily="2" charset="2"/>
              <a:buChar char="q"/>
            </a:pPr>
            <a:r>
              <a:rPr lang="en-US" sz="1600" b="1" dirty="0">
                <a:effectLst/>
                <a:latin typeface="Calibri" panose="020F0502020204030204" pitchFamily="34" charset="0"/>
                <a:ea typeface="Times New Roman" panose="02020603050405020304" pitchFamily="18" charset="0"/>
                <a:cs typeface="Kokila" panose="020B0604020202020204" pitchFamily="34" charset="0"/>
              </a:rPr>
              <a:t>Economical Feasibility:</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pPr>
            <a:r>
              <a:rPr lang="en-US" sz="1600" dirty="0">
                <a:effectLst/>
                <a:latin typeface="Calibri" panose="020F0502020204030204" pitchFamily="34" charset="0"/>
                <a:ea typeface="Times New Roman" panose="02020603050405020304" pitchFamily="18" charset="0"/>
                <a:cs typeface="Kokila" panose="020B0604020202020204" pitchFamily="34" charset="0"/>
              </a:rPr>
              <a:t>Economic feasibility analysis includes a broad range of tests that include long-term cooperative income strategies, cost of resources needed for development, cost-benefit analysis.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50000"/>
              </a:lnSpc>
            </a:pPr>
            <a:r>
              <a:rPr lang="en-US" sz="1600" dirty="0">
                <a:effectLst/>
                <a:latin typeface="Calibri" panose="020F0502020204030204" pitchFamily="34" charset="0"/>
                <a:ea typeface="Times New Roman" panose="02020603050405020304" pitchFamily="18" charset="0"/>
                <a:cs typeface="Kokila" panose="020B0604020202020204" pitchFamily="34" charset="0"/>
              </a:rPr>
              <a:t>In the existing system, they had to maintain many registers/books is a costly affair. This can be reduced by keeping data in a digital format that is reliable and cheaper. Since the development cost for the system satisfies the organization therefore the software is economically feasible.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1600" dirty="0">
                <a:effectLst/>
                <a:latin typeface="Calibri" panose="020F0502020204030204" pitchFamily="34" charset="0"/>
                <a:ea typeface="Times New Roman" panose="02020603050405020304" pitchFamily="18" charset="0"/>
                <a:cs typeface="Mangal" panose="02040503050203030202" pitchFamily="18" charset="0"/>
              </a:rPr>
              <a:t>The costs conduct a full system investigation.</a:t>
            </a:r>
          </a:p>
          <a:p>
            <a:pPr marL="342900" lvl="0" indent="-342900" algn="just">
              <a:lnSpc>
                <a:spcPct val="150000"/>
              </a:lnSpc>
              <a:buFont typeface="Symbol" panose="05050102010706020507" pitchFamily="18" charset="2"/>
              <a:buChar char=""/>
            </a:pPr>
            <a:r>
              <a:rPr lang="en-IN" sz="1600" dirty="0">
                <a:effectLst/>
                <a:latin typeface="Calibri" panose="020F0502020204030204" pitchFamily="34" charset="0"/>
                <a:ea typeface="Times New Roman" panose="02020603050405020304" pitchFamily="18" charset="0"/>
                <a:cs typeface="Mangal" panose="02040503050203030202" pitchFamily="18" charset="0"/>
              </a:rPr>
              <a:t>The cost of the hardware and software. </a:t>
            </a:r>
          </a:p>
          <a:p>
            <a:pPr marL="342900" lvl="0" indent="-342900" algn="just">
              <a:lnSpc>
                <a:spcPct val="150000"/>
              </a:lnSpc>
              <a:spcAft>
                <a:spcPts val="800"/>
              </a:spcAft>
              <a:buFont typeface="Symbol" panose="05050102010706020507" pitchFamily="18" charset="2"/>
              <a:buChar char=""/>
            </a:pPr>
            <a:r>
              <a:rPr lang="en-IN" sz="1600" dirty="0">
                <a:effectLst/>
                <a:latin typeface="Calibri" panose="020F0502020204030204" pitchFamily="34" charset="0"/>
                <a:ea typeface="Times New Roman" panose="02020603050405020304" pitchFamily="18" charset="0"/>
                <a:cs typeface="Mangal" panose="02040503050203030202" pitchFamily="18" charset="0"/>
              </a:rPr>
              <a:t>The benefits in the form of reduced costs or fewer costly errors. Since the system is developed as part of project work, there is no manual cost to spend for the proposed system.</a:t>
            </a:r>
          </a:p>
        </p:txBody>
      </p:sp>
    </p:spTree>
    <p:extLst>
      <p:ext uri="{BB962C8B-B14F-4D97-AF65-F5344CB8AC3E}">
        <p14:creationId xmlns:p14="http://schemas.microsoft.com/office/powerpoint/2010/main" val="295996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F2E5F-5359-481F-A745-B4707AC74842}"/>
              </a:ext>
            </a:extLst>
          </p:cNvPr>
          <p:cNvSpPr txBox="1"/>
          <p:nvPr/>
        </p:nvSpPr>
        <p:spPr>
          <a:xfrm>
            <a:off x="374276" y="302895"/>
            <a:ext cx="11443447" cy="6059095"/>
          </a:xfrm>
          <a:prstGeom prst="rect">
            <a:avLst/>
          </a:prstGeom>
          <a:noFill/>
        </p:spPr>
        <p:txBody>
          <a:bodyPr wrap="square">
            <a:spAutoFit/>
          </a:bodyPr>
          <a:lstStyle/>
          <a:p>
            <a:pPr algn="ctr">
              <a:lnSpc>
                <a:spcPct val="115000"/>
              </a:lnSpc>
              <a:spcAft>
                <a:spcPts val="800"/>
              </a:spcAft>
            </a:pPr>
            <a:r>
              <a:rPr lang="en-US" b="1" dirty="0">
                <a:effectLst/>
                <a:latin typeface="Calibri" panose="020F0502020204030204" pitchFamily="34" charset="0"/>
                <a:ea typeface="Times New Roman" panose="02020603050405020304" pitchFamily="18" charset="0"/>
                <a:cs typeface="Kokila" panose="020B0604020202020204" pitchFamily="34" charset="0"/>
              </a:rPr>
              <a:t>2.5 Fact Finding Techniques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800"/>
              </a:spcAft>
            </a:pPr>
            <a:r>
              <a:rPr lang="en-US" sz="1600" b="1" dirty="0">
                <a:effectLst/>
                <a:latin typeface="Calibri" panose="020F0502020204030204" pitchFamily="34" charset="0"/>
                <a:ea typeface="Times New Roman" panose="02020603050405020304" pitchFamily="18" charset="0"/>
                <a:cs typeface="Kokila" panose="020B060402020202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180340" marR="240665" algn="just">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Various Fact-Finding Techniques Were Used to Collect Detailed Information About Each and Every Aspect of the “Hotel Management System”. In Order to Gather and Analysis the Relevant Information the Following Fact-Finding Techniques Were Adopted.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15000"/>
              </a:lnSpc>
              <a:spcAft>
                <a:spcPts val="800"/>
              </a:spcAft>
            </a:pPr>
            <a:r>
              <a:rPr lang="en-US" sz="1600" b="1" dirty="0">
                <a:effectLst/>
                <a:latin typeface="Calibri" panose="020F0502020204030204" pitchFamily="34" charset="0"/>
                <a:ea typeface="Times New Roman" panose="02020603050405020304" pitchFamily="18" charset="0"/>
                <a:cs typeface="Kokila" panose="020B0604020202020204" pitchFamily="34" charset="0"/>
              </a:rPr>
              <a:t>Observation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5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Hotel manager was interviewed to know how the hotel handles any issue or complains from the any guest and then discussed how the proposed system will convenient for customers to make reservation/booking at any time. From the interview the hotel manager was able to provide few requirements needed for the website and a survey was carried out in the hotel with few guests who were willing to fill the questionnaires.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50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STUDY OF DOCUMENTS (Record Review):</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50000"/>
              </a:lnSpc>
              <a:spcAft>
                <a:spcPts val="800"/>
              </a:spcAft>
            </a:pPr>
            <a:r>
              <a:rPr lang="en-IN" sz="1600" dirty="0">
                <a:effectLst/>
                <a:latin typeface="Calibri" panose="020F0502020204030204" pitchFamily="34" charset="0"/>
                <a:ea typeface="Times New Roman" panose="02020603050405020304" pitchFamily="18" charset="0"/>
                <a:cs typeface="Mangal" panose="02040503050203030202" pitchFamily="18" charset="0"/>
              </a:rPr>
              <a:t>Various documents involved in the process of new client &amp; different types of customers and discount facility and billing system were studied. Such documents were useful in designing various input documents in the proposed system.</a:t>
            </a:r>
          </a:p>
          <a:p>
            <a:pPr marL="180340" algn="just">
              <a:lnSpc>
                <a:spcPct val="150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INTERVIEW:</a:t>
            </a:r>
            <a:r>
              <a:rPr lang="en-IN" sz="1600" dirty="0">
                <a:effectLst/>
                <a:latin typeface="Calibri" panose="020F0502020204030204" pitchFamily="34" charset="0"/>
                <a:ea typeface="Times New Roman" panose="02020603050405020304" pitchFamily="18" charset="0"/>
                <a:cs typeface="Mangal" panose="02040503050203030202" pitchFamily="18" charset="0"/>
              </a:rPr>
              <a:t> </a:t>
            </a:r>
          </a:p>
          <a:p>
            <a:r>
              <a:rPr lang="en-IN" sz="1600" dirty="0">
                <a:effectLst/>
                <a:latin typeface="Calibri" panose="020F0502020204030204" pitchFamily="34" charset="0"/>
                <a:ea typeface="Times New Roman" panose="02020603050405020304" pitchFamily="18" charset="0"/>
                <a:cs typeface="Mangal" panose="02040503050203030202" pitchFamily="18" charset="0"/>
              </a:rPr>
              <a:t>Timely discussions with concerned persons i.e., Balaji Hotels Manager, Staff of the Balaji Hotels to understand the exact requirement of the system. The discussions were also useful in bringing new ideas in making the system more effective.</a:t>
            </a:r>
            <a:endParaRPr lang="en-IN" sz="1600" dirty="0"/>
          </a:p>
        </p:txBody>
      </p:sp>
    </p:spTree>
    <p:extLst>
      <p:ext uri="{BB962C8B-B14F-4D97-AF65-F5344CB8AC3E}">
        <p14:creationId xmlns:p14="http://schemas.microsoft.com/office/powerpoint/2010/main" val="390526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54E2A-F5A2-412E-90C7-8C1F59CC013F}"/>
              </a:ext>
            </a:extLst>
          </p:cNvPr>
          <p:cNvSpPr txBox="1"/>
          <p:nvPr/>
        </p:nvSpPr>
        <p:spPr>
          <a:xfrm>
            <a:off x="0" y="12488"/>
            <a:ext cx="12191999" cy="6833024"/>
          </a:xfrm>
          <a:prstGeom prst="rect">
            <a:avLst/>
          </a:prstGeom>
          <a:noFill/>
        </p:spPr>
        <p:txBody>
          <a:bodyPr wrap="square">
            <a:spAutoFit/>
          </a:bodyPr>
          <a:lstStyle/>
          <a:p>
            <a:pPr lvl="1" algn="ct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2.6 Implementation Details</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228600" algn="ctr" fontAlgn="ctr">
              <a:lnSpc>
                <a:spcPct val="107000"/>
              </a:lnSpc>
              <a:spcAft>
                <a:spcPts val="800"/>
              </a:spcAft>
            </a:pPr>
            <a:r>
              <a:rPr lang="en-US" sz="1600" b="1" u="sng" dirty="0">
                <a:effectLst/>
                <a:latin typeface="Calibri" panose="020F0502020204030204" pitchFamily="34" charset="0"/>
                <a:ea typeface="Times New Roman" panose="02020603050405020304" pitchFamily="18" charset="0"/>
                <a:cs typeface="Calibri" panose="020F0502020204030204" pitchFamily="34" charset="0"/>
              </a:rPr>
              <a:t>Hardware Specifications</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228600" algn="ctr" fontAlgn="ct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400" dirty="0">
                <a:effectLst/>
                <a:latin typeface="Calibri" panose="020F0502020204030204" pitchFamily="34" charset="0"/>
                <a:ea typeface="Times New Roman" panose="02020603050405020304" pitchFamily="18" charset="0"/>
                <a:cs typeface="Calibri" panose="020F0502020204030204" pitchFamily="34" charset="0"/>
              </a:rPr>
              <a:t>For the Development System following Hardware and Software are Required.</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font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Hardware Requirements (minimum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US" sz="1400" dirty="0">
                <a:effectLst/>
                <a:latin typeface="Calibri" panose="020F0502020204030204" pitchFamily="34" charset="0"/>
                <a:ea typeface="Times New Roman" panose="02020603050405020304" pitchFamily="18" charset="0"/>
                <a:cs typeface="Calibri" panose="020F0502020204030204" pitchFamily="34" charset="0"/>
              </a:rPr>
              <a:t>Desktop PC or a Laptop.</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US" sz="1400" dirty="0">
                <a:effectLst/>
                <a:latin typeface="Calibri" panose="020F0502020204030204" pitchFamily="34" charset="0"/>
                <a:ea typeface="Times New Roman" panose="02020603050405020304" pitchFamily="18" charset="0"/>
                <a:cs typeface="Calibri" panose="020F0502020204030204" pitchFamily="34" charset="0"/>
              </a:rPr>
              <a:t>Printer.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Hardware Requirements Processor: Intel i3 or Higher.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Disk space: 120 GB or Higher.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RAM : 4 GB or Higher.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Ethernet card with an Internet and Internet zone/ Connection.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685800">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a:lnSpc>
                <a:spcPct val="107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400" dirty="0">
                <a:effectLst/>
                <a:latin typeface="Calibri" panose="020F0502020204030204" pitchFamily="34" charset="0"/>
                <a:ea typeface="Times New Roman" panose="02020603050405020304" pitchFamily="18" charset="0"/>
                <a:cs typeface="Calibri" panose="020F0502020204030204" pitchFamily="34" charset="0"/>
              </a:rPr>
              <a:t>For Server-Side Requirements. ( Hosting - after completing development)</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a:lnSpc>
                <a:spcPct val="107000"/>
              </a:lnSpc>
              <a:spcAft>
                <a:spcPts val="800"/>
              </a:spcAft>
            </a:pPr>
            <a:r>
              <a:rPr lang="en-IN" sz="14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Hardware  Requirements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20 GB Cloud Storage (HDD/SSD)</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4 Gb or more RAM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4530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ADA2B-DC31-4035-BB58-76B1BDCC5747}"/>
              </a:ext>
            </a:extLst>
          </p:cNvPr>
          <p:cNvSpPr txBox="1"/>
          <p:nvPr/>
        </p:nvSpPr>
        <p:spPr>
          <a:xfrm>
            <a:off x="367553" y="0"/>
            <a:ext cx="11456894" cy="6948441"/>
          </a:xfrm>
          <a:prstGeom prst="rect">
            <a:avLst/>
          </a:prstGeom>
          <a:noFill/>
        </p:spPr>
        <p:txBody>
          <a:bodyPr wrap="square">
            <a:spAutoFit/>
          </a:bodyPr>
          <a:lstStyle/>
          <a:p>
            <a:pPr marL="228600" algn="ctr" fontAlgn="ctr">
              <a:lnSpc>
                <a:spcPct val="107000"/>
              </a:lnSpc>
              <a:spcAft>
                <a:spcPts val="800"/>
              </a:spcAft>
            </a:pPr>
            <a:r>
              <a:rPr lang="en-US" b="1" u="sng" dirty="0">
                <a:effectLst/>
                <a:latin typeface="Calibri" panose="020F0502020204030204" pitchFamily="34" charset="0"/>
                <a:ea typeface="Times New Roman" panose="02020603050405020304" pitchFamily="18" charset="0"/>
                <a:cs typeface="Calibri" panose="020F0502020204030204" pitchFamily="34" charset="0"/>
              </a:rPr>
              <a:t>Software Specifications</a:t>
            </a:r>
            <a:r>
              <a:rPr lang="en-US" b="1" dirty="0">
                <a:effectLst/>
                <a:latin typeface="Calibri" panose="020F0502020204030204" pitchFamily="34" charset="0"/>
                <a:ea typeface="Times New Roman" panose="02020603050405020304" pitchFamily="18" charset="0"/>
                <a:cs typeface="Calibri" panose="020F0502020204030204" pitchFamily="34" charset="0"/>
              </a:rPr>
              <a:t> </a:t>
            </a:r>
          </a:p>
          <a:p>
            <a:pPr marL="228600" algn="ctr" fontAlgn="ctr">
              <a:lnSpc>
                <a:spcPct val="107000"/>
              </a:lnSpc>
              <a:spcAft>
                <a:spcPts val="800"/>
              </a:spcAf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600" b="1" dirty="0">
                <a:effectLst/>
                <a:latin typeface="Calibri" panose="020F0502020204030204" pitchFamily="34" charset="0"/>
                <a:ea typeface="Times New Roman" panose="02020603050405020304" pitchFamily="18" charset="0"/>
                <a:cs typeface="Calibri" panose="020F0502020204030204" pitchFamily="34" charset="0"/>
              </a:rPr>
              <a:t>For the Development System following Hardware and Software are Required.</a:t>
            </a:r>
            <a:r>
              <a:rPr lang="en-US" sz="16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b="1"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Software Requirements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Windows 7 or Windows or higher versions of OS.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Any Latest Web Browser. (Preferably, Mozilla Firefox, Google chrome)</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Visual Studio as an IDE. or any other IDE.</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XAMPP Server or any other local server.</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Front End: HTML, CSS, JavaScript.</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Back End: Php, MySQL.</a:t>
            </a:r>
          </a:p>
          <a:p>
            <a:pPr marL="342900" lvl="0" indent="-342900" fontAlgn="ctr">
              <a:lnSpc>
                <a:spcPct val="107000"/>
              </a:lnSpc>
              <a:spcAft>
                <a:spcPts val="800"/>
              </a:spcAft>
              <a:buSzPts val="1000"/>
              <a:buFont typeface="Symbol" panose="05050102010706020507" pitchFamily="18" charset="2"/>
              <a:buChar char=""/>
              <a:tabLst>
                <a:tab pos="457200" algn="l"/>
              </a:tabLs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IN" sz="1600" b="1" dirty="0">
                <a:effectLst/>
                <a:latin typeface="Calibri" panose="020F0502020204030204" pitchFamily="34" charset="0"/>
                <a:ea typeface="Times New Roman" panose="02020603050405020304" pitchFamily="18" charset="0"/>
                <a:cs typeface="Calibri" panose="020F0502020204030204" pitchFamily="34" charset="0"/>
              </a:rPr>
              <a:t>For Server-Side Requirements. ( Hosting - after completing development)</a:t>
            </a:r>
            <a:endParaRPr lang="en-IN" sz="1600" b="1"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Software Requirements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cPanel</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MySQL (5.5 or higher)</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PHP (7.2 or higher)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Font typeface="Wingdings" panose="05000000000000000000" pitchFamily="2" charset="2"/>
              <a:buChar char=""/>
            </a:pPr>
            <a:r>
              <a:rPr lang="en-IN" sz="1600" b="1" dirty="0">
                <a:effectLst/>
                <a:latin typeface="Calibri" panose="020F0502020204030204" pitchFamily="34" charset="0"/>
                <a:ea typeface="Times New Roman" panose="02020603050405020304" pitchFamily="18" charset="0"/>
                <a:cs typeface="Calibri" panose="020F0502020204030204" pitchFamily="34" charset="0"/>
              </a:rPr>
              <a:t>Client-Side Requirements For accessing the System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Client-Side can have any One Device - Smartphone, Tablet , Computer etc.</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Client-Side Requirements should be a good internet connection.</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fontAlgn="ctr">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Platform for use: Open any One new updated  Web Browsers like Google Chrome, Firefox,  Safari etc</a:t>
            </a:r>
            <a:r>
              <a:rPr lang="en-IN" sz="1600" dirty="0">
                <a:effectLst/>
                <a:latin typeface="Calibri" panose="020F0502020204030204" pitchFamily="34" charset="0"/>
                <a:ea typeface="Times New Roman" panose="02020603050405020304" pitchFamily="18" charset="0"/>
                <a:cs typeface="Calibri" panose="020F0502020204030204" pitchFamily="34" charset="0"/>
              </a:rPr>
              <a:t>.</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4" name="Picture 3">
            <a:extLst>
              <a:ext uri="{FF2B5EF4-FFF2-40B4-BE49-F238E27FC236}">
                <a16:creationId xmlns:a16="http://schemas.microsoft.com/office/drawing/2014/main" id="{C362A35E-0C0F-439F-98C8-09EADEEA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611" y="4514199"/>
            <a:ext cx="1289653" cy="407547"/>
          </a:xfrm>
          <a:prstGeom prst="rect">
            <a:avLst/>
          </a:prstGeom>
        </p:spPr>
      </p:pic>
      <p:pic>
        <p:nvPicPr>
          <p:cNvPr id="5" name="Picture 4">
            <a:extLst>
              <a:ext uri="{FF2B5EF4-FFF2-40B4-BE49-F238E27FC236}">
                <a16:creationId xmlns:a16="http://schemas.microsoft.com/office/drawing/2014/main" id="{0F749E2B-E88E-4DDF-A0CE-68F505C9C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288" y="3612378"/>
            <a:ext cx="921577" cy="332100"/>
          </a:xfrm>
          <a:prstGeom prst="rect">
            <a:avLst/>
          </a:prstGeom>
        </p:spPr>
      </p:pic>
      <p:pic>
        <p:nvPicPr>
          <p:cNvPr id="6" name="Picture 5">
            <a:extLst>
              <a:ext uri="{FF2B5EF4-FFF2-40B4-BE49-F238E27FC236}">
                <a16:creationId xmlns:a16="http://schemas.microsoft.com/office/drawing/2014/main" id="{4CCBC773-8089-4215-8194-390F85C22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1293" y="5491467"/>
            <a:ext cx="3240572" cy="1366533"/>
          </a:xfrm>
          <a:prstGeom prst="rect">
            <a:avLst/>
          </a:prstGeom>
        </p:spPr>
      </p:pic>
    </p:spTree>
    <p:extLst>
      <p:ext uri="{BB962C8B-B14F-4D97-AF65-F5344CB8AC3E}">
        <p14:creationId xmlns:p14="http://schemas.microsoft.com/office/powerpoint/2010/main" val="25308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1989-64B2-4CF1-8DED-CD7C9470E463}"/>
              </a:ext>
            </a:extLst>
          </p:cNvPr>
          <p:cNvSpPr>
            <a:spLocks noGrp="1"/>
          </p:cNvSpPr>
          <p:nvPr>
            <p:ph type="title"/>
          </p:nvPr>
        </p:nvSpPr>
        <p:spPr>
          <a:xfrm>
            <a:off x="1348153" y="340419"/>
            <a:ext cx="9495692" cy="1452281"/>
          </a:xfrm>
        </p:spPr>
        <p:txBody>
          <a:bodyPr>
            <a:noAutofit/>
          </a:bodyPr>
          <a:lstStyle/>
          <a:p>
            <a:pPr marL="180340" indent="-6350" algn="ctr">
              <a:lnSpc>
                <a:spcPct val="107000"/>
              </a:lnSpc>
              <a:spcAft>
                <a:spcPts val="275"/>
              </a:spcAft>
            </a:pPr>
            <a:br>
              <a:rPr lang="en-IN" sz="14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br>
            <a:r>
              <a:rPr lang="en-IN" sz="16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Pune District Education Association’s</a:t>
            </a:r>
            <a:br>
              <a:rPr lang="en-IN" sz="16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br>
            <a:r>
              <a:rPr lang="en-IN" sz="16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Annasaheb Magar Mahavidyalaya, Hadapsar Pune</a:t>
            </a:r>
            <a:br>
              <a:rPr lang="en-IN" sz="16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br>
            <a:r>
              <a:rPr lang="en-IN" sz="16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Hadapsar, Pune - 411 028.</a:t>
            </a:r>
            <a:br>
              <a:rPr lang="en-IN" sz="20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br>
            <a:br>
              <a:rPr lang="en-IN" sz="1800" b="1" dirty="0">
                <a:solidFill>
                  <a:schemeClr val="bg1"/>
                </a:solidFill>
                <a:effectLst/>
                <a:latin typeface="Calibri" panose="020F0502020204030204" pitchFamily="34" charset="0"/>
                <a:ea typeface="Calibri" panose="020F0502020204030204" pitchFamily="34" charset="0"/>
              </a:rPr>
            </a:br>
            <a:endParaRPr lang="en-IN" sz="1600" b="1" dirty="0">
              <a:solidFill>
                <a:schemeClr val="bg1"/>
              </a:solidFill>
            </a:endParaRPr>
          </a:p>
        </p:txBody>
      </p:sp>
      <p:pic>
        <p:nvPicPr>
          <p:cNvPr id="7" name="Picture 6">
            <a:extLst>
              <a:ext uri="{FF2B5EF4-FFF2-40B4-BE49-F238E27FC236}">
                <a16:creationId xmlns:a16="http://schemas.microsoft.com/office/drawing/2014/main" id="{3ABE4BFE-9DD3-45DA-A3C1-8FE1AA2465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5976" y="340419"/>
            <a:ext cx="1086486" cy="1086486"/>
          </a:xfrm>
          <a:prstGeom prst="rect">
            <a:avLst/>
          </a:prstGeom>
          <a:noFill/>
          <a:ln>
            <a:noFill/>
          </a:ln>
        </p:spPr>
      </p:pic>
      <p:sp>
        <p:nvSpPr>
          <p:cNvPr id="10" name="TextBox 9">
            <a:extLst>
              <a:ext uri="{FF2B5EF4-FFF2-40B4-BE49-F238E27FC236}">
                <a16:creationId xmlns:a16="http://schemas.microsoft.com/office/drawing/2014/main" id="{47A90E4B-8E99-4DB1-886E-C8D2E5E3BD0A}"/>
              </a:ext>
            </a:extLst>
          </p:cNvPr>
          <p:cNvSpPr txBox="1"/>
          <p:nvPr/>
        </p:nvSpPr>
        <p:spPr>
          <a:xfrm>
            <a:off x="805421" y="1426905"/>
            <a:ext cx="10581155" cy="5262018"/>
          </a:xfrm>
          <a:prstGeom prst="rect">
            <a:avLst/>
          </a:prstGeom>
          <a:noFill/>
        </p:spPr>
        <p:txBody>
          <a:bodyPr wrap="square">
            <a:spAutoFit/>
          </a:bodyPr>
          <a:lstStyle/>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PROJECT REPORT</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“HOTEL MANAGEMENT SYSTEM”</a:t>
            </a:r>
            <a:endParaRPr lang="en-IN" sz="1400"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BACHELOR OF BUSINESS ADMINISTRATION</a:t>
            </a:r>
            <a:r>
              <a:rPr lang="en-IN" sz="1400" dirty="0">
                <a:solidFill>
                  <a:schemeClr val="bg1"/>
                </a:solidFill>
                <a:latin typeface="Calibri" panose="020F0502020204030204" pitchFamily="34" charset="0"/>
                <a:ea typeface="Times New Roman" panose="02020603050405020304" pitchFamily="18" charset="0"/>
                <a:cs typeface="Mangal" panose="02040503050203030202" pitchFamily="18" charset="0"/>
              </a:rPr>
              <a:t> </a:t>
            </a:r>
            <a:r>
              <a:rPr lang="en-US"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(COMPUTER APPLICATION)</a:t>
            </a:r>
            <a:r>
              <a:rPr lang="en-IN" sz="1400" dirty="0">
                <a:solidFill>
                  <a:schemeClr val="bg1"/>
                </a:solidFill>
                <a:latin typeface="Calibri" panose="020F0502020204030204" pitchFamily="34" charset="0"/>
                <a:ea typeface="Times New Roman" panose="02020603050405020304" pitchFamily="18" charset="0"/>
                <a:cs typeface="Mangal" panose="02040503050203030202" pitchFamily="18" charset="0"/>
              </a:rPr>
              <a:t> </a:t>
            </a: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Sem-V</a:t>
            </a:r>
            <a:r>
              <a:rPr lang="en-IN" sz="1400" dirty="0">
                <a:solidFill>
                  <a:schemeClr val="bg1"/>
                </a:solidFill>
                <a:latin typeface="Calibri" panose="020F0502020204030204" pitchFamily="34" charset="0"/>
                <a:ea typeface="Times New Roman" panose="02020603050405020304" pitchFamily="18" charset="0"/>
                <a:cs typeface="Mangal" panose="02040503050203030202" pitchFamily="18" charset="0"/>
              </a:rPr>
              <a:t>     </a:t>
            </a: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2021-2022.</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SUBMITTED TO</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Savitribai Phule Pune University</a:t>
            </a:r>
            <a:endParaRPr lang="en-IN" sz="1400"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DEVELOPED BY: </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Chate Adarsh Vikas,</a:t>
            </a:r>
            <a:endParaRPr lang="en-IN" sz="1400"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endPar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UNDER THE GUIDANCE OF</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Prof. Asha Mane.</a:t>
            </a:r>
            <a:endParaRPr lang="en-IN" sz="1400"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Annasaheb Magar Mahavidyalaya</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IN" sz="1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Hadapsar, Pune - 411028.</a:t>
            </a:r>
            <a:endParaRPr lang="en-IN" sz="1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endParaRPr lang="en-IN" sz="11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700605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9673345" cy="630878"/>
          </a:xfrm>
          <a:prstGeom prst="rect">
            <a:avLst/>
          </a:prstGeom>
          <a:noFill/>
        </p:spPr>
        <p:txBody>
          <a:bodyPr wrap="square">
            <a:spAutoFit/>
          </a:bodyPr>
          <a:lstStyle/>
          <a:p>
            <a:pPr algn="ctr">
              <a:lnSpc>
                <a:spcPct val="115000"/>
              </a:lnSpc>
              <a:spcAft>
                <a:spcPts val="800"/>
              </a:spcAft>
              <a:buSzPts val="1800"/>
            </a:pP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3. </a:t>
            </a:r>
            <a:r>
              <a:rPr lang="en-IN" sz="3200" b="1"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rPr>
              <a:t>SYSTEM DESIGN</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41" name="Google Shape;1697;p49">
            <a:extLst>
              <a:ext uri="{FF2B5EF4-FFF2-40B4-BE49-F238E27FC236}">
                <a16:creationId xmlns:a16="http://schemas.microsoft.com/office/drawing/2014/main" id="{0B51E3D8-B65F-4393-8F77-D977D0B7206E}"/>
              </a:ext>
            </a:extLst>
          </p:cNvPr>
          <p:cNvGrpSpPr/>
          <p:nvPr/>
        </p:nvGrpSpPr>
        <p:grpSpPr>
          <a:xfrm>
            <a:off x="2794681" y="5566963"/>
            <a:ext cx="1293225" cy="1291037"/>
            <a:chOff x="8095060" y="5664590"/>
            <a:chExt cx="497404" cy="594389"/>
          </a:xfrm>
        </p:grpSpPr>
        <p:grpSp>
          <p:nvGrpSpPr>
            <p:cNvPr id="42" name="Google Shape;1698;p49">
              <a:extLst>
                <a:ext uri="{FF2B5EF4-FFF2-40B4-BE49-F238E27FC236}">
                  <a16:creationId xmlns:a16="http://schemas.microsoft.com/office/drawing/2014/main" id="{361A49C2-21D0-462A-8A47-B7F2A9DE7DAD}"/>
                </a:ext>
              </a:extLst>
            </p:cNvPr>
            <p:cNvGrpSpPr/>
            <p:nvPr/>
          </p:nvGrpSpPr>
          <p:grpSpPr>
            <a:xfrm>
              <a:off x="8095060" y="5969027"/>
              <a:ext cx="497404" cy="289951"/>
              <a:chOff x="8095060" y="5969027"/>
              <a:chExt cx="497404" cy="289951"/>
            </a:xfrm>
          </p:grpSpPr>
          <p:sp>
            <p:nvSpPr>
              <p:cNvPr id="55" name="Google Shape;1699;p49">
                <a:extLst>
                  <a:ext uri="{FF2B5EF4-FFF2-40B4-BE49-F238E27FC236}">
                    <a16:creationId xmlns:a16="http://schemas.microsoft.com/office/drawing/2014/main" id="{C4D4C9FB-DCBF-4624-BB72-2F0F9F3216EE}"/>
                  </a:ext>
                </a:extLst>
              </p:cNvPr>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700;p49">
                <a:extLst>
                  <a:ext uri="{FF2B5EF4-FFF2-40B4-BE49-F238E27FC236}">
                    <a16:creationId xmlns:a16="http://schemas.microsoft.com/office/drawing/2014/main" id="{A46F8F50-F3F3-417B-A159-A6665654502E}"/>
                  </a:ext>
                </a:extLst>
              </p:cNvPr>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 name="Google Shape;1701;p49">
                <a:extLst>
                  <a:ext uri="{FF2B5EF4-FFF2-40B4-BE49-F238E27FC236}">
                    <a16:creationId xmlns:a16="http://schemas.microsoft.com/office/drawing/2014/main" id="{B77A654B-0A4E-4AAC-BA79-78EE084E6109}"/>
                  </a:ext>
                </a:extLst>
              </p:cNvPr>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 name="Google Shape;1702;p49">
              <a:extLst>
                <a:ext uri="{FF2B5EF4-FFF2-40B4-BE49-F238E27FC236}">
                  <a16:creationId xmlns:a16="http://schemas.microsoft.com/office/drawing/2014/main" id="{0ED0C276-4400-4CCB-8DDB-AB94FF550BDB}"/>
                </a:ext>
              </a:extLst>
            </p:cNvPr>
            <p:cNvGrpSpPr/>
            <p:nvPr/>
          </p:nvGrpSpPr>
          <p:grpSpPr>
            <a:xfrm>
              <a:off x="8095060" y="5867832"/>
              <a:ext cx="497404" cy="289312"/>
              <a:chOff x="8095060" y="5867832"/>
              <a:chExt cx="497404" cy="289312"/>
            </a:xfrm>
          </p:grpSpPr>
          <p:sp>
            <p:nvSpPr>
              <p:cNvPr id="52" name="Google Shape;1703;p49">
                <a:extLst>
                  <a:ext uri="{FF2B5EF4-FFF2-40B4-BE49-F238E27FC236}">
                    <a16:creationId xmlns:a16="http://schemas.microsoft.com/office/drawing/2014/main" id="{2078C6F8-9878-416D-B511-EB1AD6A230DF}"/>
                  </a:ext>
                </a:extLst>
              </p:cNvPr>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704;p49">
                <a:extLst>
                  <a:ext uri="{FF2B5EF4-FFF2-40B4-BE49-F238E27FC236}">
                    <a16:creationId xmlns:a16="http://schemas.microsoft.com/office/drawing/2014/main" id="{D7F1F1A3-8E7A-4318-98D3-BFA693F9F305}"/>
                  </a:ext>
                </a:extLst>
              </p:cNvPr>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705;p49">
                <a:extLst>
                  <a:ext uri="{FF2B5EF4-FFF2-40B4-BE49-F238E27FC236}">
                    <a16:creationId xmlns:a16="http://schemas.microsoft.com/office/drawing/2014/main" id="{746165CC-0636-4B34-9DA8-6A7EC23A2B09}"/>
                  </a:ext>
                </a:extLst>
              </p:cNvPr>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 name="Google Shape;1706;p49">
              <a:extLst>
                <a:ext uri="{FF2B5EF4-FFF2-40B4-BE49-F238E27FC236}">
                  <a16:creationId xmlns:a16="http://schemas.microsoft.com/office/drawing/2014/main" id="{A4D8F4F5-1D7D-4732-AC6F-ED8875153525}"/>
                </a:ext>
              </a:extLst>
            </p:cNvPr>
            <p:cNvGrpSpPr/>
            <p:nvPr/>
          </p:nvGrpSpPr>
          <p:grpSpPr>
            <a:xfrm>
              <a:off x="8095060" y="5765998"/>
              <a:ext cx="497404" cy="289312"/>
              <a:chOff x="8095060" y="5765998"/>
              <a:chExt cx="497404" cy="289312"/>
            </a:xfrm>
          </p:grpSpPr>
          <p:sp>
            <p:nvSpPr>
              <p:cNvPr id="49" name="Google Shape;1707;p49">
                <a:extLst>
                  <a:ext uri="{FF2B5EF4-FFF2-40B4-BE49-F238E27FC236}">
                    <a16:creationId xmlns:a16="http://schemas.microsoft.com/office/drawing/2014/main" id="{BDD52B10-C286-4D0C-A744-05194F1654EA}"/>
                  </a:ext>
                </a:extLst>
              </p:cNvPr>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50" name="Google Shape;1708;p49">
                <a:extLst>
                  <a:ext uri="{FF2B5EF4-FFF2-40B4-BE49-F238E27FC236}">
                    <a16:creationId xmlns:a16="http://schemas.microsoft.com/office/drawing/2014/main" id="{973FB9FD-7B4A-446E-B039-26063F7C0561}"/>
                  </a:ext>
                </a:extLst>
              </p:cNvPr>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709;p49">
                <a:extLst>
                  <a:ext uri="{FF2B5EF4-FFF2-40B4-BE49-F238E27FC236}">
                    <a16:creationId xmlns:a16="http://schemas.microsoft.com/office/drawing/2014/main" id="{5CD60A9C-09A6-41DC-AC71-44DD2873056D}"/>
                  </a:ext>
                </a:extLst>
              </p:cNvPr>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 name="Google Shape;1710;p49">
              <a:extLst>
                <a:ext uri="{FF2B5EF4-FFF2-40B4-BE49-F238E27FC236}">
                  <a16:creationId xmlns:a16="http://schemas.microsoft.com/office/drawing/2014/main" id="{42AF74B0-B4EE-4E53-8B7E-9DBE36EE3B42}"/>
                </a:ext>
              </a:extLst>
            </p:cNvPr>
            <p:cNvGrpSpPr/>
            <p:nvPr/>
          </p:nvGrpSpPr>
          <p:grpSpPr>
            <a:xfrm>
              <a:off x="8095060" y="5664590"/>
              <a:ext cx="497404" cy="290164"/>
              <a:chOff x="8095060" y="5664590"/>
              <a:chExt cx="497404" cy="290164"/>
            </a:xfrm>
          </p:grpSpPr>
          <p:sp>
            <p:nvSpPr>
              <p:cNvPr id="46" name="Google Shape;1711;p49">
                <a:extLst>
                  <a:ext uri="{FF2B5EF4-FFF2-40B4-BE49-F238E27FC236}">
                    <a16:creationId xmlns:a16="http://schemas.microsoft.com/office/drawing/2014/main" id="{BBBE9575-6364-442A-A256-FDAD81161D76}"/>
                  </a:ext>
                </a:extLst>
              </p:cNvPr>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1712;p49">
                <a:extLst>
                  <a:ext uri="{FF2B5EF4-FFF2-40B4-BE49-F238E27FC236}">
                    <a16:creationId xmlns:a16="http://schemas.microsoft.com/office/drawing/2014/main" id="{128982AE-53B2-4195-BD4B-7B9697CD29CE}"/>
                  </a:ext>
                </a:extLst>
              </p:cNvPr>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713;p49">
                <a:extLst>
                  <a:ext uri="{FF2B5EF4-FFF2-40B4-BE49-F238E27FC236}">
                    <a16:creationId xmlns:a16="http://schemas.microsoft.com/office/drawing/2014/main" id="{D7A09D59-718F-4B20-B5E6-749DBCCFCC14}"/>
                  </a:ext>
                </a:extLst>
              </p:cNvPr>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pic>
        <p:nvPicPr>
          <p:cNvPr id="21" name="Picture 20">
            <a:extLst>
              <a:ext uri="{FF2B5EF4-FFF2-40B4-BE49-F238E27FC236}">
                <a16:creationId xmlns:a16="http://schemas.microsoft.com/office/drawing/2014/main" id="{64F38771-C683-4B20-AD0B-20EC600E5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93" y="4605606"/>
            <a:ext cx="2200571" cy="2252394"/>
          </a:xfrm>
          <a:prstGeom prst="rect">
            <a:avLst/>
          </a:prstGeom>
          <a:effectLst>
            <a:outerShdw blurRad="101600" dist="76200" dir="8100000" algn="tr" rotWithShape="0">
              <a:prstClr val="black">
                <a:alpha val="40000"/>
              </a:prstClr>
            </a:outerShdw>
          </a:effectLst>
        </p:spPr>
      </p:pic>
    </p:spTree>
    <p:extLst>
      <p:ext uri="{BB962C8B-B14F-4D97-AF65-F5344CB8AC3E}">
        <p14:creationId xmlns:p14="http://schemas.microsoft.com/office/powerpoint/2010/main" val="1441848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13F50-E61B-40C9-BBDD-AAFBA579F18D}"/>
              </a:ext>
            </a:extLst>
          </p:cNvPr>
          <p:cNvSpPr txBox="1"/>
          <p:nvPr/>
        </p:nvSpPr>
        <p:spPr>
          <a:xfrm>
            <a:off x="722780" y="790092"/>
            <a:ext cx="10223126" cy="2963119"/>
          </a:xfrm>
          <a:prstGeom prst="rect">
            <a:avLst/>
          </a:prstGeom>
          <a:noFill/>
        </p:spPr>
        <p:txBody>
          <a:bodyPr wrap="square">
            <a:spAutoFit/>
          </a:bodyPr>
          <a:lstStyle/>
          <a:p>
            <a:pPr algn="ctr">
              <a:lnSpc>
                <a:spcPct val="107000"/>
              </a:lnSpc>
              <a:spcAft>
                <a:spcPts val="800"/>
              </a:spcAft>
            </a:pPr>
            <a:r>
              <a:rPr lang="en-IN" sz="2400" b="1" dirty="0">
                <a:effectLst/>
                <a:latin typeface="Calibri" panose="020F0502020204030204" pitchFamily="34" charset="0"/>
                <a:ea typeface="Times New Roman" panose="02020603050405020304" pitchFamily="18" charset="0"/>
                <a:cs typeface="Calibri" panose="020F0502020204030204" pitchFamily="34" charset="0"/>
              </a:rPr>
              <a:t>3.1  Design Constraint </a:t>
            </a:r>
          </a:p>
          <a:p>
            <a:pPr algn="ctr">
              <a:lnSpc>
                <a:spcPct val="107000"/>
              </a:lnSpc>
              <a:spcAft>
                <a:spcPts val="800"/>
              </a:spcAft>
            </a:pPr>
            <a:endParaRPr lang="en-IN" sz="2400" b="1" dirty="0">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07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     This “Hotel MANAGEMENT SYSTEM” running in Any device browsers environment. The Hotel  management system developed in PHP language Using database in MySQL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07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      To developed this system also use these languages - we use the html, css, JavaScript.</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dirty="0">
                <a:effectLst/>
                <a:latin typeface="Calibri" panose="020F0502020204030204" pitchFamily="34" charset="0"/>
                <a:ea typeface="Times New Roman" panose="02020603050405020304" pitchFamily="18" charset="0"/>
                <a:cs typeface="Mangal" panose="02040503050203030202" pitchFamily="18" charset="0"/>
              </a:rPr>
              <a:t> </a:t>
            </a:r>
          </a:p>
        </p:txBody>
      </p:sp>
    </p:spTree>
    <p:extLst>
      <p:ext uri="{BB962C8B-B14F-4D97-AF65-F5344CB8AC3E}">
        <p14:creationId xmlns:p14="http://schemas.microsoft.com/office/powerpoint/2010/main" val="16201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B57D098-D0A0-49EA-B6DD-0FAC45EF8AA2}"/>
              </a:ext>
            </a:extLst>
          </p:cNvPr>
          <p:cNvSpPr>
            <a:spLocks noChangeArrowheads="1"/>
          </p:cNvSpPr>
          <p:nvPr/>
        </p:nvSpPr>
        <p:spPr bwMode="auto">
          <a:xfrm>
            <a:off x="3776383" y="241611"/>
            <a:ext cx="46392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3.2 Entity Relationship Diagram [ERD]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21">
            <a:extLst>
              <a:ext uri="{FF2B5EF4-FFF2-40B4-BE49-F238E27FC236}">
                <a16:creationId xmlns:a16="http://schemas.microsoft.com/office/drawing/2014/main" id="{B7CA0F30-FE59-4F4A-9C85-7B313F006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08" y="1063719"/>
            <a:ext cx="11225492" cy="56177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F80B6A8-DB20-4873-8813-5FA9F9F5DB13}"/>
              </a:ext>
            </a:extLst>
          </p:cNvPr>
          <p:cNvSpPr>
            <a:spLocks noChangeArrowheads="1"/>
          </p:cNvSpPr>
          <p:nvPr/>
        </p:nvSpPr>
        <p:spPr bwMode="auto">
          <a:xfrm>
            <a:off x="1855695" y="18019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07625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6F572-8818-4366-A494-EB18D60923F4}"/>
              </a:ext>
            </a:extLst>
          </p:cNvPr>
          <p:cNvSpPr txBox="1"/>
          <p:nvPr/>
        </p:nvSpPr>
        <p:spPr>
          <a:xfrm>
            <a:off x="255493" y="0"/>
            <a:ext cx="11497235" cy="1194173"/>
          </a:xfrm>
          <a:prstGeom prst="rect">
            <a:avLst/>
          </a:prstGeom>
          <a:noFill/>
        </p:spPr>
        <p:txBody>
          <a:bodyPr wrap="square">
            <a:spAutoFit/>
          </a:bodyPr>
          <a:lstStyle/>
          <a:p>
            <a:pPr algn="ctr">
              <a:lnSpc>
                <a:spcPct val="115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3.3 Data Flow Diagram [DFD]</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Level: 0</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Rectangle 4">
            <a:extLst>
              <a:ext uri="{FF2B5EF4-FFF2-40B4-BE49-F238E27FC236}">
                <a16:creationId xmlns:a16="http://schemas.microsoft.com/office/drawing/2014/main" id="{90CB1E85-0EEA-47C3-9D22-261D1F557712}"/>
              </a:ext>
            </a:extLst>
          </p:cNvPr>
          <p:cNvSpPr/>
          <p:nvPr/>
        </p:nvSpPr>
        <p:spPr>
          <a:xfrm>
            <a:off x="612756" y="2252914"/>
            <a:ext cx="984461" cy="444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Admin </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6" name="Rectangle 5">
            <a:extLst>
              <a:ext uri="{FF2B5EF4-FFF2-40B4-BE49-F238E27FC236}">
                <a16:creationId xmlns:a16="http://schemas.microsoft.com/office/drawing/2014/main" id="{A18F6DCF-CBE0-4365-BB5B-749C3D008C86}"/>
              </a:ext>
            </a:extLst>
          </p:cNvPr>
          <p:cNvSpPr/>
          <p:nvPr/>
        </p:nvSpPr>
        <p:spPr>
          <a:xfrm>
            <a:off x="612757" y="2984538"/>
            <a:ext cx="984461" cy="444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customer</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7" name="Flowchart: Process 6">
            <a:extLst>
              <a:ext uri="{FF2B5EF4-FFF2-40B4-BE49-F238E27FC236}">
                <a16:creationId xmlns:a16="http://schemas.microsoft.com/office/drawing/2014/main" id="{FF1B76F5-EA41-48BB-B65B-D921913FC40D}"/>
              </a:ext>
            </a:extLst>
          </p:cNvPr>
          <p:cNvSpPr/>
          <p:nvPr/>
        </p:nvSpPr>
        <p:spPr>
          <a:xfrm>
            <a:off x="612757" y="3558862"/>
            <a:ext cx="993159" cy="44446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dirty="0">
                <a:solidFill>
                  <a:srgbClr val="000000"/>
                </a:solidFill>
                <a:effectLst/>
                <a:ea typeface="Times New Roman" panose="02020603050405020304" pitchFamily="18" charset="0"/>
                <a:cs typeface="Mangal" panose="02040503050203030202" pitchFamily="18" charset="0"/>
              </a:rPr>
              <a:t>Booking </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8" name="Rectangle 7">
            <a:extLst>
              <a:ext uri="{FF2B5EF4-FFF2-40B4-BE49-F238E27FC236}">
                <a16:creationId xmlns:a16="http://schemas.microsoft.com/office/drawing/2014/main" id="{1D11EDEF-837A-4868-B849-0B643F2DB470}"/>
              </a:ext>
            </a:extLst>
          </p:cNvPr>
          <p:cNvSpPr/>
          <p:nvPr/>
        </p:nvSpPr>
        <p:spPr>
          <a:xfrm>
            <a:off x="604058" y="4830038"/>
            <a:ext cx="993159" cy="444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Bill </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9" name="Flowchart: Process 8">
            <a:extLst>
              <a:ext uri="{FF2B5EF4-FFF2-40B4-BE49-F238E27FC236}">
                <a16:creationId xmlns:a16="http://schemas.microsoft.com/office/drawing/2014/main" id="{36934416-20B5-4D96-A497-09D042D3A181}"/>
              </a:ext>
            </a:extLst>
          </p:cNvPr>
          <p:cNvSpPr/>
          <p:nvPr/>
        </p:nvSpPr>
        <p:spPr>
          <a:xfrm>
            <a:off x="612757" y="4150095"/>
            <a:ext cx="1014509" cy="451885"/>
          </a:xfrm>
          <a:prstGeom prst="flowChartProcess">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US" sz="1200" kern="1200" dirty="0">
                <a:solidFill>
                  <a:srgbClr val="000000"/>
                </a:solidFill>
                <a:effectLst/>
                <a:ea typeface="Times New Roman" panose="02020603050405020304" pitchFamily="18" charset="0"/>
                <a:cs typeface="Mangal" panose="02040503050203030202" pitchFamily="18" charset="0"/>
              </a:rPr>
              <a:t>Employee </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cxnSp>
        <p:nvCxnSpPr>
          <p:cNvPr id="10" name="Straight Arrow Connector 9">
            <a:extLst>
              <a:ext uri="{FF2B5EF4-FFF2-40B4-BE49-F238E27FC236}">
                <a16:creationId xmlns:a16="http://schemas.microsoft.com/office/drawing/2014/main" id="{51E6DE46-0DA2-4331-976B-21FD96A258E8}"/>
              </a:ext>
            </a:extLst>
          </p:cNvPr>
          <p:cNvCxnSpPr>
            <a:cxnSpLocks/>
            <a:stCxn id="5" idx="3"/>
          </p:cNvCxnSpPr>
          <p:nvPr/>
        </p:nvCxnSpPr>
        <p:spPr>
          <a:xfrm>
            <a:off x="1597217" y="2475145"/>
            <a:ext cx="1956492" cy="864981"/>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67765C8A-F81D-4C83-AB37-19C2CCE72F44}"/>
              </a:ext>
            </a:extLst>
          </p:cNvPr>
          <p:cNvCxnSpPr>
            <a:cxnSpLocks/>
            <a:stCxn id="6" idx="3"/>
          </p:cNvCxnSpPr>
          <p:nvPr/>
        </p:nvCxnSpPr>
        <p:spPr>
          <a:xfrm>
            <a:off x="1597218" y="3206769"/>
            <a:ext cx="1759641" cy="301632"/>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AFA152D-BD4E-40F3-BEF1-17F4240C2F1D}"/>
              </a:ext>
            </a:extLst>
          </p:cNvPr>
          <p:cNvCxnSpPr>
            <a:cxnSpLocks/>
          </p:cNvCxnSpPr>
          <p:nvPr/>
        </p:nvCxnSpPr>
        <p:spPr>
          <a:xfrm flipV="1">
            <a:off x="1627266" y="3601111"/>
            <a:ext cx="1784203" cy="223003"/>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B8B1BEC3-BF07-472C-A30C-BEB3FC0D7346}"/>
              </a:ext>
            </a:extLst>
          </p:cNvPr>
          <p:cNvCxnSpPr>
            <a:cxnSpLocks/>
            <a:stCxn id="8" idx="3"/>
          </p:cNvCxnSpPr>
          <p:nvPr/>
        </p:nvCxnSpPr>
        <p:spPr>
          <a:xfrm flipV="1">
            <a:off x="1597217" y="4196741"/>
            <a:ext cx="1974907" cy="855528"/>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14" name="TextBox 23">
            <a:extLst>
              <a:ext uri="{FF2B5EF4-FFF2-40B4-BE49-F238E27FC236}">
                <a16:creationId xmlns:a16="http://schemas.microsoft.com/office/drawing/2014/main" id="{C963F15C-E30C-4F32-AC01-E00830D16128}"/>
              </a:ext>
            </a:extLst>
          </p:cNvPr>
          <p:cNvSpPr txBox="1"/>
          <p:nvPr/>
        </p:nvSpPr>
        <p:spPr>
          <a:xfrm rot="21120000">
            <a:off x="2081144" y="3496336"/>
            <a:ext cx="1006475" cy="554990"/>
          </a:xfrm>
          <a:prstGeom prst="rect">
            <a:avLst/>
          </a:prstGeom>
          <a:noFill/>
        </p:spPr>
        <p:txBody>
          <a:bodyPr wrap="square" rtlCol="0">
            <a:noAutofit/>
          </a:bodyPr>
          <a:lstStyle/>
          <a:p>
            <a:r>
              <a:rPr lang="en-US" sz="1200" kern="1200" dirty="0">
                <a:effectLst/>
                <a:latin typeface="Calibri" panose="020F0502020204030204" pitchFamily="34" charset="0"/>
                <a:ea typeface="Times New Roman" panose="02020603050405020304" pitchFamily="18" charset="0"/>
                <a:cs typeface="Mangal" panose="02040503050203030202" pitchFamily="18" charset="0"/>
              </a:rPr>
              <a:t>Booking details</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cxnSp>
        <p:nvCxnSpPr>
          <p:cNvPr id="15" name="Straight Arrow Connector 14">
            <a:extLst>
              <a:ext uri="{FF2B5EF4-FFF2-40B4-BE49-F238E27FC236}">
                <a16:creationId xmlns:a16="http://schemas.microsoft.com/office/drawing/2014/main" id="{381FB6B8-2E5A-4110-BCFB-029FB5EA2131}"/>
              </a:ext>
            </a:extLst>
          </p:cNvPr>
          <p:cNvCxnSpPr>
            <a:cxnSpLocks/>
            <a:stCxn id="9" idx="3"/>
          </p:cNvCxnSpPr>
          <p:nvPr/>
        </p:nvCxnSpPr>
        <p:spPr>
          <a:xfrm flipV="1">
            <a:off x="1627266" y="4050056"/>
            <a:ext cx="1725783" cy="325982"/>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26" name="TextBox 20">
            <a:extLst>
              <a:ext uri="{FF2B5EF4-FFF2-40B4-BE49-F238E27FC236}">
                <a16:creationId xmlns:a16="http://schemas.microsoft.com/office/drawing/2014/main" id="{DB3EE7C9-1896-41FA-AAB5-A46F05E6E5DF}"/>
              </a:ext>
            </a:extLst>
          </p:cNvPr>
          <p:cNvSpPr txBox="1"/>
          <p:nvPr/>
        </p:nvSpPr>
        <p:spPr>
          <a:xfrm rot="1065324">
            <a:off x="2044603" y="2594468"/>
            <a:ext cx="864870" cy="292735"/>
          </a:xfrm>
          <a:prstGeom prst="rect">
            <a:avLst/>
          </a:prstGeom>
          <a:noFill/>
        </p:spPr>
        <p:txBody>
          <a:bodyPr wrap="square" rtlCol="0">
            <a:noAutofit/>
          </a:bodyPr>
          <a:lstStyle/>
          <a:p>
            <a:r>
              <a:rPr lang="en-US" sz="1200" kern="1200" dirty="0">
                <a:effectLst/>
                <a:latin typeface="Calibri" panose="020F0502020204030204" pitchFamily="34" charset="0"/>
                <a:ea typeface="Times New Roman" panose="02020603050405020304" pitchFamily="18" charset="0"/>
                <a:cs typeface="Mangal" panose="02040503050203030202" pitchFamily="18" charset="0"/>
              </a:rPr>
              <a:t>Username</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27" name="TextBox 22">
            <a:extLst>
              <a:ext uri="{FF2B5EF4-FFF2-40B4-BE49-F238E27FC236}">
                <a16:creationId xmlns:a16="http://schemas.microsoft.com/office/drawing/2014/main" id="{CE0B07E3-E656-40A9-BBD8-BE03FE13BEAC}"/>
              </a:ext>
            </a:extLst>
          </p:cNvPr>
          <p:cNvSpPr txBox="1"/>
          <p:nvPr/>
        </p:nvSpPr>
        <p:spPr>
          <a:xfrm rot="684631">
            <a:off x="1842164" y="3119145"/>
            <a:ext cx="958850" cy="441960"/>
          </a:xfrm>
          <a:prstGeom prst="rect">
            <a:avLst/>
          </a:prstGeom>
          <a:noFill/>
        </p:spPr>
        <p:txBody>
          <a:bodyPr wrap="square" rtlCol="0">
            <a:noAutofit/>
          </a:bodyPr>
          <a:lstStyle/>
          <a:p>
            <a:r>
              <a:rPr lang="en-US" sz="1200" kern="1200" dirty="0">
                <a:effectLst/>
                <a:latin typeface="Calibri" panose="020F0502020204030204" pitchFamily="34" charset="0"/>
                <a:ea typeface="Times New Roman" panose="02020603050405020304" pitchFamily="18" charset="0"/>
                <a:cs typeface="Mangal" panose="02040503050203030202" pitchFamily="18" charset="0"/>
              </a:rPr>
              <a:t>Customer details add</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28" name="TextBox 24">
            <a:extLst>
              <a:ext uri="{FF2B5EF4-FFF2-40B4-BE49-F238E27FC236}">
                <a16:creationId xmlns:a16="http://schemas.microsoft.com/office/drawing/2014/main" id="{072128FC-DCA1-4704-BD53-817F268B7857}"/>
              </a:ext>
            </a:extLst>
          </p:cNvPr>
          <p:cNvSpPr txBox="1"/>
          <p:nvPr/>
        </p:nvSpPr>
        <p:spPr>
          <a:xfrm rot="20129011">
            <a:off x="1873200" y="4564082"/>
            <a:ext cx="674370" cy="441960"/>
          </a:xfrm>
          <a:prstGeom prst="rect">
            <a:avLst/>
          </a:prstGeom>
          <a:noFill/>
        </p:spPr>
        <p:txBody>
          <a:bodyPr wrap="square" rtlCol="0">
            <a:noAutofit/>
          </a:bodyPr>
          <a:lstStyle/>
          <a:p>
            <a:r>
              <a:rPr lang="en-US" sz="1200" kern="1200">
                <a:effectLst/>
                <a:latin typeface="Calibri" panose="020F0502020204030204" pitchFamily="34" charset="0"/>
                <a:ea typeface="Times New Roman" panose="02020603050405020304" pitchFamily="18" charset="0"/>
                <a:cs typeface="Mangal" panose="02040503050203030202" pitchFamily="18" charset="0"/>
              </a:rPr>
              <a:t>Bill Details</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29" name="TextBox 23">
            <a:extLst>
              <a:ext uri="{FF2B5EF4-FFF2-40B4-BE49-F238E27FC236}">
                <a16:creationId xmlns:a16="http://schemas.microsoft.com/office/drawing/2014/main" id="{6B64C98D-F780-49FF-9E3C-FAABA71DF43D}"/>
              </a:ext>
            </a:extLst>
          </p:cNvPr>
          <p:cNvSpPr txBox="1"/>
          <p:nvPr/>
        </p:nvSpPr>
        <p:spPr>
          <a:xfrm rot="21120000">
            <a:off x="1809683" y="4021735"/>
            <a:ext cx="1006475" cy="554990"/>
          </a:xfrm>
          <a:prstGeom prst="rect">
            <a:avLst/>
          </a:prstGeom>
          <a:noFill/>
        </p:spPr>
        <p:txBody>
          <a:bodyPr wrap="square" rtlCol="0">
            <a:noAutofit/>
          </a:bodyPr>
          <a:lstStyle/>
          <a:p>
            <a:r>
              <a:rPr lang="en-US" sz="1200" kern="1200" dirty="0">
                <a:effectLst/>
                <a:latin typeface="Calibri" panose="020F0502020204030204" pitchFamily="34" charset="0"/>
                <a:ea typeface="Times New Roman" panose="02020603050405020304" pitchFamily="18" charset="0"/>
                <a:cs typeface="Mangal" panose="02040503050203030202" pitchFamily="18" charset="0"/>
              </a:rPr>
              <a:t>Employee details</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30" name="Oval 29">
            <a:extLst>
              <a:ext uri="{FF2B5EF4-FFF2-40B4-BE49-F238E27FC236}">
                <a16:creationId xmlns:a16="http://schemas.microsoft.com/office/drawing/2014/main" id="{FDAF7F10-ED1D-454F-9BD4-5EBDCD1BAA38}"/>
              </a:ext>
            </a:extLst>
          </p:cNvPr>
          <p:cNvSpPr/>
          <p:nvPr/>
        </p:nvSpPr>
        <p:spPr>
          <a:xfrm>
            <a:off x="3411469" y="3028664"/>
            <a:ext cx="1452880" cy="1421765"/>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Hotel Management System</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cxnSp>
        <p:nvCxnSpPr>
          <p:cNvPr id="31" name="Straight Connector 30">
            <a:extLst>
              <a:ext uri="{FF2B5EF4-FFF2-40B4-BE49-F238E27FC236}">
                <a16:creationId xmlns:a16="http://schemas.microsoft.com/office/drawing/2014/main" id="{09C664C5-4DAD-4E40-A9B1-FE109D0B170E}"/>
              </a:ext>
            </a:extLst>
          </p:cNvPr>
          <p:cNvCxnSpPr>
            <a:cxnSpLocks/>
          </p:cNvCxnSpPr>
          <p:nvPr/>
        </p:nvCxnSpPr>
        <p:spPr>
          <a:xfrm>
            <a:off x="6320034" y="2633694"/>
            <a:ext cx="119634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36539A7-AFA3-48A0-A011-6E91163F08FD}"/>
              </a:ext>
            </a:extLst>
          </p:cNvPr>
          <p:cNvCxnSpPr>
            <a:cxnSpLocks/>
          </p:cNvCxnSpPr>
          <p:nvPr/>
        </p:nvCxnSpPr>
        <p:spPr>
          <a:xfrm>
            <a:off x="6320034" y="2850229"/>
            <a:ext cx="119634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C1E2B84-B86A-4A89-9B74-41AAE268E00F}"/>
              </a:ext>
            </a:extLst>
          </p:cNvPr>
          <p:cNvCxnSpPr>
            <a:cxnSpLocks/>
          </p:cNvCxnSpPr>
          <p:nvPr/>
        </p:nvCxnSpPr>
        <p:spPr>
          <a:xfrm flipH="1">
            <a:off x="4669034" y="2777204"/>
            <a:ext cx="1625600" cy="466090"/>
          </a:xfrm>
          <a:prstGeom prst="straightConnector1">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34" name="TextBox 68">
            <a:extLst>
              <a:ext uri="{FF2B5EF4-FFF2-40B4-BE49-F238E27FC236}">
                <a16:creationId xmlns:a16="http://schemas.microsoft.com/office/drawing/2014/main" id="{C52A06B3-EB56-48C4-BC5C-B26D703C1447}"/>
              </a:ext>
            </a:extLst>
          </p:cNvPr>
          <p:cNvSpPr txBox="1"/>
          <p:nvPr/>
        </p:nvSpPr>
        <p:spPr>
          <a:xfrm rot="20590761">
            <a:off x="4735709" y="2730849"/>
            <a:ext cx="1409700" cy="595630"/>
          </a:xfrm>
          <a:prstGeom prst="rect">
            <a:avLst/>
          </a:prstGeom>
          <a:noFill/>
        </p:spPr>
        <p:txBody>
          <a:bodyPr wrap="square" rtlCol="0">
            <a:noAutofit/>
          </a:bodyPr>
          <a:lstStyle/>
          <a:p>
            <a:r>
              <a:rPr lang="en-US" sz="1200" kern="1200" dirty="0">
                <a:effectLst/>
                <a:latin typeface="Calibri" panose="020F0502020204030204" pitchFamily="34" charset="0"/>
                <a:ea typeface="Times New Roman" panose="02020603050405020304" pitchFamily="18" charset="0"/>
                <a:cs typeface="Mangal" panose="02040503050203030202" pitchFamily="18" charset="0"/>
              </a:rPr>
              <a:t>Rooms Type Rate </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35" name="Rectangle 34">
            <a:extLst>
              <a:ext uri="{FF2B5EF4-FFF2-40B4-BE49-F238E27FC236}">
                <a16:creationId xmlns:a16="http://schemas.microsoft.com/office/drawing/2014/main" id="{2A056AF8-AA9D-4357-8F81-D49EFE7AEC37}"/>
              </a:ext>
            </a:extLst>
          </p:cNvPr>
          <p:cNvSpPr/>
          <p:nvPr/>
        </p:nvSpPr>
        <p:spPr>
          <a:xfrm>
            <a:off x="6571494" y="2984849"/>
            <a:ext cx="991356" cy="327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Admin </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36" name="Rectangle 35">
            <a:extLst>
              <a:ext uri="{FF2B5EF4-FFF2-40B4-BE49-F238E27FC236}">
                <a16:creationId xmlns:a16="http://schemas.microsoft.com/office/drawing/2014/main" id="{7704B6AE-B2F3-4F08-B509-CBC10619D12D}"/>
              </a:ext>
            </a:extLst>
          </p:cNvPr>
          <p:cNvSpPr/>
          <p:nvPr/>
        </p:nvSpPr>
        <p:spPr>
          <a:xfrm>
            <a:off x="6573398" y="3515074"/>
            <a:ext cx="1158659" cy="347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dirty="0">
                <a:solidFill>
                  <a:srgbClr val="000000"/>
                </a:solidFill>
                <a:effectLst/>
                <a:ea typeface="Times New Roman" panose="02020603050405020304" pitchFamily="18" charset="0"/>
                <a:cs typeface="Mangal" panose="02040503050203030202" pitchFamily="18" charset="0"/>
              </a:rPr>
              <a:t>customer</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37" name="Flowchart: Process 36">
            <a:extLst>
              <a:ext uri="{FF2B5EF4-FFF2-40B4-BE49-F238E27FC236}">
                <a16:creationId xmlns:a16="http://schemas.microsoft.com/office/drawing/2014/main" id="{7140D390-8014-43F1-95E6-D377DBB6B1E4}"/>
              </a:ext>
            </a:extLst>
          </p:cNvPr>
          <p:cNvSpPr/>
          <p:nvPr/>
        </p:nvSpPr>
        <p:spPr>
          <a:xfrm>
            <a:off x="6579114" y="3957669"/>
            <a:ext cx="1049285" cy="36794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a:solidFill>
                  <a:srgbClr val="000000"/>
                </a:solidFill>
                <a:effectLst/>
                <a:ea typeface="Times New Roman" panose="02020603050405020304" pitchFamily="18" charset="0"/>
                <a:cs typeface="Mangal" panose="02040503050203030202" pitchFamily="18" charset="0"/>
              </a:rPr>
              <a:t>Booking</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38" name="Rectangle 37">
            <a:extLst>
              <a:ext uri="{FF2B5EF4-FFF2-40B4-BE49-F238E27FC236}">
                <a16:creationId xmlns:a16="http://schemas.microsoft.com/office/drawing/2014/main" id="{55224F4B-A8CD-42CD-AAAB-101207FAD4EB}"/>
              </a:ext>
            </a:extLst>
          </p:cNvPr>
          <p:cNvSpPr/>
          <p:nvPr/>
        </p:nvSpPr>
        <p:spPr>
          <a:xfrm>
            <a:off x="6313683" y="4895564"/>
            <a:ext cx="1418375" cy="378936"/>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IN" sz="1200" dirty="0">
                <a:effectLst/>
                <a:latin typeface="Times New Roman" panose="02020603050405020304" pitchFamily="18" charset="0"/>
                <a:ea typeface="SimSun" panose="02010600030101010101" pitchFamily="2" charset="-122"/>
                <a:cs typeface="Mangal" panose="02040503050203030202" pitchFamily="18" charset="0"/>
              </a:rPr>
              <a:t>Management</a:t>
            </a:r>
          </a:p>
        </p:txBody>
      </p:sp>
      <p:sp>
        <p:nvSpPr>
          <p:cNvPr id="39" name="Text Box 30">
            <a:extLst>
              <a:ext uri="{FF2B5EF4-FFF2-40B4-BE49-F238E27FC236}">
                <a16:creationId xmlns:a16="http://schemas.microsoft.com/office/drawing/2014/main" id="{D8D35423-CD5C-46D1-82AE-60FB67C4DF47}"/>
              </a:ext>
            </a:extLst>
          </p:cNvPr>
          <p:cNvSpPr txBox="1"/>
          <p:nvPr/>
        </p:nvSpPr>
        <p:spPr>
          <a:xfrm>
            <a:off x="6534057" y="2456529"/>
            <a:ext cx="579755" cy="461665"/>
          </a:xfrm>
          <a:prstGeom prst="rect">
            <a:avLst/>
          </a:prstGeom>
          <a:noFill/>
        </p:spPr>
        <p:txBody>
          <a:bodyPr wrap="square" rtlCol="0" anchor="t">
            <a:spAutoFit/>
          </a:bodyPr>
          <a:lstStyle/>
          <a:p>
            <a:r>
              <a:rPr lang="en-US" sz="1200" kern="12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lang="en-US" sz="1200" kern="1200" dirty="0">
                <a:effectLst/>
                <a:latin typeface="Calibri" panose="020F0502020204030204" pitchFamily="34" charset="0"/>
                <a:ea typeface="Times New Roman" panose="02020603050405020304" pitchFamily="18" charset="0"/>
                <a:cs typeface="Mangal" panose="02040503050203030202" pitchFamily="18" charset="0"/>
              </a:rPr>
              <a:t>Room</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cxnSp>
        <p:nvCxnSpPr>
          <p:cNvPr id="40" name="Straight Arrow Connector 39">
            <a:extLst>
              <a:ext uri="{FF2B5EF4-FFF2-40B4-BE49-F238E27FC236}">
                <a16:creationId xmlns:a16="http://schemas.microsoft.com/office/drawing/2014/main" id="{973ACEBF-BCFE-486C-8675-D5154EE028FE}"/>
              </a:ext>
            </a:extLst>
          </p:cNvPr>
          <p:cNvCxnSpPr>
            <a:cxnSpLocks/>
          </p:cNvCxnSpPr>
          <p:nvPr/>
        </p:nvCxnSpPr>
        <p:spPr>
          <a:xfrm flipV="1">
            <a:off x="4830959" y="3052794"/>
            <a:ext cx="1739900" cy="4629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Straight Arrow Connector 40">
            <a:extLst>
              <a:ext uri="{FF2B5EF4-FFF2-40B4-BE49-F238E27FC236}">
                <a16:creationId xmlns:a16="http://schemas.microsoft.com/office/drawing/2014/main" id="{92A4F8E3-6241-4050-93D8-299582164DCB}"/>
              </a:ext>
            </a:extLst>
          </p:cNvPr>
          <p:cNvCxnSpPr>
            <a:cxnSpLocks/>
          </p:cNvCxnSpPr>
          <p:nvPr/>
        </p:nvCxnSpPr>
        <p:spPr>
          <a:xfrm flipV="1">
            <a:off x="4880489" y="3644614"/>
            <a:ext cx="1690370" cy="1403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a:extLst>
              <a:ext uri="{FF2B5EF4-FFF2-40B4-BE49-F238E27FC236}">
                <a16:creationId xmlns:a16="http://schemas.microsoft.com/office/drawing/2014/main" id="{DE9EB0CF-E40A-49ED-8570-F1BAF1937C0C}"/>
              </a:ext>
            </a:extLst>
          </p:cNvPr>
          <p:cNvCxnSpPr>
            <a:cxnSpLocks/>
          </p:cNvCxnSpPr>
          <p:nvPr/>
        </p:nvCxnSpPr>
        <p:spPr>
          <a:xfrm>
            <a:off x="4850009" y="3897344"/>
            <a:ext cx="1720850" cy="2355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C5EFC728-122D-4ADA-BC99-A19052883534}"/>
              </a:ext>
            </a:extLst>
          </p:cNvPr>
          <p:cNvCxnSpPr>
            <a:cxnSpLocks/>
          </p:cNvCxnSpPr>
          <p:nvPr/>
        </p:nvCxnSpPr>
        <p:spPr>
          <a:xfrm>
            <a:off x="4745234" y="4115149"/>
            <a:ext cx="1549400" cy="8763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4" name="Flowchart: Process 43">
            <a:extLst>
              <a:ext uri="{FF2B5EF4-FFF2-40B4-BE49-F238E27FC236}">
                <a16:creationId xmlns:a16="http://schemas.microsoft.com/office/drawing/2014/main" id="{60BB5FA1-BB35-4C26-B77B-2FD45C8675D7}"/>
              </a:ext>
            </a:extLst>
          </p:cNvPr>
          <p:cNvSpPr/>
          <p:nvPr/>
        </p:nvSpPr>
        <p:spPr>
          <a:xfrm>
            <a:off x="6574034" y="4420584"/>
            <a:ext cx="954405" cy="32829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kern="1200" dirty="0">
                <a:solidFill>
                  <a:srgbClr val="000000"/>
                </a:solidFill>
                <a:effectLst/>
                <a:ea typeface="Times New Roman" panose="02020603050405020304" pitchFamily="18" charset="0"/>
                <a:cs typeface="Mangal" panose="02040503050203030202" pitchFamily="18" charset="0"/>
              </a:rPr>
              <a:t>Employee</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cxnSp>
        <p:nvCxnSpPr>
          <p:cNvPr id="45" name="Straight Arrow Connector 44">
            <a:extLst>
              <a:ext uri="{FF2B5EF4-FFF2-40B4-BE49-F238E27FC236}">
                <a16:creationId xmlns:a16="http://schemas.microsoft.com/office/drawing/2014/main" id="{A11ACBDB-33F8-4765-A8E7-7850A9CF7675}"/>
              </a:ext>
            </a:extLst>
          </p:cNvPr>
          <p:cNvCxnSpPr>
            <a:cxnSpLocks/>
          </p:cNvCxnSpPr>
          <p:nvPr/>
        </p:nvCxnSpPr>
        <p:spPr>
          <a:xfrm>
            <a:off x="4830959" y="4019899"/>
            <a:ext cx="1714500" cy="5207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6" name="Text Box 33">
            <a:extLst>
              <a:ext uri="{FF2B5EF4-FFF2-40B4-BE49-F238E27FC236}">
                <a16:creationId xmlns:a16="http://schemas.microsoft.com/office/drawing/2014/main" id="{006C2BFC-B6FD-4D67-A7DE-B40264EB84C9}"/>
              </a:ext>
            </a:extLst>
          </p:cNvPr>
          <p:cNvSpPr txBox="1"/>
          <p:nvPr/>
        </p:nvSpPr>
        <p:spPr>
          <a:xfrm rot="1003865">
            <a:off x="5208149" y="4296759"/>
            <a:ext cx="1520825" cy="335280"/>
          </a:xfrm>
          <a:prstGeom prst="rect">
            <a:avLst/>
          </a:prstGeom>
          <a:noFill/>
        </p:spPr>
        <p:txBody>
          <a:bodyPr wrap="square" rtlCol="0">
            <a:noAutofit/>
          </a:bodyPr>
          <a:lstStyle/>
          <a:p>
            <a:r>
              <a:rPr lang="en-US" sz="1200">
                <a:effectLst/>
                <a:latin typeface="Times New Roman" panose="02020603050405020304" pitchFamily="18" charset="0"/>
                <a:ea typeface="SimSun" panose="02010600030101010101" pitchFamily="2" charset="-122"/>
                <a:cs typeface="Mangal" panose="02040503050203030202" pitchFamily="18" charset="0"/>
              </a:rPr>
              <a:t>Manage Employee</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71" name="Text Box 29">
            <a:extLst>
              <a:ext uri="{FF2B5EF4-FFF2-40B4-BE49-F238E27FC236}">
                <a16:creationId xmlns:a16="http://schemas.microsoft.com/office/drawing/2014/main" id="{59E5CC3D-8688-4E39-82F9-5090980DADAF}"/>
              </a:ext>
            </a:extLst>
          </p:cNvPr>
          <p:cNvSpPr txBox="1"/>
          <p:nvPr/>
        </p:nvSpPr>
        <p:spPr>
          <a:xfrm rot="20880000">
            <a:off x="5205205" y="2997542"/>
            <a:ext cx="1186815" cy="461665"/>
          </a:xfrm>
          <a:prstGeom prst="rect">
            <a:avLst/>
          </a:prstGeom>
          <a:noFill/>
        </p:spPr>
        <p:txBody>
          <a:bodyPr wrap="square" rtlCol="0">
            <a:spAutoFit/>
          </a:bodyPr>
          <a:lstStyle/>
          <a:p>
            <a:r>
              <a:rPr lang="en-US" sz="1200" kern="1200" dirty="0">
                <a:effectLst/>
                <a:latin typeface="Times New Roman" panose="02020603050405020304" pitchFamily="18" charset="0"/>
                <a:ea typeface="Times New Roman" panose="02020603050405020304" pitchFamily="18" charset="0"/>
                <a:cs typeface="Mangal" panose="02040503050203030202" pitchFamily="18" charset="0"/>
              </a:rPr>
              <a:t>Login Successful</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72" name="Text Box 31">
            <a:extLst>
              <a:ext uri="{FF2B5EF4-FFF2-40B4-BE49-F238E27FC236}">
                <a16:creationId xmlns:a16="http://schemas.microsoft.com/office/drawing/2014/main" id="{395F4BA7-086C-40EA-AECD-BA08ECC57F38}"/>
              </a:ext>
            </a:extLst>
          </p:cNvPr>
          <p:cNvSpPr txBox="1"/>
          <p:nvPr/>
        </p:nvSpPr>
        <p:spPr>
          <a:xfrm rot="21399095">
            <a:off x="5067834" y="3470144"/>
            <a:ext cx="2140585" cy="276999"/>
          </a:xfrm>
          <a:prstGeom prst="rect">
            <a:avLst/>
          </a:prstGeom>
          <a:noFill/>
        </p:spPr>
        <p:txBody>
          <a:bodyPr wrap="square" rtlCol="0">
            <a:spAutoFit/>
          </a:bodyPr>
          <a:lstStyle/>
          <a:p>
            <a:r>
              <a:rPr lang="en-US" sz="1200" kern="1200" dirty="0">
                <a:effectLst/>
                <a:latin typeface="Times New Roman" panose="02020603050405020304" pitchFamily="18" charset="0"/>
                <a:ea typeface="Times New Roman" panose="02020603050405020304" pitchFamily="18" charset="0"/>
                <a:cs typeface="Mangal" panose="02040503050203030202" pitchFamily="18" charset="0"/>
              </a:rPr>
              <a:t>Information Customer</a:t>
            </a:r>
            <a:endParaRPr lang="en-IN" sz="1200" dirty="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73" name="Text Box 33">
            <a:extLst>
              <a:ext uri="{FF2B5EF4-FFF2-40B4-BE49-F238E27FC236}">
                <a16:creationId xmlns:a16="http://schemas.microsoft.com/office/drawing/2014/main" id="{56354FF5-2435-4183-997D-3C924351054F}"/>
              </a:ext>
            </a:extLst>
          </p:cNvPr>
          <p:cNvSpPr txBox="1"/>
          <p:nvPr/>
        </p:nvSpPr>
        <p:spPr>
          <a:xfrm rot="435944">
            <a:off x="5528538" y="3811346"/>
            <a:ext cx="1134745" cy="635635"/>
          </a:xfrm>
          <a:prstGeom prst="rect">
            <a:avLst/>
          </a:prstGeom>
          <a:noFill/>
        </p:spPr>
        <p:txBody>
          <a:bodyPr wrap="square" rtlCol="0">
            <a:noAutofit/>
          </a:bodyPr>
          <a:lstStyle/>
          <a:p>
            <a:r>
              <a:rPr lang="en-US" sz="1200">
                <a:effectLst/>
                <a:latin typeface="Times New Roman" panose="02020603050405020304" pitchFamily="18" charset="0"/>
                <a:ea typeface="SimSun" panose="02010600030101010101" pitchFamily="2" charset="-122"/>
                <a:cs typeface="Mangal" panose="02040503050203030202" pitchFamily="18" charset="0"/>
              </a:rPr>
              <a:t>Booking</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a:p>
            <a:r>
              <a:rPr lang="en-US" sz="1200">
                <a:effectLst/>
                <a:latin typeface="Times New Roman" panose="02020603050405020304" pitchFamily="18" charset="0"/>
                <a:ea typeface="SimSun" panose="02010600030101010101" pitchFamily="2" charset="-122"/>
                <a:cs typeface="Mangal" panose="02040503050203030202" pitchFamily="18" charset="0"/>
              </a:rPr>
              <a:t>Details</a:t>
            </a:r>
            <a:endParaRPr lang="en-IN" sz="1200">
              <a:effectLst/>
              <a:latin typeface="Times New Roman" panose="02020603050405020304" pitchFamily="18" charset="0"/>
              <a:ea typeface="SimSun" panose="02010600030101010101" pitchFamily="2" charset="-122"/>
              <a:cs typeface="Mangal" panose="02040503050203030202" pitchFamily="18" charset="0"/>
            </a:endParaRPr>
          </a:p>
        </p:txBody>
      </p:sp>
      <p:sp>
        <p:nvSpPr>
          <p:cNvPr id="74" name="Text Box 37">
            <a:extLst>
              <a:ext uri="{FF2B5EF4-FFF2-40B4-BE49-F238E27FC236}">
                <a16:creationId xmlns:a16="http://schemas.microsoft.com/office/drawing/2014/main" id="{D6D9D7CB-B41D-40D6-A537-A1A0229FA6A8}"/>
              </a:ext>
            </a:extLst>
          </p:cNvPr>
          <p:cNvSpPr txBox="1"/>
          <p:nvPr/>
        </p:nvSpPr>
        <p:spPr>
          <a:xfrm rot="1763084">
            <a:off x="4874103" y="4483471"/>
            <a:ext cx="1124585" cy="444500"/>
          </a:xfrm>
          <a:prstGeom prst="rect">
            <a:avLst/>
          </a:prstGeom>
          <a:noFill/>
        </p:spPr>
        <p:txBody>
          <a:bodyPr wrap="square" rtlCol="0">
            <a:spAutoFit/>
          </a:bodyPr>
          <a:lstStyle/>
          <a:p>
            <a:r>
              <a:rPr lang="en-IN" sz="1200" dirty="0">
                <a:effectLst/>
                <a:latin typeface="Times New Roman" panose="02020603050405020304" pitchFamily="18" charset="0"/>
                <a:ea typeface="SimSun" panose="02010600030101010101" pitchFamily="2" charset="-122"/>
                <a:cs typeface="Mangal" panose="02040503050203030202" pitchFamily="18" charset="0"/>
              </a:rPr>
              <a:t>Data Manage</a:t>
            </a:r>
          </a:p>
        </p:txBody>
      </p:sp>
    </p:spTree>
    <p:extLst>
      <p:ext uri="{BB962C8B-B14F-4D97-AF65-F5344CB8AC3E}">
        <p14:creationId xmlns:p14="http://schemas.microsoft.com/office/powerpoint/2010/main" val="1301020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Box 2">
            <a:extLst>
              <a:ext uri="{FF2B5EF4-FFF2-40B4-BE49-F238E27FC236}">
                <a16:creationId xmlns:a16="http://schemas.microsoft.com/office/drawing/2014/main" id="{BCAA5A5A-CFE9-42A1-92D9-8FEA744F4006}"/>
              </a:ext>
            </a:extLst>
          </p:cNvPr>
          <p:cNvSpPr txBox="1">
            <a:spLocks noChangeArrowheads="1"/>
          </p:cNvSpPr>
          <p:nvPr/>
        </p:nvSpPr>
        <p:spPr bwMode="auto">
          <a:xfrm>
            <a:off x="5253877" y="210537"/>
            <a:ext cx="1114425" cy="108585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1.0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Login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7" name="Text Box 2">
            <a:extLst>
              <a:ext uri="{FF2B5EF4-FFF2-40B4-BE49-F238E27FC236}">
                <a16:creationId xmlns:a16="http://schemas.microsoft.com/office/drawing/2014/main" id="{09E5B82C-36F5-42A6-9367-28ABA2BC93A1}"/>
              </a:ext>
            </a:extLst>
          </p:cNvPr>
          <p:cNvSpPr txBox="1">
            <a:spLocks noChangeArrowheads="1"/>
          </p:cNvSpPr>
          <p:nvPr/>
        </p:nvSpPr>
        <p:spPr bwMode="auto">
          <a:xfrm>
            <a:off x="5311027" y="1828165"/>
            <a:ext cx="1114425" cy="11715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2.0</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Customers</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Records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8" name="Rectangle 67">
            <a:extLst>
              <a:ext uri="{FF2B5EF4-FFF2-40B4-BE49-F238E27FC236}">
                <a16:creationId xmlns:a16="http://schemas.microsoft.com/office/drawing/2014/main" id="{11CA6B01-C9FD-4A6D-8E23-6BF60C46CA30}"/>
              </a:ext>
            </a:extLst>
          </p:cNvPr>
          <p:cNvSpPr/>
          <p:nvPr/>
        </p:nvSpPr>
        <p:spPr>
          <a:xfrm>
            <a:off x="3206002" y="629637"/>
            <a:ext cx="103822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Admin</a:t>
            </a:r>
            <a:endParaRPr lang="en-IN" sz="1100" dirty="0">
              <a:solidFill>
                <a:schemeClr val="tx1"/>
              </a:solidFill>
              <a:effectLst/>
              <a:ea typeface="Times New Roman" panose="02020603050405020304" pitchFamily="18" charset="0"/>
              <a:cs typeface="Mangal" panose="02040503050203030202" pitchFamily="18" charset="0"/>
            </a:endParaRPr>
          </a:p>
        </p:txBody>
      </p:sp>
      <p:cxnSp>
        <p:nvCxnSpPr>
          <p:cNvPr id="69" name="Straight Arrow Connector 68">
            <a:extLst>
              <a:ext uri="{FF2B5EF4-FFF2-40B4-BE49-F238E27FC236}">
                <a16:creationId xmlns:a16="http://schemas.microsoft.com/office/drawing/2014/main" id="{72DBC12F-6172-4929-B491-33CF431A9A60}"/>
              </a:ext>
            </a:extLst>
          </p:cNvPr>
          <p:cNvCxnSpPr>
            <a:cxnSpLocks/>
          </p:cNvCxnSpPr>
          <p:nvPr/>
        </p:nvCxnSpPr>
        <p:spPr>
          <a:xfrm>
            <a:off x="4243592" y="780767"/>
            <a:ext cx="10191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0" name="Text Box 2">
            <a:extLst>
              <a:ext uri="{FF2B5EF4-FFF2-40B4-BE49-F238E27FC236}">
                <a16:creationId xmlns:a16="http://schemas.microsoft.com/office/drawing/2014/main" id="{966F2467-048A-40A5-8418-49D2E9388A13}"/>
              </a:ext>
            </a:extLst>
          </p:cNvPr>
          <p:cNvSpPr txBox="1">
            <a:spLocks noChangeArrowheads="1"/>
          </p:cNvSpPr>
          <p:nvPr/>
        </p:nvSpPr>
        <p:spPr bwMode="auto">
          <a:xfrm>
            <a:off x="4415041" y="534387"/>
            <a:ext cx="676275" cy="2857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Admin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71" name="Straight Connector 70">
            <a:extLst>
              <a:ext uri="{FF2B5EF4-FFF2-40B4-BE49-F238E27FC236}">
                <a16:creationId xmlns:a16="http://schemas.microsoft.com/office/drawing/2014/main" id="{C5818D6F-29FE-4422-88AC-F2CA0ACD0463}"/>
              </a:ext>
            </a:extLst>
          </p:cNvPr>
          <p:cNvCxnSpPr>
            <a:cxnSpLocks/>
          </p:cNvCxnSpPr>
          <p:nvPr/>
        </p:nvCxnSpPr>
        <p:spPr>
          <a:xfrm>
            <a:off x="7768477" y="534387"/>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789188D-87A9-4DC3-A452-3694E724C8F5}"/>
              </a:ext>
            </a:extLst>
          </p:cNvPr>
          <p:cNvCxnSpPr>
            <a:cxnSpLocks/>
          </p:cNvCxnSpPr>
          <p:nvPr/>
        </p:nvCxnSpPr>
        <p:spPr>
          <a:xfrm>
            <a:off x="7758952" y="876017"/>
            <a:ext cx="1200150" cy="0"/>
          </a:xfrm>
          <a:prstGeom prst="line">
            <a:avLst/>
          </a:prstGeom>
        </p:spPr>
        <p:style>
          <a:lnRef idx="1">
            <a:schemeClr val="dk1"/>
          </a:lnRef>
          <a:fillRef idx="0">
            <a:schemeClr val="dk1"/>
          </a:fillRef>
          <a:effectRef idx="0">
            <a:schemeClr val="dk1"/>
          </a:effectRef>
          <a:fontRef idx="minor">
            <a:schemeClr val="tx1"/>
          </a:fontRef>
        </p:style>
      </p:cxnSp>
      <p:sp>
        <p:nvSpPr>
          <p:cNvPr id="73" name="Text Box 2">
            <a:extLst>
              <a:ext uri="{FF2B5EF4-FFF2-40B4-BE49-F238E27FC236}">
                <a16:creationId xmlns:a16="http://schemas.microsoft.com/office/drawing/2014/main" id="{B501858D-D471-416B-BE5C-A6D951B16821}"/>
              </a:ext>
            </a:extLst>
          </p:cNvPr>
          <p:cNvSpPr txBox="1">
            <a:spLocks noChangeArrowheads="1"/>
          </p:cNvSpPr>
          <p:nvPr/>
        </p:nvSpPr>
        <p:spPr bwMode="auto">
          <a:xfrm>
            <a:off x="6454027" y="496287"/>
            <a:ext cx="1076325" cy="4762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200">
                <a:effectLst/>
                <a:latin typeface="Calibri" panose="020F0502020204030204" pitchFamily="34" charset="0"/>
                <a:ea typeface="Times New Roman" panose="02020603050405020304" pitchFamily="18" charset="0"/>
                <a:cs typeface="Mangal" panose="02040503050203030202" pitchFamily="18" charset="0"/>
              </a:rPr>
              <a:t>admin login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4" name="Text Box 2">
            <a:extLst>
              <a:ext uri="{FF2B5EF4-FFF2-40B4-BE49-F238E27FC236}">
                <a16:creationId xmlns:a16="http://schemas.microsoft.com/office/drawing/2014/main" id="{C54DDCE1-AB4B-4A34-91D1-8DCD8BBB54D4}"/>
              </a:ext>
            </a:extLst>
          </p:cNvPr>
          <p:cNvSpPr txBox="1">
            <a:spLocks noChangeArrowheads="1"/>
          </p:cNvSpPr>
          <p:nvPr/>
        </p:nvSpPr>
        <p:spPr bwMode="auto">
          <a:xfrm>
            <a:off x="7911352" y="534387"/>
            <a:ext cx="1085850" cy="2857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Admin</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75" name="Straight Arrow Connector 74">
            <a:extLst>
              <a:ext uri="{FF2B5EF4-FFF2-40B4-BE49-F238E27FC236}">
                <a16:creationId xmlns:a16="http://schemas.microsoft.com/office/drawing/2014/main" id="{C7EDE1A7-8609-45D8-BB28-B47F5CF06AC9}"/>
              </a:ext>
            </a:extLst>
          </p:cNvPr>
          <p:cNvCxnSpPr>
            <a:cxnSpLocks/>
          </p:cNvCxnSpPr>
          <p:nvPr/>
        </p:nvCxnSpPr>
        <p:spPr>
          <a:xfrm>
            <a:off x="5901577" y="1370965"/>
            <a:ext cx="0" cy="457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0" name="Oval 79">
            <a:extLst>
              <a:ext uri="{FF2B5EF4-FFF2-40B4-BE49-F238E27FC236}">
                <a16:creationId xmlns:a16="http://schemas.microsoft.com/office/drawing/2014/main" id="{12E261F6-58E1-4E7E-97A9-92096098C599}"/>
              </a:ext>
            </a:extLst>
          </p:cNvPr>
          <p:cNvSpPr/>
          <p:nvPr/>
        </p:nvSpPr>
        <p:spPr>
          <a:xfrm>
            <a:off x="5272927" y="194979"/>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1" name="Straight Connector 80">
            <a:extLst>
              <a:ext uri="{FF2B5EF4-FFF2-40B4-BE49-F238E27FC236}">
                <a16:creationId xmlns:a16="http://schemas.microsoft.com/office/drawing/2014/main" id="{6F7EC152-B390-48CC-9CCA-B0AC2AFF356C}"/>
              </a:ext>
            </a:extLst>
          </p:cNvPr>
          <p:cNvCxnSpPr/>
          <p:nvPr/>
        </p:nvCxnSpPr>
        <p:spPr>
          <a:xfrm>
            <a:off x="5387227" y="486202"/>
            <a:ext cx="1000125"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C63340B-5444-4904-83F3-6EEE44E4DCE0}"/>
              </a:ext>
            </a:extLst>
          </p:cNvPr>
          <p:cNvCxnSpPr>
            <a:cxnSpLocks/>
          </p:cNvCxnSpPr>
          <p:nvPr/>
        </p:nvCxnSpPr>
        <p:spPr>
          <a:xfrm>
            <a:off x="6511177" y="743302"/>
            <a:ext cx="10191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Oval 83">
            <a:extLst>
              <a:ext uri="{FF2B5EF4-FFF2-40B4-BE49-F238E27FC236}">
                <a16:creationId xmlns:a16="http://schemas.microsoft.com/office/drawing/2014/main" id="{2F26BB69-A7EE-4336-9706-CCA4B1E4EF74}"/>
              </a:ext>
            </a:extLst>
          </p:cNvPr>
          <p:cNvSpPr/>
          <p:nvPr/>
        </p:nvSpPr>
        <p:spPr>
          <a:xfrm>
            <a:off x="5311027" y="1842453"/>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5" name="Oval 84">
            <a:extLst>
              <a:ext uri="{FF2B5EF4-FFF2-40B4-BE49-F238E27FC236}">
                <a16:creationId xmlns:a16="http://schemas.microsoft.com/office/drawing/2014/main" id="{DBA7158A-17F7-414E-AD76-6B267ECA956D}"/>
              </a:ext>
            </a:extLst>
          </p:cNvPr>
          <p:cNvSpPr/>
          <p:nvPr/>
        </p:nvSpPr>
        <p:spPr>
          <a:xfrm>
            <a:off x="5291342" y="3503801"/>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3.0</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Room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details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86" name="Straight Arrow Connector 85">
            <a:extLst>
              <a:ext uri="{FF2B5EF4-FFF2-40B4-BE49-F238E27FC236}">
                <a16:creationId xmlns:a16="http://schemas.microsoft.com/office/drawing/2014/main" id="{DCFE2466-C5DA-4240-889F-3862A7AB4712}"/>
              </a:ext>
            </a:extLst>
          </p:cNvPr>
          <p:cNvCxnSpPr/>
          <p:nvPr/>
        </p:nvCxnSpPr>
        <p:spPr>
          <a:xfrm>
            <a:off x="5901577" y="3037076"/>
            <a:ext cx="0" cy="4667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97AE43AD-9097-4613-8425-3FF2164E96BB}"/>
              </a:ext>
            </a:extLst>
          </p:cNvPr>
          <p:cNvCxnSpPr/>
          <p:nvPr/>
        </p:nvCxnSpPr>
        <p:spPr>
          <a:xfrm>
            <a:off x="5425327" y="2144672"/>
            <a:ext cx="1000125"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31FC510-5FCE-45FC-B5CA-1A93AA085801}"/>
              </a:ext>
            </a:extLst>
          </p:cNvPr>
          <p:cNvCxnSpPr/>
          <p:nvPr/>
        </p:nvCxnSpPr>
        <p:spPr>
          <a:xfrm>
            <a:off x="5387227" y="3825555"/>
            <a:ext cx="1000125" cy="0"/>
          </a:xfrm>
          <a:prstGeom prst="line">
            <a:avLst/>
          </a:prstGeom>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EA8B04C7-A795-4CB8-A6E3-935F1D94F100}"/>
              </a:ext>
            </a:extLst>
          </p:cNvPr>
          <p:cNvSpPr/>
          <p:nvPr/>
        </p:nvSpPr>
        <p:spPr>
          <a:xfrm>
            <a:off x="3224417" y="2241486"/>
            <a:ext cx="103822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Customer</a:t>
            </a:r>
            <a:endParaRPr lang="en-IN" sz="1100" dirty="0">
              <a:solidFill>
                <a:schemeClr val="tx1"/>
              </a:solidFill>
              <a:effectLst/>
              <a:ea typeface="Times New Roman" panose="02020603050405020304" pitchFamily="18" charset="0"/>
              <a:cs typeface="Mangal" panose="02040503050203030202" pitchFamily="18" charset="0"/>
            </a:endParaRPr>
          </a:p>
        </p:txBody>
      </p:sp>
      <p:sp>
        <p:nvSpPr>
          <p:cNvPr id="95" name="Rectangle 94">
            <a:extLst>
              <a:ext uri="{FF2B5EF4-FFF2-40B4-BE49-F238E27FC236}">
                <a16:creationId xmlns:a16="http://schemas.microsoft.com/office/drawing/2014/main" id="{DCA337EC-BA9B-4E5D-80F4-99BAD760BEC6}"/>
              </a:ext>
            </a:extLst>
          </p:cNvPr>
          <p:cNvSpPr/>
          <p:nvPr/>
        </p:nvSpPr>
        <p:spPr>
          <a:xfrm>
            <a:off x="3224417" y="3851211"/>
            <a:ext cx="109537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Room</a:t>
            </a:r>
            <a:endParaRPr lang="en-IN" sz="1100" dirty="0">
              <a:solidFill>
                <a:schemeClr val="tx1"/>
              </a:solidFill>
              <a:effectLst/>
              <a:ea typeface="Times New Roman" panose="02020603050405020304" pitchFamily="18" charset="0"/>
              <a:cs typeface="Mangal" panose="02040503050203030202" pitchFamily="18" charset="0"/>
            </a:endParaRPr>
          </a:p>
        </p:txBody>
      </p:sp>
      <p:cxnSp>
        <p:nvCxnSpPr>
          <p:cNvPr id="96" name="Straight Arrow Connector 95">
            <a:extLst>
              <a:ext uri="{FF2B5EF4-FFF2-40B4-BE49-F238E27FC236}">
                <a16:creationId xmlns:a16="http://schemas.microsoft.com/office/drawing/2014/main" id="{8056B85F-F286-42CA-9481-E2B5876FD5CD}"/>
              </a:ext>
            </a:extLst>
          </p:cNvPr>
          <p:cNvCxnSpPr/>
          <p:nvPr/>
        </p:nvCxnSpPr>
        <p:spPr>
          <a:xfrm>
            <a:off x="4253117" y="2371026"/>
            <a:ext cx="10191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DC09D6A5-1072-4D6A-B7EB-97CEDCAD7784}"/>
              </a:ext>
            </a:extLst>
          </p:cNvPr>
          <p:cNvCxnSpPr/>
          <p:nvPr/>
        </p:nvCxnSpPr>
        <p:spPr>
          <a:xfrm>
            <a:off x="4319792" y="4029011"/>
            <a:ext cx="971550" cy="501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8" name="Text Box 2">
            <a:extLst>
              <a:ext uri="{FF2B5EF4-FFF2-40B4-BE49-F238E27FC236}">
                <a16:creationId xmlns:a16="http://schemas.microsoft.com/office/drawing/2014/main" id="{03A967CB-137B-437E-BF1D-00FC40478F0D}"/>
              </a:ext>
            </a:extLst>
          </p:cNvPr>
          <p:cNvSpPr txBox="1">
            <a:spLocks noChangeArrowheads="1"/>
          </p:cNvSpPr>
          <p:nvPr/>
        </p:nvSpPr>
        <p:spPr bwMode="auto">
          <a:xfrm>
            <a:off x="4310267" y="3795332"/>
            <a:ext cx="676349" cy="46672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Select Room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04" name="Straight Connector 103">
            <a:extLst>
              <a:ext uri="{FF2B5EF4-FFF2-40B4-BE49-F238E27FC236}">
                <a16:creationId xmlns:a16="http://schemas.microsoft.com/office/drawing/2014/main" id="{6BF74EF2-68C7-48E6-B285-8B9C08FE3A0D}"/>
              </a:ext>
            </a:extLst>
          </p:cNvPr>
          <p:cNvCxnSpPr/>
          <p:nvPr/>
        </p:nvCxnSpPr>
        <p:spPr>
          <a:xfrm>
            <a:off x="7911352" y="2241486"/>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70F49709-D5C1-4125-98A1-7182C3ED1F44}"/>
              </a:ext>
            </a:extLst>
          </p:cNvPr>
          <p:cNvCxnSpPr/>
          <p:nvPr/>
        </p:nvCxnSpPr>
        <p:spPr>
          <a:xfrm>
            <a:off x="7911352" y="2584386"/>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7E88F62A-5231-4D6E-B95B-FE12E6C742E5}"/>
              </a:ext>
            </a:extLst>
          </p:cNvPr>
          <p:cNvCxnSpPr/>
          <p:nvPr/>
        </p:nvCxnSpPr>
        <p:spPr>
          <a:xfrm>
            <a:off x="8041340" y="385687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A74AC3C-D244-4DE8-8531-7FF34B92D123}"/>
              </a:ext>
            </a:extLst>
          </p:cNvPr>
          <p:cNvCxnSpPr/>
          <p:nvPr/>
        </p:nvCxnSpPr>
        <p:spPr>
          <a:xfrm>
            <a:off x="8041340" y="4274841"/>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A6E6BB4-B914-4EC7-8FBD-750821947B56}"/>
              </a:ext>
            </a:extLst>
          </p:cNvPr>
          <p:cNvCxnSpPr>
            <a:cxnSpLocks/>
            <a:stCxn id="84" idx="6"/>
            <a:endCxn id="115" idx="1"/>
          </p:cNvCxnSpPr>
          <p:nvPr/>
        </p:nvCxnSpPr>
        <p:spPr>
          <a:xfrm flipV="1">
            <a:off x="6511177" y="2370225"/>
            <a:ext cx="1339737" cy="58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D47B142A-753B-41DC-BCB8-198D33E17B66}"/>
              </a:ext>
            </a:extLst>
          </p:cNvPr>
          <p:cNvCxnSpPr>
            <a:cxnSpLocks/>
          </p:cNvCxnSpPr>
          <p:nvPr/>
        </p:nvCxnSpPr>
        <p:spPr>
          <a:xfrm>
            <a:off x="6511177" y="4029011"/>
            <a:ext cx="133973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0" name="Straight Connector 109">
            <a:extLst>
              <a:ext uri="{FF2B5EF4-FFF2-40B4-BE49-F238E27FC236}">
                <a16:creationId xmlns:a16="http://schemas.microsoft.com/office/drawing/2014/main" id="{BB063256-9ABB-4DB3-9C96-94655E4E941C}"/>
              </a:ext>
            </a:extLst>
          </p:cNvPr>
          <p:cNvCxnSpPr/>
          <p:nvPr/>
        </p:nvCxnSpPr>
        <p:spPr>
          <a:xfrm>
            <a:off x="8041340" y="5650924"/>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59455AC7-7ACD-4BE3-9ADC-B9A7EF9D4290}"/>
              </a:ext>
            </a:extLst>
          </p:cNvPr>
          <p:cNvCxnSpPr/>
          <p:nvPr/>
        </p:nvCxnSpPr>
        <p:spPr>
          <a:xfrm>
            <a:off x="8041340" y="6054335"/>
            <a:ext cx="1200150" cy="0"/>
          </a:xfrm>
          <a:prstGeom prst="line">
            <a:avLst/>
          </a:prstGeom>
        </p:spPr>
        <p:style>
          <a:lnRef idx="1">
            <a:schemeClr val="dk1"/>
          </a:lnRef>
          <a:fillRef idx="0">
            <a:schemeClr val="dk1"/>
          </a:fillRef>
          <a:effectRef idx="0">
            <a:schemeClr val="dk1"/>
          </a:effectRef>
          <a:fontRef idx="minor">
            <a:schemeClr val="tx1"/>
          </a:fontRef>
        </p:style>
      </p:cxnSp>
      <p:sp>
        <p:nvSpPr>
          <p:cNvPr id="113" name="Text Box 2">
            <a:extLst>
              <a:ext uri="{FF2B5EF4-FFF2-40B4-BE49-F238E27FC236}">
                <a16:creationId xmlns:a16="http://schemas.microsoft.com/office/drawing/2014/main" id="{93295108-9682-4FF9-8ECA-2B56DF2AADFF}"/>
              </a:ext>
            </a:extLst>
          </p:cNvPr>
          <p:cNvSpPr txBox="1">
            <a:spLocks noChangeArrowheads="1"/>
          </p:cNvSpPr>
          <p:nvPr/>
        </p:nvSpPr>
        <p:spPr bwMode="auto">
          <a:xfrm>
            <a:off x="6692152" y="2139724"/>
            <a:ext cx="1076325" cy="4762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200" dirty="0">
                <a:effectLst/>
                <a:latin typeface="Calibri" panose="020F0502020204030204" pitchFamily="34" charset="0"/>
                <a:ea typeface="Times New Roman" panose="02020603050405020304" pitchFamily="18" charset="0"/>
                <a:cs typeface="Mangal" panose="02040503050203030202" pitchFamily="18" charset="0"/>
              </a:rPr>
              <a:t>customer  information</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4" name="Text Box 2">
            <a:extLst>
              <a:ext uri="{FF2B5EF4-FFF2-40B4-BE49-F238E27FC236}">
                <a16:creationId xmlns:a16="http://schemas.microsoft.com/office/drawing/2014/main" id="{349A5D9D-BD7A-4689-9EC9-03044ED40A2D}"/>
              </a:ext>
            </a:extLst>
          </p:cNvPr>
          <p:cNvSpPr txBox="1">
            <a:spLocks noChangeArrowheads="1"/>
          </p:cNvSpPr>
          <p:nvPr/>
        </p:nvSpPr>
        <p:spPr bwMode="auto">
          <a:xfrm>
            <a:off x="6627997" y="3815968"/>
            <a:ext cx="714097" cy="47624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200" dirty="0">
                <a:effectLst/>
                <a:latin typeface="Calibri" panose="020F0502020204030204" pitchFamily="34" charset="0"/>
                <a:ea typeface="Times New Roman" panose="02020603050405020304" pitchFamily="18" charset="0"/>
                <a:cs typeface="Mangal" panose="02040503050203030202" pitchFamily="18" charset="0"/>
              </a:rPr>
              <a:t>Rooms</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5" name="Text Box 2">
            <a:extLst>
              <a:ext uri="{FF2B5EF4-FFF2-40B4-BE49-F238E27FC236}">
                <a16:creationId xmlns:a16="http://schemas.microsoft.com/office/drawing/2014/main" id="{7A8A74BB-7739-4480-AFD8-47C92A747FB4}"/>
              </a:ext>
            </a:extLst>
          </p:cNvPr>
          <p:cNvSpPr txBox="1">
            <a:spLocks noChangeArrowheads="1"/>
          </p:cNvSpPr>
          <p:nvPr/>
        </p:nvSpPr>
        <p:spPr bwMode="auto">
          <a:xfrm>
            <a:off x="7850914" y="2227350"/>
            <a:ext cx="1085850" cy="28575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dirty="0">
                <a:ln>
                  <a:noFill/>
                </a:ln>
                <a:effectLst/>
                <a:latin typeface="Calibri" panose="020F0502020204030204" pitchFamily="34" charset="0"/>
                <a:ea typeface="Times New Roman" panose="02020603050405020304" pitchFamily="18" charset="0"/>
                <a:cs typeface="Mangal" panose="02040503050203030202" pitchFamily="18" charset="0"/>
              </a:rPr>
              <a:t>Customer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6" name="Text Box 2">
            <a:extLst>
              <a:ext uri="{FF2B5EF4-FFF2-40B4-BE49-F238E27FC236}">
                <a16:creationId xmlns:a16="http://schemas.microsoft.com/office/drawing/2014/main" id="{64FDC31B-58F2-4530-9626-B07FB847AFA0}"/>
              </a:ext>
            </a:extLst>
          </p:cNvPr>
          <p:cNvSpPr txBox="1">
            <a:spLocks noChangeArrowheads="1"/>
          </p:cNvSpPr>
          <p:nvPr/>
        </p:nvSpPr>
        <p:spPr bwMode="auto">
          <a:xfrm>
            <a:off x="8155640" y="3917805"/>
            <a:ext cx="1085850" cy="2857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Room</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17" name="Straight Arrow Connector 116">
            <a:extLst>
              <a:ext uri="{FF2B5EF4-FFF2-40B4-BE49-F238E27FC236}">
                <a16:creationId xmlns:a16="http://schemas.microsoft.com/office/drawing/2014/main" id="{91974B73-7AA7-4508-B131-38566EA668F6}"/>
              </a:ext>
            </a:extLst>
          </p:cNvPr>
          <p:cNvCxnSpPr/>
          <p:nvPr/>
        </p:nvCxnSpPr>
        <p:spPr>
          <a:xfrm>
            <a:off x="5925389" y="4675376"/>
            <a:ext cx="0" cy="4667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9" name="Text Box 2">
            <a:extLst>
              <a:ext uri="{FF2B5EF4-FFF2-40B4-BE49-F238E27FC236}">
                <a16:creationId xmlns:a16="http://schemas.microsoft.com/office/drawing/2014/main" id="{AD19FA5B-6BBC-424B-A4EE-718F0B4B4880}"/>
              </a:ext>
            </a:extLst>
          </p:cNvPr>
          <p:cNvSpPr txBox="1">
            <a:spLocks noChangeArrowheads="1"/>
          </p:cNvSpPr>
          <p:nvPr/>
        </p:nvSpPr>
        <p:spPr bwMode="auto">
          <a:xfrm>
            <a:off x="5347931" y="5300516"/>
            <a:ext cx="1247775" cy="108585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4.0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Booking</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Info.</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20" name="Oval 119">
            <a:extLst>
              <a:ext uri="{FF2B5EF4-FFF2-40B4-BE49-F238E27FC236}">
                <a16:creationId xmlns:a16="http://schemas.microsoft.com/office/drawing/2014/main" id="{BCD4EC50-A254-41B8-9997-BFB06D3A6B9A}"/>
              </a:ext>
            </a:extLst>
          </p:cNvPr>
          <p:cNvSpPr/>
          <p:nvPr/>
        </p:nvSpPr>
        <p:spPr>
          <a:xfrm>
            <a:off x="5349762" y="5179437"/>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cxnSp>
        <p:nvCxnSpPr>
          <p:cNvPr id="123" name="Straight Arrow Connector 122">
            <a:extLst>
              <a:ext uri="{FF2B5EF4-FFF2-40B4-BE49-F238E27FC236}">
                <a16:creationId xmlns:a16="http://schemas.microsoft.com/office/drawing/2014/main" id="{94FB5C25-D67F-4E6C-9FEA-7EA8AAE4052B}"/>
              </a:ext>
            </a:extLst>
          </p:cNvPr>
          <p:cNvCxnSpPr>
            <a:cxnSpLocks/>
            <a:stCxn id="120" idx="6"/>
          </p:cNvCxnSpPr>
          <p:nvPr/>
        </p:nvCxnSpPr>
        <p:spPr>
          <a:xfrm>
            <a:off x="6549912" y="5765225"/>
            <a:ext cx="107632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4" name="Text Box 2">
            <a:extLst>
              <a:ext uri="{FF2B5EF4-FFF2-40B4-BE49-F238E27FC236}">
                <a16:creationId xmlns:a16="http://schemas.microsoft.com/office/drawing/2014/main" id="{1698D80C-7848-4639-8008-AB3CDB5D3E7E}"/>
              </a:ext>
            </a:extLst>
          </p:cNvPr>
          <p:cNvSpPr txBox="1">
            <a:spLocks noChangeArrowheads="1"/>
          </p:cNvSpPr>
          <p:nvPr/>
        </p:nvSpPr>
        <p:spPr bwMode="auto">
          <a:xfrm>
            <a:off x="7987552" y="5676754"/>
            <a:ext cx="1076325" cy="3333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Booking</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25" name="Text Box 2">
            <a:extLst>
              <a:ext uri="{FF2B5EF4-FFF2-40B4-BE49-F238E27FC236}">
                <a16:creationId xmlns:a16="http://schemas.microsoft.com/office/drawing/2014/main" id="{17E566D7-53E2-4002-879C-2BE7A6452ACE}"/>
              </a:ext>
            </a:extLst>
          </p:cNvPr>
          <p:cNvSpPr txBox="1">
            <a:spLocks noChangeArrowheads="1"/>
          </p:cNvSpPr>
          <p:nvPr/>
        </p:nvSpPr>
        <p:spPr bwMode="auto">
          <a:xfrm>
            <a:off x="6549913" y="5552929"/>
            <a:ext cx="792181" cy="5619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Generate booking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31" name="Rectangle 130">
            <a:extLst>
              <a:ext uri="{FF2B5EF4-FFF2-40B4-BE49-F238E27FC236}">
                <a16:creationId xmlns:a16="http://schemas.microsoft.com/office/drawing/2014/main" id="{BAD5876C-91DF-4DE9-9EC0-0580BFDEFA51}"/>
              </a:ext>
            </a:extLst>
          </p:cNvPr>
          <p:cNvSpPr/>
          <p:nvPr/>
        </p:nvSpPr>
        <p:spPr>
          <a:xfrm>
            <a:off x="3206002" y="5547822"/>
            <a:ext cx="96202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Booking</a:t>
            </a:r>
            <a:endParaRPr lang="en-IN" sz="1100" dirty="0">
              <a:solidFill>
                <a:schemeClr val="tx1"/>
              </a:solidFill>
              <a:effectLst/>
              <a:ea typeface="Times New Roman" panose="02020603050405020304" pitchFamily="18" charset="0"/>
              <a:cs typeface="Mangal" panose="02040503050203030202" pitchFamily="18" charset="0"/>
            </a:endParaRPr>
          </a:p>
        </p:txBody>
      </p:sp>
      <p:sp>
        <p:nvSpPr>
          <p:cNvPr id="132" name="Text Box 2">
            <a:extLst>
              <a:ext uri="{FF2B5EF4-FFF2-40B4-BE49-F238E27FC236}">
                <a16:creationId xmlns:a16="http://schemas.microsoft.com/office/drawing/2014/main" id="{805FDA09-F435-46CF-B7F8-809AF67C7486}"/>
              </a:ext>
            </a:extLst>
          </p:cNvPr>
          <p:cNvSpPr txBox="1">
            <a:spLocks noChangeArrowheads="1"/>
          </p:cNvSpPr>
          <p:nvPr/>
        </p:nvSpPr>
        <p:spPr bwMode="auto">
          <a:xfrm>
            <a:off x="4291852" y="5481147"/>
            <a:ext cx="1010285" cy="67441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Calculation’s,</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Generate</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inv.no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33" name="Straight Arrow Connector 132">
            <a:extLst>
              <a:ext uri="{FF2B5EF4-FFF2-40B4-BE49-F238E27FC236}">
                <a16:creationId xmlns:a16="http://schemas.microsoft.com/office/drawing/2014/main" id="{8304F0EB-8EE3-4118-8AAC-72892CE63E6F}"/>
              </a:ext>
            </a:extLst>
          </p:cNvPr>
          <p:cNvCxnSpPr>
            <a:cxnSpLocks/>
            <a:endCxn id="120" idx="2"/>
          </p:cNvCxnSpPr>
          <p:nvPr/>
        </p:nvCxnSpPr>
        <p:spPr>
          <a:xfrm>
            <a:off x="4168027" y="5765225"/>
            <a:ext cx="118173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5" name="Text Box 2">
            <a:extLst>
              <a:ext uri="{FF2B5EF4-FFF2-40B4-BE49-F238E27FC236}">
                <a16:creationId xmlns:a16="http://schemas.microsoft.com/office/drawing/2014/main" id="{B57D6355-511C-4344-AC8C-2C803DACF19B}"/>
              </a:ext>
            </a:extLst>
          </p:cNvPr>
          <p:cNvSpPr txBox="1">
            <a:spLocks noChangeArrowheads="1"/>
          </p:cNvSpPr>
          <p:nvPr/>
        </p:nvSpPr>
        <p:spPr bwMode="auto">
          <a:xfrm>
            <a:off x="4329316" y="2139724"/>
            <a:ext cx="866775" cy="2952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customer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37" name="Straight Connector 136">
            <a:extLst>
              <a:ext uri="{FF2B5EF4-FFF2-40B4-BE49-F238E27FC236}">
                <a16:creationId xmlns:a16="http://schemas.microsoft.com/office/drawing/2014/main" id="{9C1E991D-9ABF-4BD0-8DF3-4B5610D44DFA}"/>
              </a:ext>
            </a:extLst>
          </p:cNvPr>
          <p:cNvCxnSpPr>
            <a:cxnSpLocks/>
            <a:stCxn id="120" idx="4"/>
          </p:cNvCxnSpPr>
          <p:nvPr/>
        </p:nvCxnSpPr>
        <p:spPr>
          <a:xfrm>
            <a:off x="5949837" y="6351012"/>
            <a:ext cx="0" cy="506988"/>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03759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Box 2">
            <a:extLst>
              <a:ext uri="{FF2B5EF4-FFF2-40B4-BE49-F238E27FC236}">
                <a16:creationId xmlns:a16="http://schemas.microsoft.com/office/drawing/2014/main" id="{F3BF0429-5BA4-4619-A0B9-561962AA641B}"/>
              </a:ext>
            </a:extLst>
          </p:cNvPr>
          <p:cNvSpPr txBox="1">
            <a:spLocks noChangeArrowheads="1"/>
          </p:cNvSpPr>
          <p:nvPr/>
        </p:nvSpPr>
        <p:spPr bwMode="auto">
          <a:xfrm>
            <a:off x="4306840" y="3375943"/>
            <a:ext cx="866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0" name="Text Box 139">
            <a:extLst>
              <a:ext uri="{FF2B5EF4-FFF2-40B4-BE49-F238E27FC236}">
                <a16:creationId xmlns:a16="http://schemas.microsoft.com/office/drawing/2014/main" id="{88E1E07C-ED1E-47D1-AC3E-9BA3780A8769}"/>
              </a:ext>
            </a:extLst>
          </p:cNvPr>
          <p:cNvSpPr txBox="1">
            <a:spLocks noChangeArrowheads="1"/>
          </p:cNvSpPr>
          <p:nvPr/>
        </p:nvSpPr>
        <p:spPr bwMode="auto">
          <a:xfrm>
            <a:off x="6607128" y="3279686"/>
            <a:ext cx="1076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1" name="Oval 70">
            <a:extLst>
              <a:ext uri="{FF2B5EF4-FFF2-40B4-BE49-F238E27FC236}">
                <a16:creationId xmlns:a16="http://schemas.microsoft.com/office/drawing/2014/main" id="{F350D02A-3BFD-41A0-86BC-8DBC75F544BD}"/>
              </a:ext>
            </a:extLst>
          </p:cNvPr>
          <p:cNvSpPr/>
          <p:nvPr/>
        </p:nvSpPr>
        <p:spPr>
          <a:xfrm>
            <a:off x="5330778" y="3007382"/>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2" name="Oval 71">
            <a:extLst>
              <a:ext uri="{FF2B5EF4-FFF2-40B4-BE49-F238E27FC236}">
                <a16:creationId xmlns:a16="http://schemas.microsoft.com/office/drawing/2014/main" id="{825A7EF8-7957-487F-95A1-8A4BE69794F6}"/>
              </a:ext>
            </a:extLst>
          </p:cNvPr>
          <p:cNvSpPr/>
          <p:nvPr/>
        </p:nvSpPr>
        <p:spPr>
          <a:xfrm>
            <a:off x="5318872" y="4708713"/>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3" name="Straight Connector 72">
            <a:extLst>
              <a:ext uri="{FF2B5EF4-FFF2-40B4-BE49-F238E27FC236}">
                <a16:creationId xmlns:a16="http://schemas.microsoft.com/office/drawing/2014/main" id="{25E918C9-4788-4592-9EEC-F7B460B6E64A}"/>
              </a:ext>
            </a:extLst>
          </p:cNvPr>
          <p:cNvCxnSpPr/>
          <p:nvPr/>
        </p:nvCxnSpPr>
        <p:spPr>
          <a:xfrm>
            <a:off x="5426028" y="3283607"/>
            <a:ext cx="1019175"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6E2C13F-AE57-4A78-9985-DE759B14D01D}"/>
              </a:ext>
            </a:extLst>
          </p:cNvPr>
          <p:cNvCxnSpPr/>
          <p:nvPr/>
        </p:nvCxnSpPr>
        <p:spPr>
          <a:xfrm>
            <a:off x="5414122" y="5023038"/>
            <a:ext cx="1047750"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4AA16A6-B88A-4AD0-BE6E-909AD57FB01A}"/>
              </a:ext>
            </a:extLst>
          </p:cNvPr>
          <p:cNvCxnSpPr>
            <a:cxnSpLocks/>
          </p:cNvCxnSpPr>
          <p:nvPr/>
        </p:nvCxnSpPr>
        <p:spPr>
          <a:xfrm>
            <a:off x="5918947" y="4182035"/>
            <a:ext cx="0" cy="5266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6" name="Rectangle 83">
            <a:extLst>
              <a:ext uri="{FF2B5EF4-FFF2-40B4-BE49-F238E27FC236}">
                <a16:creationId xmlns:a16="http://schemas.microsoft.com/office/drawing/2014/main" id="{EABE3A29-309F-4F98-8479-DDBC260F2957}"/>
              </a:ext>
            </a:extLst>
          </p:cNvPr>
          <p:cNvSpPr>
            <a:spLocks noChangeArrowheads="1"/>
          </p:cNvSpPr>
          <p:nvPr/>
        </p:nvSpPr>
        <p:spPr bwMode="auto">
          <a:xfrm>
            <a:off x="3189333" y="3465066"/>
            <a:ext cx="1095375"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Employee</a:t>
            </a:r>
            <a:r>
              <a:rPr kumimoji="0" lang="en-US" altLang="zh-CN" sz="14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77" name="Straight Arrow Connector 76">
            <a:extLst>
              <a:ext uri="{FF2B5EF4-FFF2-40B4-BE49-F238E27FC236}">
                <a16:creationId xmlns:a16="http://schemas.microsoft.com/office/drawing/2014/main" id="{38A7049B-90CC-44F8-9CE2-90D5DDCA6EE0}"/>
              </a:ext>
            </a:extLst>
          </p:cNvPr>
          <p:cNvCxnSpPr/>
          <p:nvPr/>
        </p:nvCxnSpPr>
        <p:spPr>
          <a:xfrm>
            <a:off x="4284708" y="3631692"/>
            <a:ext cx="10191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138DA389-9E8A-415E-8BC6-AF9304456BFA}"/>
              </a:ext>
            </a:extLst>
          </p:cNvPr>
          <p:cNvCxnSpPr/>
          <p:nvPr/>
        </p:nvCxnSpPr>
        <p:spPr>
          <a:xfrm>
            <a:off x="6530928" y="3540782"/>
            <a:ext cx="9334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Straight Connector 78">
            <a:extLst>
              <a:ext uri="{FF2B5EF4-FFF2-40B4-BE49-F238E27FC236}">
                <a16:creationId xmlns:a16="http://schemas.microsoft.com/office/drawing/2014/main" id="{605DE188-69FA-4C3C-AB81-46D1E9F79CE3}"/>
              </a:ext>
            </a:extLst>
          </p:cNvPr>
          <p:cNvCxnSpPr/>
          <p:nvPr/>
        </p:nvCxnSpPr>
        <p:spPr>
          <a:xfrm>
            <a:off x="7683453" y="3359807"/>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BC62953-F333-46AB-8744-FF17134075D7}"/>
              </a:ext>
            </a:extLst>
          </p:cNvPr>
          <p:cNvCxnSpPr/>
          <p:nvPr/>
        </p:nvCxnSpPr>
        <p:spPr>
          <a:xfrm>
            <a:off x="7683453" y="3693182"/>
            <a:ext cx="1200150" cy="0"/>
          </a:xfrm>
          <a:prstGeom prst="line">
            <a:avLst/>
          </a:prstGeom>
        </p:spPr>
        <p:style>
          <a:lnRef idx="1">
            <a:schemeClr val="dk1"/>
          </a:lnRef>
          <a:fillRef idx="0">
            <a:schemeClr val="dk1"/>
          </a:fillRef>
          <a:effectRef idx="0">
            <a:schemeClr val="dk1"/>
          </a:effectRef>
          <a:fontRef idx="minor">
            <a:schemeClr val="tx1"/>
          </a:fontRef>
        </p:style>
      </p:cxnSp>
      <p:sp>
        <p:nvSpPr>
          <p:cNvPr id="81" name="Text Box 142">
            <a:extLst>
              <a:ext uri="{FF2B5EF4-FFF2-40B4-BE49-F238E27FC236}">
                <a16:creationId xmlns:a16="http://schemas.microsoft.com/office/drawing/2014/main" id="{D57C3487-2823-420E-B1B3-234F8360D94B}"/>
              </a:ext>
            </a:extLst>
          </p:cNvPr>
          <p:cNvSpPr txBox="1">
            <a:spLocks noChangeArrowheads="1"/>
          </p:cNvSpPr>
          <p:nvPr/>
        </p:nvSpPr>
        <p:spPr bwMode="auto">
          <a:xfrm>
            <a:off x="5287915" y="3028972"/>
            <a:ext cx="1362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6.0</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Management </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2" name="Text Box 140">
            <a:extLst>
              <a:ext uri="{FF2B5EF4-FFF2-40B4-BE49-F238E27FC236}">
                <a16:creationId xmlns:a16="http://schemas.microsoft.com/office/drawing/2014/main" id="{09093287-1183-46BA-B351-402636FB3568}"/>
              </a:ext>
            </a:extLst>
          </p:cNvPr>
          <p:cNvSpPr txBox="1">
            <a:spLocks noChangeArrowheads="1"/>
          </p:cNvSpPr>
          <p:nvPr/>
        </p:nvSpPr>
        <p:spPr bwMode="auto">
          <a:xfrm>
            <a:off x="7683453" y="3380679"/>
            <a:ext cx="10858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Employee</a:t>
            </a:r>
            <a:r>
              <a:rPr kumimoji="0" lang="en-US" altLang="zh-CN" sz="14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3" name="Text Box 95">
            <a:extLst>
              <a:ext uri="{FF2B5EF4-FFF2-40B4-BE49-F238E27FC236}">
                <a16:creationId xmlns:a16="http://schemas.microsoft.com/office/drawing/2014/main" id="{3188AB5E-62B3-43F3-92D6-1F3071D07545}"/>
              </a:ext>
            </a:extLst>
          </p:cNvPr>
          <p:cNvSpPr txBox="1">
            <a:spLocks noChangeArrowheads="1"/>
          </p:cNvSpPr>
          <p:nvPr/>
        </p:nvSpPr>
        <p:spPr bwMode="auto">
          <a:xfrm>
            <a:off x="5299822" y="4769512"/>
            <a:ext cx="13144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7.0</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Report Generation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Rounded Corners 98">
            <a:extLst>
              <a:ext uri="{FF2B5EF4-FFF2-40B4-BE49-F238E27FC236}">
                <a16:creationId xmlns:a16="http://schemas.microsoft.com/office/drawing/2014/main" id="{8DDDF38B-A216-4D85-8F48-99DDE2642752}"/>
              </a:ext>
            </a:extLst>
          </p:cNvPr>
          <p:cNvSpPr>
            <a:spLocks noChangeArrowheads="1"/>
          </p:cNvSpPr>
          <p:nvPr/>
        </p:nvSpPr>
        <p:spPr bwMode="auto">
          <a:xfrm>
            <a:off x="7922248" y="5039548"/>
            <a:ext cx="1209675" cy="3619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Management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85" name="Straight Connector 84">
            <a:extLst>
              <a:ext uri="{FF2B5EF4-FFF2-40B4-BE49-F238E27FC236}">
                <a16:creationId xmlns:a16="http://schemas.microsoft.com/office/drawing/2014/main" id="{5199497D-38AC-4DD9-A94C-2E0AE3F1BC1F}"/>
              </a:ext>
            </a:extLst>
          </p:cNvPr>
          <p:cNvCxnSpPr/>
          <p:nvPr/>
        </p:nvCxnSpPr>
        <p:spPr>
          <a:xfrm>
            <a:off x="2832847" y="439375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1C4B01E-6846-4975-A88E-116B50E1DB48}"/>
              </a:ext>
            </a:extLst>
          </p:cNvPr>
          <p:cNvCxnSpPr/>
          <p:nvPr/>
        </p:nvCxnSpPr>
        <p:spPr>
          <a:xfrm>
            <a:off x="2832847" y="464203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51EDB56-77DC-43A7-8253-D19015851ECA}"/>
              </a:ext>
            </a:extLst>
          </p:cNvPr>
          <p:cNvCxnSpPr/>
          <p:nvPr/>
        </p:nvCxnSpPr>
        <p:spPr>
          <a:xfrm>
            <a:off x="2842372" y="478491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4AF4A06-FEEF-44D3-8134-38E9ADC434C5}"/>
              </a:ext>
            </a:extLst>
          </p:cNvPr>
          <p:cNvCxnSpPr/>
          <p:nvPr/>
        </p:nvCxnSpPr>
        <p:spPr>
          <a:xfrm>
            <a:off x="2842372" y="506113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6DBC4D91-B658-4705-B4CC-14F589BD4A5D}"/>
              </a:ext>
            </a:extLst>
          </p:cNvPr>
          <p:cNvCxnSpPr/>
          <p:nvPr/>
        </p:nvCxnSpPr>
        <p:spPr>
          <a:xfrm>
            <a:off x="2851897" y="519448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27090484-08ED-4692-A30B-240BA52B4CD3}"/>
              </a:ext>
            </a:extLst>
          </p:cNvPr>
          <p:cNvCxnSpPr/>
          <p:nvPr/>
        </p:nvCxnSpPr>
        <p:spPr>
          <a:xfrm>
            <a:off x="2842372" y="548023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98D7AF23-F5A6-463A-942A-002A5F993E32}"/>
              </a:ext>
            </a:extLst>
          </p:cNvPr>
          <p:cNvCxnSpPr/>
          <p:nvPr/>
        </p:nvCxnSpPr>
        <p:spPr>
          <a:xfrm>
            <a:off x="2842372" y="564216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26A48F32-3CE3-4989-97CF-55F4FCFD20A5}"/>
              </a:ext>
            </a:extLst>
          </p:cNvPr>
          <p:cNvCxnSpPr/>
          <p:nvPr/>
        </p:nvCxnSpPr>
        <p:spPr>
          <a:xfrm>
            <a:off x="2842372" y="5927913"/>
            <a:ext cx="1200150" cy="0"/>
          </a:xfrm>
          <a:prstGeom prst="line">
            <a:avLst/>
          </a:prstGeom>
        </p:spPr>
        <p:style>
          <a:lnRef idx="1">
            <a:schemeClr val="dk1"/>
          </a:lnRef>
          <a:fillRef idx="0">
            <a:schemeClr val="dk1"/>
          </a:fillRef>
          <a:effectRef idx="0">
            <a:schemeClr val="dk1"/>
          </a:effectRef>
          <a:fontRef idx="minor">
            <a:schemeClr val="tx1"/>
          </a:fontRef>
        </p:style>
      </p:cxnSp>
      <p:sp>
        <p:nvSpPr>
          <p:cNvPr id="93" name="Text Box 120">
            <a:extLst>
              <a:ext uri="{FF2B5EF4-FFF2-40B4-BE49-F238E27FC236}">
                <a16:creationId xmlns:a16="http://schemas.microsoft.com/office/drawing/2014/main" id="{9851B149-4918-4629-94E4-1EB2ACD4E0D5}"/>
              </a:ext>
            </a:extLst>
          </p:cNvPr>
          <p:cNvSpPr txBox="1">
            <a:spLocks noChangeArrowheads="1"/>
          </p:cNvSpPr>
          <p:nvPr/>
        </p:nvSpPr>
        <p:spPr bwMode="auto">
          <a:xfrm>
            <a:off x="2865912" y="4405373"/>
            <a:ext cx="10191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Admin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4" name="Text Box 118">
            <a:extLst>
              <a:ext uri="{FF2B5EF4-FFF2-40B4-BE49-F238E27FC236}">
                <a16:creationId xmlns:a16="http://schemas.microsoft.com/office/drawing/2014/main" id="{4C7F14F0-471A-4600-9805-79558ACE4869}"/>
              </a:ext>
            </a:extLst>
          </p:cNvPr>
          <p:cNvSpPr txBox="1">
            <a:spLocks noChangeArrowheads="1"/>
          </p:cNvSpPr>
          <p:nvPr/>
        </p:nvSpPr>
        <p:spPr bwMode="auto">
          <a:xfrm>
            <a:off x="2892806" y="4802693"/>
            <a:ext cx="1000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Customer</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5" name="Text Box 122">
            <a:extLst>
              <a:ext uri="{FF2B5EF4-FFF2-40B4-BE49-F238E27FC236}">
                <a16:creationId xmlns:a16="http://schemas.microsoft.com/office/drawing/2014/main" id="{F9BB0882-69F7-4D3D-B578-447BFA089677}"/>
              </a:ext>
            </a:extLst>
          </p:cNvPr>
          <p:cNvSpPr txBox="1">
            <a:spLocks noChangeArrowheads="1"/>
          </p:cNvSpPr>
          <p:nvPr/>
        </p:nvSpPr>
        <p:spPr bwMode="auto">
          <a:xfrm>
            <a:off x="3041762" y="5216713"/>
            <a:ext cx="10191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Room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6" name="Text Box 125">
            <a:extLst>
              <a:ext uri="{FF2B5EF4-FFF2-40B4-BE49-F238E27FC236}">
                <a16:creationId xmlns:a16="http://schemas.microsoft.com/office/drawing/2014/main" id="{2FC16540-5E4D-40AD-A6B2-687C06E1CE97}"/>
              </a:ext>
            </a:extLst>
          </p:cNvPr>
          <p:cNvSpPr txBox="1">
            <a:spLocks noChangeArrowheads="1"/>
          </p:cNvSpPr>
          <p:nvPr/>
        </p:nvSpPr>
        <p:spPr bwMode="auto">
          <a:xfrm>
            <a:off x="3051922" y="5638001"/>
            <a:ext cx="1019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Booking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97" name="Straight Arrow Connector 96">
            <a:extLst>
              <a:ext uri="{FF2B5EF4-FFF2-40B4-BE49-F238E27FC236}">
                <a16:creationId xmlns:a16="http://schemas.microsoft.com/office/drawing/2014/main" id="{3AA474BF-145C-47F4-A40E-41403B2B21EF}"/>
              </a:ext>
            </a:extLst>
          </p:cNvPr>
          <p:cNvCxnSpPr>
            <a:cxnSpLocks/>
          </p:cNvCxnSpPr>
          <p:nvPr/>
        </p:nvCxnSpPr>
        <p:spPr>
          <a:xfrm>
            <a:off x="4101353" y="4558553"/>
            <a:ext cx="1312769" cy="4644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8" name="Straight Arrow Connector 97">
            <a:extLst>
              <a:ext uri="{FF2B5EF4-FFF2-40B4-BE49-F238E27FC236}">
                <a16:creationId xmlns:a16="http://schemas.microsoft.com/office/drawing/2014/main" id="{DADF2EE8-AD2E-4105-9BEE-0C91B7DAC2B2}"/>
              </a:ext>
            </a:extLst>
          </p:cNvPr>
          <p:cNvCxnSpPr/>
          <p:nvPr/>
        </p:nvCxnSpPr>
        <p:spPr>
          <a:xfrm>
            <a:off x="4070462" y="5023038"/>
            <a:ext cx="1247775" cy="1333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4FFE7DA8-EC83-41C4-8AFE-1AD7A32438A5}"/>
              </a:ext>
            </a:extLst>
          </p:cNvPr>
          <p:cNvCxnSpPr/>
          <p:nvPr/>
        </p:nvCxnSpPr>
        <p:spPr>
          <a:xfrm flipV="1">
            <a:off x="4070462" y="5303708"/>
            <a:ext cx="1247775" cy="1955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a:extLst>
              <a:ext uri="{FF2B5EF4-FFF2-40B4-BE49-F238E27FC236}">
                <a16:creationId xmlns:a16="http://schemas.microsoft.com/office/drawing/2014/main" id="{04E860E0-2ECE-4F33-AA46-2B5235C91DA5}"/>
              </a:ext>
            </a:extLst>
          </p:cNvPr>
          <p:cNvCxnSpPr>
            <a:cxnSpLocks/>
            <a:stCxn id="96" idx="3"/>
          </p:cNvCxnSpPr>
          <p:nvPr/>
        </p:nvCxnSpPr>
        <p:spPr>
          <a:xfrm flipV="1">
            <a:off x="4071097" y="5432613"/>
            <a:ext cx="1257300" cy="36255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1" name="Text Box 102">
            <a:extLst>
              <a:ext uri="{FF2B5EF4-FFF2-40B4-BE49-F238E27FC236}">
                <a16:creationId xmlns:a16="http://schemas.microsoft.com/office/drawing/2014/main" id="{4EACC10D-C790-4EE2-BDAF-4173C827167A}"/>
              </a:ext>
            </a:extLst>
          </p:cNvPr>
          <p:cNvSpPr txBox="1">
            <a:spLocks noChangeArrowheads="1"/>
          </p:cNvSpPr>
          <p:nvPr/>
        </p:nvSpPr>
        <p:spPr bwMode="auto">
          <a:xfrm rot="1008476">
            <a:off x="4216370" y="4553099"/>
            <a:ext cx="1339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Admin login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2" name="Text Box 103">
            <a:extLst>
              <a:ext uri="{FF2B5EF4-FFF2-40B4-BE49-F238E27FC236}">
                <a16:creationId xmlns:a16="http://schemas.microsoft.com/office/drawing/2014/main" id="{F01B6312-C77B-443C-92FF-E454279EDC60}"/>
              </a:ext>
            </a:extLst>
          </p:cNvPr>
          <p:cNvSpPr txBox="1">
            <a:spLocks noChangeArrowheads="1"/>
          </p:cNvSpPr>
          <p:nvPr/>
        </p:nvSpPr>
        <p:spPr bwMode="auto">
          <a:xfrm rot="441178">
            <a:off x="4136429" y="4878060"/>
            <a:ext cx="1279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Customer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3" name="Text Box 104">
            <a:extLst>
              <a:ext uri="{FF2B5EF4-FFF2-40B4-BE49-F238E27FC236}">
                <a16:creationId xmlns:a16="http://schemas.microsoft.com/office/drawing/2014/main" id="{C915F677-0FFB-4CFB-B283-274A45B0036E}"/>
              </a:ext>
            </a:extLst>
          </p:cNvPr>
          <p:cNvSpPr txBox="1">
            <a:spLocks noChangeArrowheads="1"/>
          </p:cNvSpPr>
          <p:nvPr/>
        </p:nvSpPr>
        <p:spPr bwMode="auto">
          <a:xfrm rot="-613070">
            <a:off x="4011685" y="5167185"/>
            <a:ext cx="1339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Room details</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4" name="Text Box 105">
            <a:extLst>
              <a:ext uri="{FF2B5EF4-FFF2-40B4-BE49-F238E27FC236}">
                <a16:creationId xmlns:a16="http://schemas.microsoft.com/office/drawing/2014/main" id="{A2AAFFE7-4FBB-475A-B20A-A6E79F884AE4}"/>
              </a:ext>
            </a:extLst>
          </p:cNvPr>
          <p:cNvSpPr txBox="1">
            <a:spLocks noChangeArrowheads="1"/>
          </p:cNvSpPr>
          <p:nvPr/>
        </p:nvSpPr>
        <p:spPr bwMode="auto">
          <a:xfrm rot="20494290">
            <a:off x="3986525" y="5414593"/>
            <a:ext cx="1339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Booking details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105" name="Straight Arrow Connector 104">
            <a:extLst>
              <a:ext uri="{FF2B5EF4-FFF2-40B4-BE49-F238E27FC236}">
                <a16:creationId xmlns:a16="http://schemas.microsoft.com/office/drawing/2014/main" id="{9FE7FAE2-6118-474D-BCA9-86C834F2ECAD}"/>
              </a:ext>
            </a:extLst>
          </p:cNvPr>
          <p:cNvCxnSpPr/>
          <p:nvPr/>
        </p:nvCxnSpPr>
        <p:spPr>
          <a:xfrm>
            <a:off x="6375512" y="4918263"/>
            <a:ext cx="1495425" cy="2381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6" name="Straight Arrow Connector 105">
            <a:extLst>
              <a:ext uri="{FF2B5EF4-FFF2-40B4-BE49-F238E27FC236}">
                <a16:creationId xmlns:a16="http://schemas.microsoft.com/office/drawing/2014/main" id="{72A43C58-4F9B-4B4B-A260-6B98AD03DA7D}"/>
              </a:ext>
            </a:extLst>
          </p:cNvPr>
          <p:cNvCxnSpPr/>
          <p:nvPr/>
        </p:nvCxnSpPr>
        <p:spPr>
          <a:xfrm flipV="1">
            <a:off x="6519022" y="5242113"/>
            <a:ext cx="1352550" cy="1143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8A5750D3-B17E-4065-94BE-C8BEDA703CA3}"/>
              </a:ext>
            </a:extLst>
          </p:cNvPr>
          <p:cNvCxnSpPr/>
          <p:nvPr/>
        </p:nvCxnSpPr>
        <p:spPr>
          <a:xfrm flipV="1">
            <a:off x="6261847" y="5346888"/>
            <a:ext cx="1609725" cy="4191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8" name="Text Box 110">
            <a:extLst>
              <a:ext uri="{FF2B5EF4-FFF2-40B4-BE49-F238E27FC236}">
                <a16:creationId xmlns:a16="http://schemas.microsoft.com/office/drawing/2014/main" id="{88300785-6E46-4450-AEDB-8CB01937B1C6}"/>
              </a:ext>
            </a:extLst>
          </p:cNvPr>
          <p:cNvSpPr txBox="1">
            <a:spLocks noChangeArrowheads="1"/>
          </p:cNvSpPr>
          <p:nvPr/>
        </p:nvSpPr>
        <p:spPr bwMode="auto">
          <a:xfrm rot="609925">
            <a:off x="6555304" y="4798088"/>
            <a:ext cx="1222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Customer data</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9" name="Text Box 111">
            <a:extLst>
              <a:ext uri="{FF2B5EF4-FFF2-40B4-BE49-F238E27FC236}">
                <a16:creationId xmlns:a16="http://schemas.microsoft.com/office/drawing/2014/main" id="{70D81CAC-A0B7-44BA-83DC-4C5F3ACBA2D4}"/>
              </a:ext>
            </a:extLst>
          </p:cNvPr>
          <p:cNvSpPr txBox="1">
            <a:spLocks noChangeArrowheads="1"/>
          </p:cNvSpPr>
          <p:nvPr/>
        </p:nvSpPr>
        <p:spPr bwMode="auto">
          <a:xfrm rot="-163591">
            <a:off x="6502242" y="5068282"/>
            <a:ext cx="1222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Room manage</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10" name="Text Box 138">
            <a:extLst>
              <a:ext uri="{FF2B5EF4-FFF2-40B4-BE49-F238E27FC236}">
                <a16:creationId xmlns:a16="http://schemas.microsoft.com/office/drawing/2014/main" id="{91560E1D-B465-445C-A664-D423A9FB640C}"/>
              </a:ext>
            </a:extLst>
          </p:cNvPr>
          <p:cNvSpPr txBox="1">
            <a:spLocks noChangeArrowheads="1"/>
          </p:cNvSpPr>
          <p:nvPr/>
        </p:nvSpPr>
        <p:spPr bwMode="auto">
          <a:xfrm rot="-776633">
            <a:off x="6360889" y="5260765"/>
            <a:ext cx="1968865" cy="24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Booking</a:t>
            </a:r>
            <a:r>
              <a:rPr kumimoji="0" lang="en-US" altLang="zh-CN"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 ,billings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111" name="Straight Connector 110">
            <a:extLst>
              <a:ext uri="{FF2B5EF4-FFF2-40B4-BE49-F238E27FC236}">
                <a16:creationId xmlns:a16="http://schemas.microsoft.com/office/drawing/2014/main" id="{969A49E5-F775-4B53-9F6A-97722A7BF70F}"/>
              </a:ext>
            </a:extLst>
          </p:cNvPr>
          <p:cNvCxnSpPr/>
          <p:nvPr/>
        </p:nvCxnSpPr>
        <p:spPr>
          <a:xfrm>
            <a:off x="6138022" y="5851713"/>
            <a:ext cx="171450" cy="1714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2" name="Straight Arrow Connector 111">
            <a:extLst>
              <a:ext uri="{FF2B5EF4-FFF2-40B4-BE49-F238E27FC236}">
                <a16:creationId xmlns:a16="http://schemas.microsoft.com/office/drawing/2014/main" id="{3290EF0D-0AAE-4ABC-9F32-22090EF91AE6}"/>
              </a:ext>
            </a:extLst>
          </p:cNvPr>
          <p:cNvCxnSpPr/>
          <p:nvPr/>
        </p:nvCxnSpPr>
        <p:spPr>
          <a:xfrm flipV="1">
            <a:off x="6309472" y="5432613"/>
            <a:ext cx="1695450" cy="5905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Straight Connector 112">
            <a:extLst>
              <a:ext uri="{FF2B5EF4-FFF2-40B4-BE49-F238E27FC236}">
                <a16:creationId xmlns:a16="http://schemas.microsoft.com/office/drawing/2014/main" id="{AF32C858-0C52-4132-8ED0-09A9C729B161}"/>
              </a:ext>
            </a:extLst>
          </p:cNvPr>
          <p:cNvCxnSpPr/>
          <p:nvPr/>
        </p:nvCxnSpPr>
        <p:spPr>
          <a:xfrm>
            <a:off x="6052297" y="5851713"/>
            <a:ext cx="323850" cy="3429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4" name="Straight Arrow Connector 113">
            <a:extLst>
              <a:ext uri="{FF2B5EF4-FFF2-40B4-BE49-F238E27FC236}">
                <a16:creationId xmlns:a16="http://schemas.microsoft.com/office/drawing/2014/main" id="{FA078103-06E0-49ED-8BB9-CDD941D847F5}"/>
              </a:ext>
            </a:extLst>
          </p:cNvPr>
          <p:cNvCxnSpPr/>
          <p:nvPr/>
        </p:nvCxnSpPr>
        <p:spPr>
          <a:xfrm flipV="1">
            <a:off x="6375512" y="5432613"/>
            <a:ext cx="2066925" cy="7620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5" name="Text Box 116">
            <a:extLst>
              <a:ext uri="{FF2B5EF4-FFF2-40B4-BE49-F238E27FC236}">
                <a16:creationId xmlns:a16="http://schemas.microsoft.com/office/drawing/2014/main" id="{F5D3D0E2-5ECA-4432-9357-3D7F82EE7DE2}"/>
              </a:ext>
            </a:extLst>
          </p:cNvPr>
          <p:cNvSpPr txBox="1">
            <a:spLocks noChangeArrowheads="1"/>
          </p:cNvSpPr>
          <p:nvPr/>
        </p:nvSpPr>
        <p:spPr bwMode="auto">
          <a:xfrm rot="-1048912">
            <a:off x="6557091" y="5501090"/>
            <a:ext cx="1222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16" name="Text Box 137">
            <a:extLst>
              <a:ext uri="{FF2B5EF4-FFF2-40B4-BE49-F238E27FC236}">
                <a16:creationId xmlns:a16="http://schemas.microsoft.com/office/drawing/2014/main" id="{96E88474-5142-4CB4-A9AC-2A93262F7F25}"/>
              </a:ext>
            </a:extLst>
          </p:cNvPr>
          <p:cNvSpPr txBox="1">
            <a:spLocks noChangeArrowheads="1"/>
          </p:cNvSpPr>
          <p:nvPr/>
        </p:nvSpPr>
        <p:spPr bwMode="auto">
          <a:xfrm rot="-1090076">
            <a:off x="6272150" y="5657919"/>
            <a:ext cx="2900767" cy="39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All Bookings Info. and payment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117" name="Straight Connector 116">
            <a:extLst>
              <a:ext uri="{FF2B5EF4-FFF2-40B4-BE49-F238E27FC236}">
                <a16:creationId xmlns:a16="http://schemas.microsoft.com/office/drawing/2014/main" id="{44204D7D-42AA-47C0-96F6-F1F91F64881B}"/>
              </a:ext>
            </a:extLst>
          </p:cNvPr>
          <p:cNvCxnSpPr/>
          <p:nvPr/>
        </p:nvCxnSpPr>
        <p:spPr>
          <a:xfrm>
            <a:off x="2842372" y="606253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2C386D7F-0043-46B4-9EC7-FA6816C60403}"/>
              </a:ext>
            </a:extLst>
          </p:cNvPr>
          <p:cNvCxnSpPr/>
          <p:nvPr/>
        </p:nvCxnSpPr>
        <p:spPr>
          <a:xfrm>
            <a:off x="2851897" y="628986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2C60902-0683-40FA-902F-934AC2634245}"/>
              </a:ext>
            </a:extLst>
          </p:cNvPr>
          <p:cNvCxnSpPr/>
          <p:nvPr/>
        </p:nvCxnSpPr>
        <p:spPr>
          <a:xfrm>
            <a:off x="2842372" y="648988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F86C096F-5D47-4125-A90C-F22FE46FB966}"/>
              </a:ext>
            </a:extLst>
          </p:cNvPr>
          <p:cNvCxnSpPr/>
          <p:nvPr/>
        </p:nvCxnSpPr>
        <p:spPr>
          <a:xfrm>
            <a:off x="2832847" y="6737538"/>
            <a:ext cx="1200150" cy="0"/>
          </a:xfrm>
          <a:prstGeom prst="line">
            <a:avLst/>
          </a:prstGeom>
        </p:spPr>
        <p:style>
          <a:lnRef idx="1">
            <a:schemeClr val="dk1"/>
          </a:lnRef>
          <a:fillRef idx="0">
            <a:schemeClr val="dk1"/>
          </a:fillRef>
          <a:effectRef idx="0">
            <a:schemeClr val="dk1"/>
          </a:effectRef>
          <a:fontRef idx="minor">
            <a:schemeClr val="tx1"/>
          </a:fontRef>
        </p:style>
      </p:cxnSp>
      <p:sp>
        <p:nvSpPr>
          <p:cNvPr id="121" name="Text Box 131">
            <a:extLst>
              <a:ext uri="{FF2B5EF4-FFF2-40B4-BE49-F238E27FC236}">
                <a16:creationId xmlns:a16="http://schemas.microsoft.com/office/drawing/2014/main" id="{14B9D4E7-F91F-49D7-B73B-7734AF4DC704}"/>
              </a:ext>
            </a:extLst>
          </p:cNvPr>
          <p:cNvSpPr txBox="1">
            <a:spLocks noChangeArrowheads="1"/>
          </p:cNvSpPr>
          <p:nvPr/>
        </p:nvSpPr>
        <p:spPr bwMode="auto">
          <a:xfrm>
            <a:off x="3051605" y="6049688"/>
            <a:ext cx="1019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Bill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22" name="Text Box 132">
            <a:extLst>
              <a:ext uri="{FF2B5EF4-FFF2-40B4-BE49-F238E27FC236}">
                <a16:creationId xmlns:a16="http://schemas.microsoft.com/office/drawing/2014/main" id="{3B70400B-2E5E-4362-B2DE-0E32E297B747}"/>
              </a:ext>
            </a:extLst>
          </p:cNvPr>
          <p:cNvSpPr txBox="1">
            <a:spLocks noChangeArrowheads="1"/>
          </p:cNvSpPr>
          <p:nvPr/>
        </p:nvSpPr>
        <p:spPr bwMode="auto">
          <a:xfrm>
            <a:off x="2855819" y="6471345"/>
            <a:ext cx="1019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cxnSp>
        <p:nvCxnSpPr>
          <p:cNvPr id="123" name="Straight Arrow Connector 122">
            <a:extLst>
              <a:ext uri="{FF2B5EF4-FFF2-40B4-BE49-F238E27FC236}">
                <a16:creationId xmlns:a16="http://schemas.microsoft.com/office/drawing/2014/main" id="{8BFA02FA-B31D-4A4F-B69A-A578753976D3}"/>
              </a:ext>
            </a:extLst>
          </p:cNvPr>
          <p:cNvCxnSpPr/>
          <p:nvPr/>
        </p:nvCxnSpPr>
        <p:spPr>
          <a:xfrm flipV="1">
            <a:off x="4070462" y="5732968"/>
            <a:ext cx="1400175" cy="4610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4" name="Straight Arrow Connector 123">
            <a:extLst>
              <a:ext uri="{FF2B5EF4-FFF2-40B4-BE49-F238E27FC236}">
                <a16:creationId xmlns:a16="http://schemas.microsoft.com/office/drawing/2014/main" id="{03A2342D-66AB-4496-9F3D-80F30406045E}"/>
              </a:ext>
            </a:extLst>
          </p:cNvPr>
          <p:cNvCxnSpPr/>
          <p:nvPr/>
        </p:nvCxnSpPr>
        <p:spPr>
          <a:xfrm flipV="1">
            <a:off x="4071097" y="5851713"/>
            <a:ext cx="1490345" cy="809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Text Box 135">
            <a:extLst>
              <a:ext uri="{FF2B5EF4-FFF2-40B4-BE49-F238E27FC236}">
                <a16:creationId xmlns:a16="http://schemas.microsoft.com/office/drawing/2014/main" id="{7FA84B31-357B-467F-A4A4-821FA43E3C6A}"/>
              </a:ext>
            </a:extLst>
          </p:cNvPr>
          <p:cNvSpPr txBox="1">
            <a:spLocks noChangeArrowheads="1"/>
          </p:cNvSpPr>
          <p:nvPr/>
        </p:nvSpPr>
        <p:spPr bwMode="auto">
          <a:xfrm rot="-1216886">
            <a:off x="4057129" y="5743579"/>
            <a:ext cx="1339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Billing info.</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26" name="Text Box 136">
            <a:extLst>
              <a:ext uri="{FF2B5EF4-FFF2-40B4-BE49-F238E27FC236}">
                <a16:creationId xmlns:a16="http://schemas.microsoft.com/office/drawing/2014/main" id="{88073A70-97D6-4A19-949E-93D6F4D701E3}"/>
              </a:ext>
            </a:extLst>
          </p:cNvPr>
          <p:cNvSpPr txBox="1">
            <a:spLocks noChangeArrowheads="1"/>
          </p:cNvSpPr>
          <p:nvPr/>
        </p:nvSpPr>
        <p:spPr bwMode="auto">
          <a:xfrm rot="-1722868">
            <a:off x="3930088" y="6092866"/>
            <a:ext cx="1339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Employee Details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31" name="Oval 130">
            <a:extLst>
              <a:ext uri="{FF2B5EF4-FFF2-40B4-BE49-F238E27FC236}">
                <a16:creationId xmlns:a16="http://schemas.microsoft.com/office/drawing/2014/main" id="{6BAACD01-CC35-4789-84CC-15AA24E477EA}"/>
              </a:ext>
            </a:extLst>
          </p:cNvPr>
          <p:cNvSpPr/>
          <p:nvPr/>
        </p:nvSpPr>
        <p:spPr>
          <a:xfrm>
            <a:off x="5330778" y="132007"/>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2" name="Straight Connector 131">
            <a:extLst>
              <a:ext uri="{FF2B5EF4-FFF2-40B4-BE49-F238E27FC236}">
                <a16:creationId xmlns:a16="http://schemas.microsoft.com/office/drawing/2014/main" id="{7C9BF9F5-9334-49F4-9254-68D50918864B}"/>
              </a:ext>
            </a:extLst>
          </p:cNvPr>
          <p:cNvCxnSpPr/>
          <p:nvPr/>
        </p:nvCxnSpPr>
        <p:spPr>
          <a:xfrm>
            <a:off x="5430790" y="466286"/>
            <a:ext cx="1000125" cy="0"/>
          </a:xfrm>
          <a:prstGeom prst="line">
            <a:avLst/>
          </a:prstGeom>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81AA2110-08EC-4216-A8C8-676685B0121E}"/>
              </a:ext>
            </a:extLst>
          </p:cNvPr>
          <p:cNvSpPr/>
          <p:nvPr/>
        </p:nvSpPr>
        <p:spPr>
          <a:xfrm>
            <a:off x="5356972" y="1562119"/>
            <a:ext cx="1200150" cy="11715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4" name="Straight Connector 133">
            <a:extLst>
              <a:ext uri="{FF2B5EF4-FFF2-40B4-BE49-F238E27FC236}">
                <a16:creationId xmlns:a16="http://schemas.microsoft.com/office/drawing/2014/main" id="{FFA59D77-D94A-4A1F-B248-189352564C8D}"/>
              </a:ext>
            </a:extLst>
          </p:cNvPr>
          <p:cNvCxnSpPr/>
          <p:nvPr/>
        </p:nvCxnSpPr>
        <p:spPr>
          <a:xfrm>
            <a:off x="5442486" y="1882741"/>
            <a:ext cx="1000125" cy="0"/>
          </a:xfrm>
          <a:prstGeom prst="line">
            <a:avLst/>
          </a:prstGeom>
        </p:spPr>
        <p:style>
          <a:lnRef idx="1">
            <a:schemeClr val="dk1"/>
          </a:lnRef>
          <a:fillRef idx="0">
            <a:schemeClr val="dk1"/>
          </a:fillRef>
          <a:effectRef idx="0">
            <a:schemeClr val="dk1"/>
          </a:effectRef>
          <a:fontRef idx="minor">
            <a:schemeClr val="tx1"/>
          </a:fontRef>
        </p:style>
      </p:cxnSp>
      <p:sp>
        <p:nvSpPr>
          <p:cNvPr id="136" name="TextBox 135">
            <a:extLst>
              <a:ext uri="{FF2B5EF4-FFF2-40B4-BE49-F238E27FC236}">
                <a16:creationId xmlns:a16="http://schemas.microsoft.com/office/drawing/2014/main" id="{68F866F1-DF6F-4ADD-AE91-BBEB95195382}"/>
              </a:ext>
            </a:extLst>
          </p:cNvPr>
          <p:cNvSpPr txBox="1"/>
          <p:nvPr/>
        </p:nvSpPr>
        <p:spPr>
          <a:xfrm>
            <a:off x="5256961" y="171094"/>
            <a:ext cx="1437786" cy="1311962"/>
          </a:xfrm>
          <a:prstGeom prst="rect">
            <a:avLst/>
          </a:prstGeom>
          <a:noFill/>
        </p:spPr>
        <p:txBody>
          <a:bodyPr wrap="square">
            <a:spAutoFit/>
          </a:bodyPr>
          <a:lstStyle/>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5.0</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Bill </a:t>
            </a:r>
            <a:r>
              <a:rPr lang="en-US" sz="1400" dirty="0">
                <a:latin typeface="Calibri" panose="020F0502020204030204" pitchFamily="34" charset="0"/>
                <a:ea typeface="Times New Roman" panose="02020603050405020304" pitchFamily="18" charset="0"/>
                <a:cs typeface="Mangal" panose="02040503050203030202" pitchFamily="18" charset="0"/>
              </a:rPr>
              <a:t>Generate</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dirty="0">
                <a:effectLst/>
                <a:latin typeface="Calibri" panose="020F0502020204030204" pitchFamily="34"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37" name="Rectangle 136">
            <a:extLst>
              <a:ext uri="{FF2B5EF4-FFF2-40B4-BE49-F238E27FC236}">
                <a16:creationId xmlns:a16="http://schemas.microsoft.com/office/drawing/2014/main" id="{9600DA99-4DF3-4D49-A5A9-68AA2242A623}"/>
              </a:ext>
            </a:extLst>
          </p:cNvPr>
          <p:cNvSpPr/>
          <p:nvPr/>
        </p:nvSpPr>
        <p:spPr>
          <a:xfrm>
            <a:off x="3395377" y="505475"/>
            <a:ext cx="109537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Bill</a:t>
            </a:r>
            <a:endParaRPr lang="en-IN" sz="1100" dirty="0">
              <a:solidFill>
                <a:schemeClr val="tx1"/>
              </a:solidFill>
              <a:effectLst/>
              <a:ea typeface="Times New Roman" panose="02020603050405020304" pitchFamily="18" charset="0"/>
              <a:cs typeface="Mangal" panose="02040503050203030202" pitchFamily="18" charset="0"/>
            </a:endParaRPr>
          </a:p>
        </p:txBody>
      </p:sp>
      <p:sp>
        <p:nvSpPr>
          <p:cNvPr id="138" name="Text Box 2">
            <a:extLst>
              <a:ext uri="{FF2B5EF4-FFF2-40B4-BE49-F238E27FC236}">
                <a16:creationId xmlns:a16="http://schemas.microsoft.com/office/drawing/2014/main" id="{0A6D1453-BCB8-48C5-8576-A7A5E63C395D}"/>
              </a:ext>
            </a:extLst>
          </p:cNvPr>
          <p:cNvSpPr txBox="1">
            <a:spLocks noChangeArrowheads="1"/>
          </p:cNvSpPr>
          <p:nvPr/>
        </p:nvSpPr>
        <p:spPr bwMode="auto">
          <a:xfrm>
            <a:off x="4586002" y="408320"/>
            <a:ext cx="876300" cy="6191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Pay Customer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39" name="Text Box 2">
            <a:extLst>
              <a:ext uri="{FF2B5EF4-FFF2-40B4-BE49-F238E27FC236}">
                <a16:creationId xmlns:a16="http://schemas.microsoft.com/office/drawing/2014/main" id="{966700C8-E636-4FE1-9342-4008AD9A732D}"/>
              </a:ext>
            </a:extLst>
          </p:cNvPr>
          <p:cNvSpPr txBox="1">
            <a:spLocks noChangeArrowheads="1"/>
          </p:cNvSpPr>
          <p:nvPr/>
        </p:nvSpPr>
        <p:spPr bwMode="auto">
          <a:xfrm>
            <a:off x="6776752" y="401970"/>
            <a:ext cx="1085850" cy="647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Bill, bookings info.</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40" name="Text Box 2">
            <a:extLst>
              <a:ext uri="{FF2B5EF4-FFF2-40B4-BE49-F238E27FC236}">
                <a16:creationId xmlns:a16="http://schemas.microsoft.com/office/drawing/2014/main" id="{C2104875-EA5E-4AB7-8F9A-BE2C30803251}"/>
              </a:ext>
            </a:extLst>
          </p:cNvPr>
          <p:cNvSpPr txBox="1">
            <a:spLocks noChangeArrowheads="1"/>
          </p:cNvSpPr>
          <p:nvPr/>
        </p:nvSpPr>
        <p:spPr bwMode="auto">
          <a:xfrm>
            <a:off x="8058878" y="482963"/>
            <a:ext cx="1123950" cy="3429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Bill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a:effectLst/>
                <a:latin typeface="Calibri" panose="020F0502020204030204" pitchFamily="34" charset="0"/>
                <a:ea typeface="Times New Roman" panose="02020603050405020304" pitchFamily="18" charset="0"/>
                <a:cs typeface="Mangal" panose="02040503050203030202" pitchFamily="18" charset="0"/>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41" name="Straight Connector 140">
            <a:extLst>
              <a:ext uri="{FF2B5EF4-FFF2-40B4-BE49-F238E27FC236}">
                <a16:creationId xmlns:a16="http://schemas.microsoft.com/office/drawing/2014/main" id="{31798098-34C9-4899-A94B-30543E3CB6E2}"/>
              </a:ext>
            </a:extLst>
          </p:cNvPr>
          <p:cNvCxnSpPr/>
          <p:nvPr/>
        </p:nvCxnSpPr>
        <p:spPr>
          <a:xfrm>
            <a:off x="7731922" y="849585"/>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94E66CC4-F1D4-4191-BFCB-B4C94F12A127}"/>
              </a:ext>
            </a:extLst>
          </p:cNvPr>
          <p:cNvCxnSpPr/>
          <p:nvPr/>
        </p:nvCxnSpPr>
        <p:spPr>
          <a:xfrm>
            <a:off x="7731922" y="431637"/>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4E1292F9-FD19-4175-98C6-2291F096F8A3}"/>
              </a:ext>
            </a:extLst>
          </p:cNvPr>
          <p:cNvCxnSpPr/>
          <p:nvPr/>
        </p:nvCxnSpPr>
        <p:spPr>
          <a:xfrm>
            <a:off x="7789150" y="1910998"/>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1D261B09-F279-46DD-9787-407F0858FB5F}"/>
              </a:ext>
            </a:extLst>
          </p:cNvPr>
          <p:cNvCxnSpPr/>
          <p:nvPr/>
        </p:nvCxnSpPr>
        <p:spPr>
          <a:xfrm>
            <a:off x="7842362" y="2273763"/>
            <a:ext cx="1200150"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46099897-9AAA-48F3-80A9-8C43DD10CE9A}"/>
              </a:ext>
            </a:extLst>
          </p:cNvPr>
          <p:cNvCxnSpPr>
            <a:cxnSpLocks/>
          </p:cNvCxnSpPr>
          <p:nvPr/>
        </p:nvCxnSpPr>
        <p:spPr>
          <a:xfrm>
            <a:off x="4473420" y="676925"/>
            <a:ext cx="86542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Straight Arrow Connector 146">
            <a:extLst>
              <a:ext uri="{FF2B5EF4-FFF2-40B4-BE49-F238E27FC236}">
                <a16:creationId xmlns:a16="http://schemas.microsoft.com/office/drawing/2014/main" id="{67EAEFF1-269A-4248-9621-A9F721B5865F}"/>
              </a:ext>
            </a:extLst>
          </p:cNvPr>
          <p:cNvCxnSpPr/>
          <p:nvPr/>
        </p:nvCxnSpPr>
        <p:spPr>
          <a:xfrm>
            <a:off x="6542624" y="653815"/>
            <a:ext cx="10191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Straight Arrow Connector 147">
            <a:extLst>
              <a:ext uri="{FF2B5EF4-FFF2-40B4-BE49-F238E27FC236}">
                <a16:creationId xmlns:a16="http://schemas.microsoft.com/office/drawing/2014/main" id="{0442720A-4CCF-48BE-B157-C9809F4C8F8F}"/>
              </a:ext>
            </a:extLst>
          </p:cNvPr>
          <p:cNvCxnSpPr>
            <a:cxnSpLocks/>
          </p:cNvCxnSpPr>
          <p:nvPr/>
        </p:nvCxnSpPr>
        <p:spPr>
          <a:xfrm>
            <a:off x="6519022" y="2134249"/>
            <a:ext cx="1042777" cy="41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9" name="Rectangle 148">
            <a:extLst>
              <a:ext uri="{FF2B5EF4-FFF2-40B4-BE49-F238E27FC236}">
                <a16:creationId xmlns:a16="http://schemas.microsoft.com/office/drawing/2014/main" id="{BBB93113-09C4-4459-9D75-FB121E11B240}"/>
              </a:ext>
            </a:extLst>
          </p:cNvPr>
          <p:cNvSpPr/>
          <p:nvPr/>
        </p:nvSpPr>
        <p:spPr>
          <a:xfrm>
            <a:off x="3275830" y="1966974"/>
            <a:ext cx="1095375"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ln>
                  <a:noFill/>
                </a:ln>
                <a:solidFill>
                  <a:schemeClr val="tx1"/>
                </a:solidFill>
                <a:effectLst/>
                <a:ea typeface="Times New Roman" panose="02020603050405020304" pitchFamily="18" charset="0"/>
                <a:cs typeface="Mangal" panose="02040503050203030202" pitchFamily="18" charset="0"/>
              </a:rPr>
              <a:t>Employee</a:t>
            </a:r>
            <a:r>
              <a:rPr lang="en-US" sz="1400" dirty="0">
                <a:ln>
                  <a:noFill/>
                </a:ln>
                <a:solidFill>
                  <a:srgbClr val="000000"/>
                </a:solidFill>
                <a:effectLst/>
                <a:ea typeface="Times New Roman" panose="02020603050405020304" pitchFamily="18" charset="0"/>
                <a:cs typeface="Mangal" panose="02040503050203030202" pitchFamily="18" charset="0"/>
              </a:rPr>
              <a:t> </a:t>
            </a:r>
            <a:endParaRPr lang="en-IN" sz="1100" dirty="0">
              <a:effectLst/>
              <a:ea typeface="Times New Roman" panose="02020603050405020304" pitchFamily="18" charset="0"/>
              <a:cs typeface="Mangal" panose="02040503050203030202" pitchFamily="18" charset="0"/>
            </a:endParaRPr>
          </a:p>
        </p:txBody>
      </p:sp>
      <p:sp>
        <p:nvSpPr>
          <p:cNvPr id="150" name="Text Box 2">
            <a:extLst>
              <a:ext uri="{FF2B5EF4-FFF2-40B4-BE49-F238E27FC236}">
                <a16:creationId xmlns:a16="http://schemas.microsoft.com/office/drawing/2014/main" id="{CD987955-BCB9-409A-9889-A523E5A27C6B}"/>
              </a:ext>
            </a:extLst>
          </p:cNvPr>
          <p:cNvSpPr txBox="1">
            <a:spLocks noChangeArrowheads="1"/>
          </p:cNvSpPr>
          <p:nvPr/>
        </p:nvSpPr>
        <p:spPr bwMode="auto">
          <a:xfrm>
            <a:off x="4522356" y="1886585"/>
            <a:ext cx="866775" cy="5334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Employee info.</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51" name="Straight Arrow Connector 150">
            <a:extLst>
              <a:ext uri="{FF2B5EF4-FFF2-40B4-BE49-F238E27FC236}">
                <a16:creationId xmlns:a16="http://schemas.microsoft.com/office/drawing/2014/main" id="{932CD19F-3E8F-4DBA-A269-B08C802BEA6F}"/>
              </a:ext>
            </a:extLst>
          </p:cNvPr>
          <p:cNvCxnSpPr>
            <a:cxnSpLocks/>
            <a:endCxn id="150" idx="3"/>
          </p:cNvCxnSpPr>
          <p:nvPr/>
        </p:nvCxnSpPr>
        <p:spPr>
          <a:xfrm>
            <a:off x="4360201" y="2153285"/>
            <a:ext cx="102893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6" name="Text Box 2">
            <a:extLst>
              <a:ext uri="{FF2B5EF4-FFF2-40B4-BE49-F238E27FC236}">
                <a16:creationId xmlns:a16="http://schemas.microsoft.com/office/drawing/2014/main" id="{9C3B4618-A2F8-452B-8BB4-EC0BE93DD241}"/>
              </a:ext>
            </a:extLst>
          </p:cNvPr>
          <p:cNvSpPr txBox="1">
            <a:spLocks noChangeArrowheads="1"/>
          </p:cNvSpPr>
          <p:nvPr/>
        </p:nvSpPr>
        <p:spPr bwMode="auto">
          <a:xfrm>
            <a:off x="6684858" y="1893188"/>
            <a:ext cx="1076325" cy="4762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Employee info.</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57" name="Text Box 2">
            <a:extLst>
              <a:ext uri="{FF2B5EF4-FFF2-40B4-BE49-F238E27FC236}">
                <a16:creationId xmlns:a16="http://schemas.microsoft.com/office/drawing/2014/main" id="{3B2747C5-E701-4C4B-931B-A41B242AC574}"/>
              </a:ext>
            </a:extLst>
          </p:cNvPr>
          <p:cNvSpPr txBox="1">
            <a:spLocks noChangeArrowheads="1"/>
          </p:cNvSpPr>
          <p:nvPr/>
        </p:nvSpPr>
        <p:spPr bwMode="auto">
          <a:xfrm>
            <a:off x="5294816" y="1573226"/>
            <a:ext cx="1362075" cy="110490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6.0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Employee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Management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07000"/>
              </a:lnSpc>
              <a:spcAft>
                <a:spcPts val="800"/>
              </a:spcAft>
            </a:pPr>
            <a:r>
              <a:rPr lang="en-US" sz="1400">
                <a:effectLst/>
                <a:latin typeface="Calibri" panose="020F0502020204030204" pitchFamily="34" charset="0"/>
                <a:ea typeface="Times New Roman" panose="02020603050405020304" pitchFamily="18" charset="0"/>
                <a:cs typeface="Mangal" panose="02040503050203030202" pitchFamily="18" charset="0"/>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58" name="Text Box 2">
            <a:extLst>
              <a:ext uri="{FF2B5EF4-FFF2-40B4-BE49-F238E27FC236}">
                <a16:creationId xmlns:a16="http://schemas.microsoft.com/office/drawing/2014/main" id="{D2814C72-12C4-455E-B376-C54F2621DFAD}"/>
              </a:ext>
            </a:extLst>
          </p:cNvPr>
          <p:cNvSpPr txBox="1">
            <a:spLocks noChangeArrowheads="1"/>
          </p:cNvSpPr>
          <p:nvPr/>
        </p:nvSpPr>
        <p:spPr bwMode="auto">
          <a:xfrm>
            <a:off x="7731922" y="1939699"/>
            <a:ext cx="1085850" cy="34290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dirty="0">
                <a:ln>
                  <a:noFill/>
                </a:ln>
                <a:effectLst/>
                <a:latin typeface="Calibri" panose="020F0502020204030204" pitchFamily="34" charset="0"/>
                <a:ea typeface="Times New Roman" panose="02020603050405020304" pitchFamily="18" charset="0"/>
                <a:cs typeface="Mangal" panose="02040503050203030202" pitchFamily="18" charset="0"/>
              </a:rPr>
              <a:t>Employee</a:t>
            </a:r>
            <a:r>
              <a:rPr lang="en-US" sz="1400" dirty="0">
                <a:ln>
                  <a:noFill/>
                </a:ln>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cxnSp>
        <p:nvCxnSpPr>
          <p:cNvPr id="159" name="Straight Arrow Connector 158">
            <a:extLst>
              <a:ext uri="{FF2B5EF4-FFF2-40B4-BE49-F238E27FC236}">
                <a16:creationId xmlns:a16="http://schemas.microsoft.com/office/drawing/2014/main" id="{B69F5FF7-B465-464B-98F8-CC2032880978}"/>
              </a:ext>
            </a:extLst>
          </p:cNvPr>
          <p:cNvCxnSpPr>
            <a:cxnSpLocks/>
            <a:endCxn id="157" idx="0"/>
          </p:cNvCxnSpPr>
          <p:nvPr/>
        </p:nvCxnSpPr>
        <p:spPr>
          <a:xfrm>
            <a:off x="5975854" y="1303582"/>
            <a:ext cx="0" cy="2696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Straight Arrow Connector 161">
            <a:extLst>
              <a:ext uri="{FF2B5EF4-FFF2-40B4-BE49-F238E27FC236}">
                <a16:creationId xmlns:a16="http://schemas.microsoft.com/office/drawing/2014/main" id="{FEDD34C2-0C68-41CF-A62F-645D42538940}"/>
              </a:ext>
            </a:extLst>
          </p:cNvPr>
          <p:cNvCxnSpPr>
            <a:cxnSpLocks/>
          </p:cNvCxnSpPr>
          <p:nvPr/>
        </p:nvCxnSpPr>
        <p:spPr>
          <a:xfrm>
            <a:off x="5951900" y="2737738"/>
            <a:ext cx="0" cy="2696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7" name="Straight Arrow Connector 166">
            <a:extLst>
              <a:ext uri="{FF2B5EF4-FFF2-40B4-BE49-F238E27FC236}">
                <a16:creationId xmlns:a16="http://schemas.microsoft.com/office/drawing/2014/main" id="{1B8A98AC-59C1-4803-8D59-AC9F438D74A1}"/>
              </a:ext>
            </a:extLst>
          </p:cNvPr>
          <p:cNvCxnSpPr>
            <a:cxnSpLocks/>
          </p:cNvCxnSpPr>
          <p:nvPr/>
        </p:nvCxnSpPr>
        <p:spPr>
          <a:xfrm>
            <a:off x="5926550" y="72708"/>
            <a:ext cx="0" cy="680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565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D2F38-E4D5-4721-A5DF-06E9FDF33F15}"/>
              </a:ext>
            </a:extLst>
          </p:cNvPr>
          <p:cNvSpPr txBox="1"/>
          <p:nvPr/>
        </p:nvSpPr>
        <p:spPr>
          <a:xfrm>
            <a:off x="2739838" y="0"/>
            <a:ext cx="6098240" cy="375552"/>
          </a:xfrm>
          <a:prstGeom prst="rect">
            <a:avLst/>
          </a:prstGeom>
          <a:noFill/>
        </p:spPr>
        <p:txBody>
          <a:bodyPr wrap="square">
            <a:spAutoFit/>
          </a:bodyPr>
          <a:lstStyle/>
          <a:p>
            <a:pPr algn="ctr">
              <a:lnSpc>
                <a:spcPct val="107000"/>
              </a:lnSpc>
              <a:spcAft>
                <a:spcPts val="800"/>
              </a:spcAft>
            </a:pPr>
            <a:r>
              <a:rPr lang="en-US" sz="1800" b="1" dirty="0">
                <a:effectLst/>
                <a:latin typeface="Calibri" panose="020F0502020204030204" pitchFamily="34" charset="0"/>
                <a:ea typeface="Times New Roman" panose="02020603050405020304" pitchFamily="18" charset="0"/>
                <a:cs typeface="Mangal" panose="02040503050203030202" pitchFamily="18" charset="0"/>
              </a:rPr>
              <a:t>3.4 Data Dictionary</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7" name="Table 6">
            <a:extLst>
              <a:ext uri="{FF2B5EF4-FFF2-40B4-BE49-F238E27FC236}">
                <a16:creationId xmlns:a16="http://schemas.microsoft.com/office/drawing/2014/main" id="{DB38BBED-26DD-4092-AB39-D5F1DD0C65D1}"/>
              </a:ext>
            </a:extLst>
          </p:cNvPr>
          <p:cNvGraphicFramePr>
            <a:graphicFrameLocks noGrp="1"/>
          </p:cNvGraphicFramePr>
          <p:nvPr>
            <p:extLst>
              <p:ext uri="{D42A27DB-BD31-4B8C-83A1-F6EECF244321}">
                <p14:modId xmlns:p14="http://schemas.microsoft.com/office/powerpoint/2010/main" val="2059689209"/>
              </p:ext>
            </p:extLst>
          </p:nvPr>
        </p:nvGraphicFramePr>
        <p:xfrm>
          <a:off x="1156447" y="577258"/>
          <a:ext cx="9574306" cy="5998349"/>
        </p:xfrm>
        <a:graphic>
          <a:graphicData uri="http://schemas.openxmlformats.org/drawingml/2006/table">
            <a:tbl>
              <a:tblPr firstRow="1" firstCol="1" bandRow="1">
                <a:tableStyleId>{00A15C55-8517-42AA-B614-E9B94910E393}</a:tableStyleId>
              </a:tblPr>
              <a:tblGrid>
                <a:gridCol w="1913991">
                  <a:extLst>
                    <a:ext uri="{9D8B030D-6E8A-4147-A177-3AD203B41FA5}">
                      <a16:colId xmlns:a16="http://schemas.microsoft.com/office/drawing/2014/main" val="31346181"/>
                    </a:ext>
                  </a:extLst>
                </a:gridCol>
                <a:gridCol w="1915079">
                  <a:extLst>
                    <a:ext uri="{9D8B030D-6E8A-4147-A177-3AD203B41FA5}">
                      <a16:colId xmlns:a16="http://schemas.microsoft.com/office/drawing/2014/main" val="1324698539"/>
                    </a:ext>
                  </a:extLst>
                </a:gridCol>
                <a:gridCol w="1915079">
                  <a:extLst>
                    <a:ext uri="{9D8B030D-6E8A-4147-A177-3AD203B41FA5}">
                      <a16:colId xmlns:a16="http://schemas.microsoft.com/office/drawing/2014/main" val="459653756"/>
                    </a:ext>
                  </a:extLst>
                </a:gridCol>
                <a:gridCol w="1818161">
                  <a:extLst>
                    <a:ext uri="{9D8B030D-6E8A-4147-A177-3AD203B41FA5}">
                      <a16:colId xmlns:a16="http://schemas.microsoft.com/office/drawing/2014/main" val="903385194"/>
                    </a:ext>
                  </a:extLst>
                </a:gridCol>
                <a:gridCol w="2011996">
                  <a:extLst>
                    <a:ext uri="{9D8B030D-6E8A-4147-A177-3AD203B41FA5}">
                      <a16:colId xmlns:a16="http://schemas.microsoft.com/office/drawing/2014/main" val="875229128"/>
                    </a:ext>
                  </a:extLst>
                </a:gridCol>
              </a:tblGrid>
              <a:tr h="366960">
                <a:tc>
                  <a:txBody>
                    <a:bodyPr/>
                    <a:lstStyle/>
                    <a:p>
                      <a:pPr>
                        <a:lnSpc>
                          <a:spcPct val="107000"/>
                        </a:lnSpc>
                        <a:spcAft>
                          <a:spcPts val="800"/>
                        </a:spcAft>
                      </a:pPr>
                      <a:r>
                        <a:rPr lang="en-US" sz="1200" dirty="0">
                          <a:effectLst/>
                        </a:rPr>
                        <a:t>Database Name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Table </a:t>
                      </a:r>
                      <a:r>
                        <a:rPr lang="en-IN" sz="1200" dirty="0">
                          <a:effectLst/>
                        </a:rPr>
                        <a:t> </a:t>
                      </a:r>
                      <a:r>
                        <a:rPr lang="en-US" sz="1200" dirty="0">
                          <a:effectLst/>
                        </a:rPr>
                        <a:t>Name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Field Name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Field Type,</a:t>
                      </a:r>
                      <a:r>
                        <a:rPr lang="en-IN" sz="1200" dirty="0">
                          <a:effectLst/>
                        </a:rPr>
                        <a:t> </a:t>
                      </a:r>
                      <a:r>
                        <a:rPr lang="en-US" sz="1200" dirty="0">
                          <a:effectLst/>
                        </a:rPr>
                        <a:t>Size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Key Type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537957974"/>
                  </a:ext>
                </a:extLst>
              </a:tr>
              <a:tr h="244843">
                <a:tc>
                  <a:txBody>
                    <a:bodyPr/>
                    <a:lstStyle/>
                    <a:p>
                      <a:pPr>
                        <a:lnSpc>
                          <a:spcPct val="107000"/>
                        </a:lnSpc>
                        <a:spcAft>
                          <a:spcPts val="800"/>
                        </a:spcAft>
                      </a:pPr>
                      <a:r>
                        <a:rPr lang="en-US" sz="1200" dirty="0">
                          <a:effectLst/>
                        </a:rPr>
                        <a:t>balajihotel</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b="1" dirty="0">
                          <a:effectLst/>
                        </a:rPr>
                        <a:t>id_card_type</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icard_id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int(3)</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Primary Key</a:t>
                      </a: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886126152"/>
                  </a:ext>
                </a:extLst>
              </a:tr>
              <a:tr h="244843">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icard_type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187575042"/>
                  </a:ext>
                </a:extLst>
              </a:tr>
              <a:tr h="244843">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b="1" dirty="0">
                          <a:effectLst/>
                        </a:rPr>
                        <a:t>Customer</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051494509"/>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fname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4207997224"/>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lname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4064715261"/>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ph_no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bigint(13)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873398859"/>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email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39281842"/>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icard_id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Foreign Key</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4035365132"/>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id_number</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2889415161"/>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createdate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299943801"/>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invnum</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486366977"/>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address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722524073"/>
                  </a:ext>
                </a:extLst>
              </a:tr>
              <a:tr h="244843">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b="1" dirty="0">
                          <a:effectLst/>
                        </a:rPr>
                        <a:t>room_type</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dirty="0">
                          <a:effectLst/>
                        </a:rPr>
                        <a:t>rty_id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768099725"/>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roomty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563338300"/>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int(8)</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451118868"/>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rtstatus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945765552"/>
                  </a:ext>
                </a:extLst>
              </a:tr>
              <a:tr h="244843">
                <a:tc>
                  <a:txBody>
                    <a:bodyPr/>
                    <a:lstStyle/>
                    <a:p>
                      <a:pPr>
                        <a:lnSpc>
                          <a:spcPct val="107000"/>
                        </a:lnSpc>
                        <a:spcAft>
                          <a:spcPts val="800"/>
                        </a:spcAft>
                      </a:pPr>
                      <a:r>
                        <a:rPr lang="en-US" sz="1200" dirty="0">
                          <a:effectLst/>
                        </a:rPr>
                        <a:t>balajihotel</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b="1" dirty="0">
                          <a:effectLst/>
                        </a:rPr>
                        <a:t>rooms</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04778662"/>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843565337"/>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rty_id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2623057137"/>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818848962"/>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chkin</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4232740021"/>
                  </a:ext>
                </a:extLst>
              </a:tr>
              <a:tr h="24484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chkout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276150236"/>
                  </a:ext>
                </a:extLst>
              </a:tr>
              <a:tr h="244843">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rdelete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724663883"/>
                  </a:ext>
                </a:extLst>
              </a:tr>
            </a:tbl>
          </a:graphicData>
        </a:graphic>
      </p:graphicFrame>
    </p:spTree>
    <p:extLst>
      <p:ext uri="{BB962C8B-B14F-4D97-AF65-F5344CB8AC3E}">
        <p14:creationId xmlns:p14="http://schemas.microsoft.com/office/powerpoint/2010/main" val="3033563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E97675-5991-45F8-A6A3-335D83DC8F0F}"/>
              </a:ext>
            </a:extLst>
          </p:cNvPr>
          <p:cNvGraphicFramePr>
            <a:graphicFrameLocks noGrp="1"/>
          </p:cNvGraphicFramePr>
          <p:nvPr>
            <p:extLst>
              <p:ext uri="{D42A27DB-BD31-4B8C-83A1-F6EECF244321}">
                <p14:modId xmlns:p14="http://schemas.microsoft.com/office/powerpoint/2010/main" val="3061602529"/>
              </p:ext>
            </p:extLst>
          </p:nvPr>
        </p:nvGraphicFramePr>
        <p:xfrm>
          <a:off x="1160929" y="0"/>
          <a:ext cx="9574306" cy="366960"/>
        </p:xfrm>
        <a:graphic>
          <a:graphicData uri="http://schemas.openxmlformats.org/drawingml/2006/table">
            <a:tbl>
              <a:tblPr firstRow="1" firstCol="1" bandRow="1">
                <a:tableStyleId>{00A15C55-8517-42AA-B614-E9B94910E393}</a:tableStyleId>
              </a:tblPr>
              <a:tblGrid>
                <a:gridCol w="1913991">
                  <a:extLst>
                    <a:ext uri="{9D8B030D-6E8A-4147-A177-3AD203B41FA5}">
                      <a16:colId xmlns:a16="http://schemas.microsoft.com/office/drawing/2014/main" val="3596943223"/>
                    </a:ext>
                  </a:extLst>
                </a:gridCol>
                <a:gridCol w="1915079">
                  <a:extLst>
                    <a:ext uri="{9D8B030D-6E8A-4147-A177-3AD203B41FA5}">
                      <a16:colId xmlns:a16="http://schemas.microsoft.com/office/drawing/2014/main" val="682223472"/>
                    </a:ext>
                  </a:extLst>
                </a:gridCol>
                <a:gridCol w="1915079">
                  <a:extLst>
                    <a:ext uri="{9D8B030D-6E8A-4147-A177-3AD203B41FA5}">
                      <a16:colId xmlns:a16="http://schemas.microsoft.com/office/drawing/2014/main" val="1854925959"/>
                    </a:ext>
                  </a:extLst>
                </a:gridCol>
                <a:gridCol w="1818161">
                  <a:extLst>
                    <a:ext uri="{9D8B030D-6E8A-4147-A177-3AD203B41FA5}">
                      <a16:colId xmlns:a16="http://schemas.microsoft.com/office/drawing/2014/main" val="452252353"/>
                    </a:ext>
                  </a:extLst>
                </a:gridCol>
                <a:gridCol w="2011996">
                  <a:extLst>
                    <a:ext uri="{9D8B030D-6E8A-4147-A177-3AD203B41FA5}">
                      <a16:colId xmlns:a16="http://schemas.microsoft.com/office/drawing/2014/main" val="1819073236"/>
                    </a:ext>
                  </a:extLst>
                </a:gridCol>
              </a:tblGrid>
              <a:tr h="366960">
                <a:tc>
                  <a:txBody>
                    <a:bodyPr/>
                    <a:lstStyle/>
                    <a:p>
                      <a:pPr>
                        <a:lnSpc>
                          <a:spcPct val="107000"/>
                        </a:lnSpc>
                        <a:spcAft>
                          <a:spcPts val="800"/>
                        </a:spcAft>
                      </a:pPr>
                      <a:r>
                        <a:rPr lang="en-US" sz="1400" b="1" dirty="0">
                          <a:solidFill>
                            <a:schemeClr val="tx1"/>
                          </a:solidFill>
                          <a:effectLst/>
                        </a:rPr>
                        <a:t>Database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Table </a:t>
                      </a:r>
                      <a:r>
                        <a:rPr lang="en-IN" sz="1400" b="1" dirty="0">
                          <a:solidFill>
                            <a:schemeClr val="tx1"/>
                          </a:solidFill>
                          <a:effectLst/>
                        </a:rPr>
                        <a:t> </a:t>
                      </a:r>
                      <a:r>
                        <a:rPr lang="en-US" sz="1400" b="1" dirty="0">
                          <a:solidFill>
                            <a:schemeClr val="tx1"/>
                          </a:solidFill>
                          <a:effectLst/>
                        </a:rPr>
                        <a:t>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Type,</a:t>
                      </a:r>
                      <a:r>
                        <a:rPr lang="en-IN" sz="1400" b="1" dirty="0">
                          <a:solidFill>
                            <a:schemeClr val="tx1"/>
                          </a:solidFill>
                          <a:effectLst/>
                        </a:rPr>
                        <a:t> </a:t>
                      </a:r>
                      <a:r>
                        <a:rPr lang="en-US" sz="1400" b="1" dirty="0">
                          <a:solidFill>
                            <a:schemeClr val="tx1"/>
                          </a:solidFill>
                          <a:effectLst/>
                        </a:rPr>
                        <a:t>Size </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Key Type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990148878"/>
                  </a:ext>
                </a:extLst>
              </a:tr>
            </a:tbl>
          </a:graphicData>
        </a:graphic>
      </p:graphicFrame>
      <p:graphicFrame>
        <p:nvGraphicFramePr>
          <p:cNvPr id="3" name="Table 2">
            <a:extLst>
              <a:ext uri="{FF2B5EF4-FFF2-40B4-BE49-F238E27FC236}">
                <a16:creationId xmlns:a16="http://schemas.microsoft.com/office/drawing/2014/main" id="{4BC4F31F-669B-499E-B6A4-8A5CCE4061F7}"/>
              </a:ext>
            </a:extLst>
          </p:cNvPr>
          <p:cNvGraphicFramePr>
            <a:graphicFrameLocks noGrp="1"/>
          </p:cNvGraphicFramePr>
          <p:nvPr>
            <p:extLst>
              <p:ext uri="{D42A27DB-BD31-4B8C-83A1-F6EECF244321}">
                <p14:modId xmlns:p14="http://schemas.microsoft.com/office/powerpoint/2010/main" val="2108956892"/>
              </p:ext>
            </p:extLst>
          </p:nvPr>
        </p:nvGraphicFramePr>
        <p:xfrm>
          <a:off x="1160928" y="366960"/>
          <a:ext cx="9574305" cy="1509395"/>
        </p:xfrm>
        <a:graphic>
          <a:graphicData uri="http://schemas.openxmlformats.org/drawingml/2006/table">
            <a:tbl>
              <a:tblPr firstRow="1" firstCol="1" bandRow="1">
                <a:tableStyleId>{00A15C55-8517-42AA-B614-E9B94910E393}</a:tableStyleId>
              </a:tblPr>
              <a:tblGrid>
                <a:gridCol w="1913993">
                  <a:extLst>
                    <a:ext uri="{9D8B030D-6E8A-4147-A177-3AD203B41FA5}">
                      <a16:colId xmlns:a16="http://schemas.microsoft.com/office/drawing/2014/main" val="1640111693"/>
                    </a:ext>
                  </a:extLst>
                </a:gridCol>
                <a:gridCol w="1915078">
                  <a:extLst>
                    <a:ext uri="{9D8B030D-6E8A-4147-A177-3AD203B41FA5}">
                      <a16:colId xmlns:a16="http://schemas.microsoft.com/office/drawing/2014/main" val="1177959245"/>
                    </a:ext>
                  </a:extLst>
                </a:gridCol>
                <a:gridCol w="1915078">
                  <a:extLst>
                    <a:ext uri="{9D8B030D-6E8A-4147-A177-3AD203B41FA5}">
                      <a16:colId xmlns:a16="http://schemas.microsoft.com/office/drawing/2014/main" val="3355926163"/>
                    </a:ext>
                  </a:extLst>
                </a:gridCol>
                <a:gridCol w="1915078">
                  <a:extLst>
                    <a:ext uri="{9D8B030D-6E8A-4147-A177-3AD203B41FA5}">
                      <a16:colId xmlns:a16="http://schemas.microsoft.com/office/drawing/2014/main" val="2100271368"/>
                    </a:ext>
                  </a:extLst>
                </a:gridCol>
                <a:gridCol w="1915078">
                  <a:extLst>
                    <a:ext uri="{9D8B030D-6E8A-4147-A177-3AD203B41FA5}">
                      <a16:colId xmlns:a16="http://schemas.microsoft.com/office/drawing/2014/main" val="1156865951"/>
                    </a:ext>
                  </a:extLst>
                </a:gridCol>
              </a:tblGrid>
              <a:tr h="219710">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b="1" dirty="0">
                          <a:solidFill>
                            <a:sysClr val="windowText" lastClr="000000"/>
                          </a:solidFill>
                          <a:effectLst/>
                        </a:rPr>
                        <a:t>bookings</a:t>
                      </a:r>
                      <a:endParaRPr lang="en-IN" sz="1200" b="1" dirty="0">
                        <a:solidFill>
                          <a:sysClr val="windowText" lastClr="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bid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87778978"/>
                  </a:ext>
                </a:extLst>
              </a:tr>
              <a:tr h="210185">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134740040"/>
                  </a:ext>
                </a:extLst>
              </a:tr>
              <a:tr h="21971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5759575"/>
                  </a:ext>
                </a:extLst>
              </a:tr>
              <a:tr h="210185">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rty_id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07758863"/>
                  </a:ext>
                </a:extLst>
              </a:tr>
              <a:tr h="21971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bdate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varchar(22)</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19798512"/>
                  </a:ext>
                </a:extLst>
              </a:tr>
              <a:tr h="210185">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ckindate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75307761"/>
                  </a:ext>
                </a:extLst>
              </a:tr>
              <a:tr h="219710">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ckoutdate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660441048"/>
                  </a:ext>
                </a:extLst>
              </a:tr>
            </a:tbl>
          </a:graphicData>
        </a:graphic>
      </p:graphicFrame>
      <p:graphicFrame>
        <p:nvGraphicFramePr>
          <p:cNvPr id="4" name="Table 3">
            <a:extLst>
              <a:ext uri="{FF2B5EF4-FFF2-40B4-BE49-F238E27FC236}">
                <a16:creationId xmlns:a16="http://schemas.microsoft.com/office/drawing/2014/main" id="{AD849575-DA95-4A5B-B8C1-58A531C3D8E7}"/>
              </a:ext>
            </a:extLst>
          </p:cNvPr>
          <p:cNvGraphicFramePr>
            <a:graphicFrameLocks noGrp="1"/>
          </p:cNvGraphicFramePr>
          <p:nvPr>
            <p:extLst>
              <p:ext uri="{D42A27DB-BD31-4B8C-83A1-F6EECF244321}">
                <p14:modId xmlns:p14="http://schemas.microsoft.com/office/powerpoint/2010/main" val="1919926066"/>
              </p:ext>
            </p:extLst>
          </p:nvPr>
        </p:nvGraphicFramePr>
        <p:xfrm>
          <a:off x="1160927" y="1900358"/>
          <a:ext cx="9574306" cy="4622003"/>
        </p:xfrm>
        <a:graphic>
          <a:graphicData uri="http://schemas.openxmlformats.org/drawingml/2006/table">
            <a:tbl>
              <a:tblPr firstRow="1" firstCol="1" bandRow="1">
                <a:tableStyleId>{00A15C55-8517-42AA-B614-E9B94910E393}</a:tableStyleId>
              </a:tblPr>
              <a:tblGrid>
                <a:gridCol w="1913994">
                  <a:extLst>
                    <a:ext uri="{9D8B030D-6E8A-4147-A177-3AD203B41FA5}">
                      <a16:colId xmlns:a16="http://schemas.microsoft.com/office/drawing/2014/main" val="2395583410"/>
                    </a:ext>
                  </a:extLst>
                </a:gridCol>
                <a:gridCol w="1915078">
                  <a:extLst>
                    <a:ext uri="{9D8B030D-6E8A-4147-A177-3AD203B41FA5}">
                      <a16:colId xmlns:a16="http://schemas.microsoft.com/office/drawing/2014/main" val="1223688143"/>
                    </a:ext>
                  </a:extLst>
                </a:gridCol>
                <a:gridCol w="1915078">
                  <a:extLst>
                    <a:ext uri="{9D8B030D-6E8A-4147-A177-3AD203B41FA5}">
                      <a16:colId xmlns:a16="http://schemas.microsoft.com/office/drawing/2014/main" val="862035461"/>
                    </a:ext>
                  </a:extLst>
                </a:gridCol>
                <a:gridCol w="1915078">
                  <a:extLst>
                    <a:ext uri="{9D8B030D-6E8A-4147-A177-3AD203B41FA5}">
                      <a16:colId xmlns:a16="http://schemas.microsoft.com/office/drawing/2014/main" val="1026336435"/>
                    </a:ext>
                  </a:extLst>
                </a:gridCol>
                <a:gridCol w="1915078">
                  <a:extLst>
                    <a:ext uri="{9D8B030D-6E8A-4147-A177-3AD203B41FA5}">
                      <a16:colId xmlns:a16="http://schemas.microsoft.com/office/drawing/2014/main" val="1826933423"/>
                    </a:ext>
                  </a:extLst>
                </a:gridCol>
              </a:tblGrid>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pkprice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509682215"/>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nofday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4260806710"/>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tprice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646015505"/>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remprice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3068385124"/>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1234851217"/>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invno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734998184"/>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bkstatus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525728440"/>
                  </a:ext>
                </a:extLst>
              </a:tr>
              <a:tr h="162593">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b="1" dirty="0">
                          <a:effectLst/>
                        </a:rPr>
                        <a:t>log</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lid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599812083"/>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usname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1678886624"/>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pass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480687230"/>
                  </a:ext>
                </a:extLst>
              </a:tr>
              <a:tr h="319370">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b="1" dirty="0">
                          <a:effectLst/>
                        </a:rPr>
                        <a:t>cancelbookings</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844686916"/>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dirty="0">
                          <a:effectLst/>
                        </a:rPr>
                        <a:t>cid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4249938148"/>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3354954971"/>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1951309478"/>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ckindate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3516472776"/>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ckoutdate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3711771092"/>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pkprice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419637798"/>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nofday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4236356402"/>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tprice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1145345670"/>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invno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681796313"/>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canceldt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4241876054"/>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cancelreas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674847545"/>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bnkname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559077927"/>
                  </a:ext>
                </a:extLst>
              </a:tr>
              <a:tr h="16927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accno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163303270"/>
                  </a:ext>
                </a:extLst>
              </a:tr>
            </a:tbl>
          </a:graphicData>
        </a:graphic>
      </p:graphicFrame>
    </p:spTree>
    <p:extLst>
      <p:ext uri="{BB962C8B-B14F-4D97-AF65-F5344CB8AC3E}">
        <p14:creationId xmlns:p14="http://schemas.microsoft.com/office/powerpoint/2010/main" val="3506002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0F1C2A-1F2D-4097-91B8-5E5D4CAE51AC}"/>
              </a:ext>
            </a:extLst>
          </p:cNvPr>
          <p:cNvGraphicFramePr>
            <a:graphicFrameLocks noGrp="1"/>
          </p:cNvGraphicFramePr>
          <p:nvPr>
            <p:extLst>
              <p:ext uri="{D42A27DB-BD31-4B8C-83A1-F6EECF244321}">
                <p14:modId xmlns:p14="http://schemas.microsoft.com/office/powerpoint/2010/main" val="1895149354"/>
              </p:ext>
            </p:extLst>
          </p:nvPr>
        </p:nvGraphicFramePr>
        <p:xfrm>
          <a:off x="1066800" y="366960"/>
          <a:ext cx="9574306" cy="692533"/>
        </p:xfrm>
        <a:graphic>
          <a:graphicData uri="http://schemas.openxmlformats.org/drawingml/2006/table">
            <a:tbl>
              <a:tblPr firstRow="1" firstCol="1" bandRow="1">
                <a:tableStyleId>{00A15C55-8517-42AA-B614-E9B94910E393}</a:tableStyleId>
              </a:tblPr>
              <a:tblGrid>
                <a:gridCol w="1913994">
                  <a:extLst>
                    <a:ext uri="{9D8B030D-6E8A-4147-A177-3AD203B41FA5}">
                      <a16:colId xmlns:a16="http://schemas.microsoft.com/office/drawing/2014/main" val="3185033147"/>
                    </a:ext>
                  </a:extLst>
                </a:gridCol>
                <a:gridCol w="1915078">
                  <a:extLst>
                    <a:ext uri="{9D8B030D-6E8A-4147-A177-3AD203B41FA5}">
                      <a16:colId xmlns:a16="http://schemas.microsoft.com/office/drawing/2014/main" val="559224549"/>
                    </a:ext>
                  </a:extLst>
                </a:gridCol>
                <a:gridCol w="1915078">
                  <a:extLst>
                    <a:ext uri="{9D8B030D-6E8A-4147-A177-3AD203B41FA5}">
                      <a16:colId xmlns:a16="http://schemas.microsoft.com/office/drawing/2014/main" val="3154181845"/>
                    </a:ext>
                  </a:extLst>
                </a:gridCol>
                <a:gridCol w="1915078">
                  <a:extLst>
                    <a:ext uri="{9D8B030D-6E8A-4147-A177-3AD203B41FA5}">
                      <a16:colId xmlns:a16="http://schemas.microsoft.com/office/drawing/2014/main" val="2455937502"/>
                    </a:ext>
                  </a:extLst>
                </a:gridCol>
                <a:gridCol w="1915078">
                  <a:extLst>
                    <a:ext uri="{9D8B030D-6E8A-4147-A177-3AD203B41FA5}">
                      <a16:colId xmlns:a16="http://schemas.microsoft.com/office/drawing/2014/main" val="4189258743"/>
                    </a:ext>
                  </a:extLst>
                </a:gridCol>
              </a:tblGrid>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ifscc</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4270104478"/>
                  </a:ext>
                </a:extLst>
              </a:tr>
              <a:tr h="162593">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upiid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832499418"/>
                  </a:ext>
                </a:extLst>
              </a:tr>
              <a:tr h="31839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cancelpaystatus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8305" marR="48305" marT="0" marB="0"/>
                </a:tc>
                <a:extLst>
                  <a:ext uri="{0D108BD9-81ED-4DB2-BD59-A6C34878D82A}">
                    <a16:rowId xmlns:a16="http://schemas.microsoft.com/office/drawing/2014/main" val="2714654909"/>
                  </a:ext>
                </a:extLst>
              </a:tr>
            </a:tbl>
          </a:graphicData>
        </a:graphic>
      </p:graphicFrame>
      <p:graphicFrame>
        <p:nvGraphicFramePr>
          <p:cNvPr id="3" name="Table 2">
            <a:extLst>
              <a:ext uri="{FF2B5EF4-FFF2-40B4-BE49-F238E27FC236}">
                <a16:creationId xmlns:a16="http://schemas.microsoft.com/office/drawing/2014/main" id="{D8289F96-9E16-4A3A-A309-A64EF69C0797}"/>
              </a:ext>
            </a:extLst>
          </p:cNvPr>
          <p:cNvGraphicFramePr>
            <a:graphicFrameLocks noGrp="1"/>
          </p:cNvGraphicFramePr>
          <p:nvPr>
            <p:extLst>
              <p:ext uri="{D42A27DB-BD31-4B8C-83A1-F6EECF244321}">
                <p14:modId xmlns:p14="http://schemas.microsoft.com/office/powerpoint/2010/main" val="55046988"/>
              </p:ext>
            </p:extLst>
          </p:nvPr>
        </p:nvGraphicFramePr>
        <p:xfrm>
          <a:off x="1066800" y="0"/>
          <a:ext cx="9574306" cy="366960"/>
        </p:xfrm>
        <a:graphic>
          <a:graphicData uri="http://schemas.openxmlformats.org/drawingml/2006/table">
            <a:tbl>
              <a:tblPr firstRow="1" firstCol="1" bandRow="1">
                <a:tableStyleId>{00A15C55-8517-42AA-B614-E9B94910E393}</a:tableStyleId>
              </a:tblPr>
              <a:tblGrid>
                <a:gridCol w="1913991">
                  <a:extLst>
                    <a:ext uri="{9D8B030D-6E8A-4147-A177-3AD203B41FA5}">
                      <a16:colId xmlns:a16="http://schemas.microsoft.com/office/drawing/2014/main" val="2215682309"/>
                    </a:ext>
                  </a:extLst>
                </a:gridCol>
                <a:gridCol w="1915079">
                  <a:extLst>
                    <a:ext uri="{9D8B030D-6E8A-4147-A177-3AD203B41FA5}">
                      <a16:colId xmlns:a16="http://schemas.microsoft.com/office/drawing/2014/main" val="1720811959"/>
                    </a:ext>
                  </a:extLst>
                </a:gridCol>
                <a:gridCol w="1915079">
                  <a:extLst>
                    <a:ext uri="{9D8B030D-6E8A-4147-A177-3AD203B41FA5}">
                      <a16:colId xmlns:a16="http://schemas.microsoft.com/office/drawing/2014/main" val="1283125806"/>
                    </a:ext>
                  </a:extLst>
                </a:gridCol>
                <a:gridCol w="1818161">
                  <a:extLst>
                    <a:ext uri="{9D8B030D-6E8A-4147-A177-3AD203B41FA5}">
                      <a16:colId xmlns:a16="http://schemas.microsoft.com/office/drawing/2014/main" val="2879877546"/>
                    </a:ext>
                  </a:extLst>
                </a:gridCol>
                <a:gridCol w="2011996">
                  <a:extLst>
                    <a:ext uri="{9D8B030D-6E8A-4147-A177-3AD203B41FA5}">
                      <a16:colId xmlns:a16="http://schemas.microsoft.com/office/drawing/2014/main" val="3758795695"/>
                    </a:ext>
                  </a:extLst>
                </a:gridCol>
              </a:tblGrid>
              <a:tr h="366960">
                <a:tc>
                  <a:txBody>
                    <a:bodyPr/>
                    <a:lstStyle/>
                    <a:p>
                      <a:pPr>
                        <a:lnSpc>
                          <a:spcPct val="107000"/>
                        </a:lnSpc>
                        <a:spcAft>
                          <a:spcPts val="800"/>
                        </a:spcAft>
                      </a:pPr>
                      <a:r>
                        <a:rPr lang="en-US" sz="1400" b="1" dirty="0">
                          <a:solidFill>
                            <a:schemeClr val="tx1"/>
                          </a:solidFill>
                          <a:effectLst/>
                        </a:rPr>
                        <a:t>Database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Table </a:t>
                      </a:r>
                      <a:r>
                        <a:rPr lang="en-IN" sz="1400" b="1" dirty="0">
                          <a:solidFill>
                            <a:schemeClr val="tx1"/>
                          </a:solidFill>
                          <a:effectLst/>
                        </a:rPr>
                        <a:t> </a:t>
                      </a:r>
                      <a:r>
                        <a:rPr lang="en-US" sz="1400" b="1" dirty="0">
                          <a:solidFill>
                            <a:schemeClr val="tx1"/>
                          </a:solidFill>
                          <a:effectLst/>
                        </a:rPr>
                        <a:t>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Type,</a:t>
                      </a:r>
                      <a:r>
                        <a:rPr lang="en-IN" sz="1400" b="1" dirty="0">
                          <a:solidFill>
                            <a:schemeClr val="tx1"/>
                          </a:solidFill>
                          <a:effectLst/>
                        </a:rPr>
                        <a:t> </a:t>
                      </a:r>
                      <a:r>
                        <a:rPr lang="en-US" sz="1400" b="1" dirty="0">
                          <a:solidFill>
                            <a:schemeClr val="tx1"/>
                          </a:solidFill>
                          <a:effectLst/>
                        </a:rPr>
                        <a:t>Size </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Key Type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3594234965"/>
                  </a:ext>
                </a:extLst>
              </a:tr>
            </a:tbl>
          </a:graphicData>
        </a:graphic>
      </p:graphicFrame>
      <p:graphicFrame>
        <p:nvGraphicFramePr>
          <p:cNvPr id="4" name="Table 3">
            <a:extLst>
              <a:ext uri="{FF2B5EF4-FFF2-40B4-BE49-F238E27FC236}">
                <a16:creationId xmlns:a16="http://schemas.microsoft.com/office/drawing/2014/main" id="{6524A7B1-AAFA-46F4-A3C5-EA0A2832A6A0}"/>
              </a:ext>
            </a:extLst>
          </p:cNvPr>
          <p:cNvGraphicFramePr>
            <a:graphicFrameLocks noGrp="1"/>
          </p:cNvGraphicFramePr>
          <p:nvPr>
            <p:extLst>
              <p:ext uri="{D42A27DB-BD31-4B8C-83A1-F6EECF244321}">
                <p14:modId xmlns:p14="http://schemas.microsoft.com/office/powerpoint/2010/main" val="2594904427"/>
              </p:ext>
            </p:extLst>
          </p:nvPr>
        </p:nvGraphicFramePr>
        <p:xfrm>
          <a:off x="1066800" y="1059493"/>
          <a:ext cx="9574305" cy="2235032"/>
        </p:xfrm>
        <a:graphic>
          <a:graphicData uri="http://schemas.openxmlformats.org/drawingml/2006/table">
            <a:tbl>
              <a:tblPr firstRow="1" firstCol="1" bandRow="1">
                <a:tableStyleId>{00A15C55-8517-42AA-B614-E9B94910E393}</a:tableStyleId>
              </a:tblPr>
              <a:tblGrid>
                <a:gridCol w="1913993">
                  <a:extLst>
                    <a:ext uri="{9D8B030D-6E8A-4147-A177-3AD203B41FA5}">
                      <a16:colId xmlns:a16="http://schemas.microsoft.com/office/drawing/2014/main" val="4060973342"/>
                    </a:ext>
                  </a:extLst>
                </a:gridCol>
                <a:gridCol w="1915078">
                  <a:extLst>
                    <a:ext uri="{9D8B030D-6E8A-4147-A177-3AD203B41FA5}">
                      <a16:colId xmlns:a16="http://schemas.microsoft.com/office/drawing/2014/main" val="866546440"/>
                    </a:ext>
                  </a:extLst>
                </a:gridCol>
                <a:gridCol w="1915078">
                  <a:extLst>
                    <a:ext uri="{9D8B030D-6E8A-4147-A177-3AD203B41FA5}">
                      <a16:colId xmlns:a16="http://schemas.microsoft.com/office/drawing/2014/main" val="822906314"/>
                    </a:ext>
                  </a:extLst>
                </a:gridCol>
                <a:gridCol w="1915078">
                  <a:extLst>
                    <a:ext uri="{9D8B030D-6E8A-4147-A177-3AD203B41FA5}">
                      <a16:colId xmlns:a16="http://schemas.microsoft.com/office/drawing/2014/main" val="1833709011"/>
                    </a:ext>
                  </a:extLst>
                </a:gridCol>
                <a:gridCol w="1915078">
                  <a:extLst>
                    <a:ext uri="{9D8B030D-6E8A-4147-A177-3AD203B41FA5}">
                      <a16:colId xmlns:a16="http://schemas.microsoft.com/office/drawing/2014/main" val="122633164"/>
                    </a:ext>
                  </a:extLst>
                </a:gridCol>
              </a:tblGrid>
              <a:tr h="219524">
                <a:tc>
                  <a:txBody>
                    <a:bodyPr/>
                    <a:lstStyle/>
                    <a:p>
                      <a:pPr>
                        <a:lnSpc>
                          <a:spcPct val="107000"/>
                        </a:lnSpc>
                        <a:spcAft>
                          <a:spcPts val="800"/>
                        </a:spcAft>
                      </a:pPr>
                      <a:r>
                        <a:rPr lang="en-US" sz="1200" dirty="0">
                          <a:effectLst/>
                        </a:rPr>
                        <a:t>balajihotel</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b="1" dirty="0">
                          <a:solidFill>
                            <a:schemeClr val="bg1"/>
                          </a:solidFill>
                          <a:effectLst/>
                        </a:rPr>
                        <a:t>cancelpayment</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cpid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4960938"/>
                  </a:ext>
                </a:extLst>
              </a:tr>
              <a:tr h="229472">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708637992"/>
                  </a:ext>
                </a:extLst>
              </a:tr>
              <a:tr h="219524">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transactionid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891946725"/>
                  </a:ext>
                </a:extLst>
              </a:tr>
              <a:tr h="229472">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pamount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varchar(9)</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39959143"/>
                  </a:ext>
                </a:extLst>
              </a:tr>
              <a:tr h="219524">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reduceper</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788426040"/>
                  </a:ext>
                </a:extLst>
              </a:tr>
              <a:tr h="229472">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paidamount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varchar(9)</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834021651"/>
                  </a:ext>
                </a:extLst>
              </a:tr>
              <a:tr h="219524">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paiddate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47080881"/>
                  </a:ext>
                </a:extLst>
              </a:tr>
              <a:tr h="229472">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profit_amt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69819870"/>
                  </a:ext>
                </a:extLst>
              </a:tr>
              <a:tr h="219524">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b="1" dirty="0">
                          <a:effectLst/>
                        </a:rPr>
                        <a:t>mesg</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srno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int(11)</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53419741"/>
                  </a:ext>
                </a:extLst>
              </a:tr>
              <a:tr h="219524">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3443581"/>
                  </a:ext>
                </a:extLst>
              </a:tr>
            </a:tbl>
          </a:graphicData>
        </a:graphic>
      </p:graphicFrame>
      <p:graphicFrame>
        <p:nvGraphicFramePr>
          <p:cNvPr id="5" name="Table 4">
            <a:extLst>
              <a:ext uri="{FF2B5EF4-FFF2-40B4-BE49-F238E27FC236}">
                <a16:creationId xmlns:a16="http://schemas.microsoft.com/office/drawing/2014/main" id="{02404305-EF2E-4981-BF5F-7D387464026E}"/>
              </a:ext>
            </a:extLst>
          </p:cNvPr>
          <p:cNvGraphicFramePr>
            <a:graphicFrameLocks noGrp="1"/>
          </p:cNvGraphicFramePr>
          <p:nvPr>
            <p:extLst>
              <p:ext uri="{D42A27DB-BD31-4B8C-83A1-F6EECF244321}">
                <p14:modId xmlns:p14="http://schemas.microsoft.com/office/powerpoint/2010/main" val="506237684"/>
              </p:ext>
            </p:extLst>
          </p:nvPr>
        </p:nvGraphicFramePr>
        <p:xfrm>
          <a:off x="1066799" y="3294525"/>
          <a:ext cx="9574305" cy="2702860"/>
        </p:xfrm>
        <a:graphic>
          <a:graphicData uri="http://schemas.openxmlformats.org/drawingml/2006/table">
            <a:tbl>
              <a:tblPr firstRow="1" firstCol="1" bandRow="1">
                <a:tableStyleId>{00A15C55-8517-42AA-B614-E9B94910E393}</a:tableStyleId>
              </a:tblPr>
              <a:tblGrid>
                <a:gridCol w="1913993">
                  <a:extLst>
                    <a:ext uri="{9D8B030D-6E8A-4147-A177-3AD203B41FA5}">
                      <a16:colId xmlns:a16="http://schemas.microsoft.com/office/drawing/2014/main" val="3217466775"/>
                    </a:ext>
                  </a:extLst>
                </a:gridCol>
                <a:gridCol w="1915078">
                  <a:extLst>
                    <a:ext uri="{9D8B030D-6E8A-4147-A177-3AD203B41FA5}">
                      <a16:colId xmlns:a16="http://schemas.microsoft.com/office/drawing/2014/main" val="1288091431"/>
                    </a:ext>
                  </a:extLst>
                </a:gridCol>
                <a:gridCol w="1915078">
                  <a:extLst>
                    <a:ext uri="{9D8B030D-6E8A-4147-A177-3AD203B41FA5}">
                      <a16:colId xmlns:a16="http://schemas.microsoft.com/office/drawing/2014/main" val="3037264810"/>
                    </a:ext>
                  </a:extLst>
                </a:gridCol>
                <a:gridCol w="1915078">
                  <a:extLst>
                    <a:ext uri="{9D8B030D-6E8A-4147-A177-3AD203B41FA5}">
                      <a16:colId xmlns:a16="http://schemas.microsoft.com/office/drawing/2014/main" val="713345696"/>
                    </a:ext>
                  </a:extLst>
                </a:gridCol>
                <a:gridCol w="1915078">
                  <a:extLst>
                    <a:ext uri="{9D8B030D-6E8A-4147-A177-3AD203B41FA5}">
                      <a16:colId xmlns:a16="http://schemas.microsoft.com/office/drawing/2014/main" val="1414496190"/>
                    </a:ext>
                  </a:extLst>
                </a:gridCol>
              </a:tblGrid>
              <a:tr h="21658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lname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751127638"/>
                  </a:ext>
                </a:extLst>
              </a:tr>
              <a:tr h="207190">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contactus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varchar(13)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30294744"/>
                  </a:ext>
                </a:extLst>
              </a:tr>
              <a:tr h="207190">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subdate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712718059"/>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messub</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text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793206089"/>
                  </a:ext>
                </a:extLst>
              </a:tr>
              <a:tr h="207190">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b="1" dirty="0">
                          <a:effectLst/>
                        </a:rPr>
                        <a:t>empdgon</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edid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0278717"/>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edname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43749472"/>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esalary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varchar(9)</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35143299"/>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edstatus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10187976"/>
                  </a:ext>
                </a:extLst>
              </a:tr>
              <a:tr h="207190">
                <a:tc>
                  <a:txBody>
                    <a:bodyPr/>
                    <a:lstStyle/>
                    <a:p>
                      <a:pPr>
                        <a:lnSpc>
                          <a:spcPct val="107000"/>
                        </a:lnSpc>
                        <a:spcAft>
                          <a:spcPts val="800"/>
                        </a:spcAft>
                      </a:pPr>
                      <a:r>
                        <a:rPr lang="en-US" sz="1200">
                          <a:effectLst/>
                        </a:rPr>
                        <a:t>balajihotel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b="1" dirty="0">
                          <a:effectLst/>
                        </a:rPr>
                        <a:t>empattend</a:t>
                      </a:r>
                      <a:endParaRPr lang="en-IN" sz="1200" b="1"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aeid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Primary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07846689"/>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299169226"/>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achkdate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71362032"/>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eastatus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44381644"/>
                  </a:ext>
                </a:extLst>
              </a:tr>
              <a:tr h="207190">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eapaystatus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009399640"/>
                  </a:ext>
                </a:extLst>
              </a:tr>
            </a:tbl>
          </a:graphicData>
        </a:graphic>
      </p:graphicFrame>
      <p:graphicFrame>
        <p:nvGraphicFramePr>
          <p:cNvPr id="6" name="Table 5">
            <a:extLst>
              <a:ext uri="{FF2B5EF4-FFF2-40B4-BE49-F238E27FC236}">
                <a16:creationId xmlns:a16="http://schemas.microsoft.com/office/drawing/2014/main" id="{48A3F900-1B95-4ED7-8589-61AAC440D7DC}"/>
              </a:ext>
            </a:extLst>
          </p:cNvPr>
          <p:cNvGraphicFramePr>
            <a:graphicFrameLocks noGrp="1"/>
          </p:cNvGraphicFramePr>
          <p:nvPr>
            <p:extLst>
              <p:ext uri="{D42A27DB-BD31-4B8C-83A1-F6EECF244321}">
                <p14:modId xmlns:p14="http://schemas.microsoft.com/office/powerpoint/2010/main" val="242413113"/>
              </p:ext>
            </p:extLst>
          </p:nvPr>
        </p:nvGraphicFramePr>
        <p:xfrm>
          <a:off x="1066798" y="5997385"/>
          <a:ext cx="9574305" cy="692532"/>
        </p:xfrm>
        <a:graphic>
          <a:graphicData uri="http://schemas.openxmlformats.org/drawingml/2006/table">
            <a:tbl>
              <a:tblPr firstRow="1" firstCol="1" bandRow="1">
                <a:tableStyleId>{00A15C55-8517-42AA-B614-E9B94910E393}</a:tableStyleId>
              </a:tblPr>
              <a:tblGrid>
                <a:gridCol w="1913993">
                  <a:extLst>
                    <a:ext uri="{9D8B030D-6E8A-4147-A177-3AD203B41FA5}">
                      <a16:colId xmlns:a16="http://schemas.microsoft.com/office/drawing/2014/main" val="3949452582"/>
                    </a:ext>
                  </a:extLst>
                </a:gridCol>
                <a:gridCol w="1915078">
                  <a:extLst>
                    <a:ext uri="{9D8B030D-6E8A-4147-A177-3AD203B41FA5}">
                      <a16:colId xmlns:a16="http://schemas.microsoft.com/office/drawing/2014/main" val="171958389"/>
                    </a:ext>
                  </a:extLst>
                </a:gridCol>
                <a:gridCol w="1915078">
                  <a:extLst>
                    <a:ext uri="{9D8B030D-6E8A-4147-A177-3AD203B41FA5}">
                      <a16:colId xmlns:a16="http://schemas.microsoft.com/office/drawing/2014/main" val="2820111618"/>
                    </a:ext>
                  </a:extLst>
                </a:gridCol>
                <a:gridCol w="1915078">
                  <a:extLst>
                    <a:ext uri="{9D8B030D-6E8A-4147-A177-3AD203B41FA5}">
                      <a16:colId xmlns:a16="http://schemas.microsoft.com/office/drawing/2014/main" val="3166588735"/>
                    </a:ext>
                  </a:extLst>
                </a:gridCol>
                <a:gridCol w="1915078">
                  <a:extLst>
                    <a:ext uri="{9D8B030D-6E8A-4147-A177-3AD203B41FA5}">
                      <a16:colId xmlns:a16="http://schemas.microsoft.com/office/drawing/2014/main" val="2870530540"/>
                    </a:ext>
                  </a:extLst>
                </a:gridCol>
              </a:tblGrid>
              <a:tr h="230844">
                <a:tc>
                  <a:txBody>
                    <a:bodyPr/>
                    <a:lstStyle/>
                    <a:p>
                      <a:pPr>
                        <a:lnSpc>
                          <a:spcPct val="107000"/>
                        </a:lnSpc>
                        <a:spcAft>
                          <a:spcPts val="800"/>
                        </a:spcAft>
                      </a:pPr>
                      <a:r>
                        <a:rPr lang="en-US" sz="1300">
                          <a:effectLst/>
                        </a:rPr>
                        <a:t>balajihotel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300" b="1" dirty="0">
                          <a:solidFill>
                            <a:schemeClr val="bg1"/>
                          </a:solidFill>
                          <a:effectLst/>
                        </a:rPr>
                        <a:t>empdetail</a:t>
                      </a:r>
                      <a:endParaRPr lang="en-IN" sz="11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eid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int(5)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Primary Key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22381019"/>
                  </a:ext>
                </a:extLst>
              </a:tr>
              <a:tr h="230844">
                <a:tc>
                  <a:txBody>
                    <a:bodyPr/>
                    <a:lstStyle/>
                    <a:p>
                      <a:pPr>
                        <a:lnSpc>
                          <a:spcPct val="107000"/>
                        </a:lnSpc>
                        <a:spcAft>
                          <a:spcPts val="800"/>
                        </a:spcAft>
                      </a:pPr>
                      <a:r>
                        <a:rPr lang="en-US" sz="13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300" dirty="0">
                          <a:effectLst/>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efname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varchar(15)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3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8784258"/>
                  </a:ext>
                </a:extLst>
              </a:tr>
              <a:tr h="230844">
                <a:tc>
                  <a:txBody>
                    <a:bodyPr/>
                    <a:lstStyle/>
                    <a:p>
                      <a:pPr>
                        <a:lnSpc>
                          <a:spcPct val="107000"/>
                        </a:lnSpc>
                        <a:spcAft>
                          <a:spcPts val="800"/>
                        </a:spcAft>
                      </a:pPr>
                      <a:r>
                        <a:rPr lang="en-US" sz="13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3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elname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300">
                          <a:effectLst/>
                        </a:rPr>
                        <a:t>varchar(15)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300" dirty="0">
                          <a:effectLst/>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640817812"/>
                  </a:ext>
                </a:extLst>
              </a:tr>
            </a:tbl>
          </a:graphicData>
        </a:graphic>
      </p:graphicFrame>
    </p:spTree>
    <p:extLst>
      <p:ext uri="{BB962C8B-B14F-4D97-AF65-F5344CB8AC3E}">
        <p14:creationId xmlns:p14="http://schemas.microsoft.com/office/powerpoint/2010/main" val="299296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D42CE7-7D45-42FC-A0CD-6D28E3A8702E}"/>
              </a:ext>
            </a:extLst>
          </p:cNvPr>
          <p:cNvGraphicFramePr>
            <a:graphicFrameLocks noGrp="1"/>
          </p:cNvGraphicFramePr>
          <p:nvPr>
            <p:extLst>
              <p:ext uri="{D42A27DB-BD31-4B8C-83A1-F6EECF244321}">
                <p14:modId xmlns:p14="http://schemas.microsoft.com/office/powerpoint/2010/main" val="3096455138"/>
              </p:ext>
            </p:extLst>
          </p:nvPr>
        </p:nvGraphicFramePr>
        <p:xfrm>
          <a:off x="1308847" y="0"/>
          <a:ext cx="9574306" cy="366960"/>
        </p:xfrm>
        <a:graphic>
          <a:graphicData uri="http://schemas.openxmlformats.org/drawingml/2006/table">
            <a:tbl>
              <a:tblPr firstRow="1" firstCol="1" bandRow="1">
                <a:tableStyleId>{00A15C55-8517-42AA-B614-E9B94910E393}</a:tableStyleId>
              </a:tblPr>
              <a:tblGrid>
                <a:gridCol w="1913991">
                  <a:extLst>
                    <a:ext uri="{9D8B030D-6E8A-4147-A177-3AD203B41FA5}">
                      <a16:colId xmlns:a16="http://schemas.microsoft.com/office/drawing/2014/main" val="2387633098"/>
                    </a:ext>
                  </a:extLst>
                </a:gridCol>
                <a:gridCol w="1915079">
                  <a:extLst>
                    <a:ext uri="{9D8B030D-6E8A-4147-A177-3AD203B41FA5}">
                      <a16:colId xmlns:a16="http://schemas.microsoft.com/office/drawing/2014/main" val="887997546"/>
                    </a:ext>
                  </a:extLst>
                </a:gridCol>
                <a:gridCol w="1915079">
                  <a:extLst>
                    <a:ext uri="{9D8B030D-6E8A-4147-A177-3AD203B41FA5}">
                      <a16:colId xmlns:a16="http://schemas.microsoft.com/office/drawing/2014/main" val="2979646798"/>
                    </a:ext>
                  </a:extLst>
                </a:gridCol>
                <a:gridCol w="1818161">
                  <a:extLst>
                    <a:ext uri="{9D8B030D-6E8A-4147-A177-3AD203B41FA5}">
                      <a16:colId xmlns:a16="http://schemas.microsoft.com/office/drawing/2014/main" val="655576294"/>
                    </a:ext>
                  </a:extLst>
                </a:gridCol>
                <a:gridCol w="2011996">
                  <a:extLst>
                    <a:ext uri="{9D8B030D-6E8A-4147-A177-3AD203B41FA5}">
                      <a16:colId xmlns:a16="http://schemas.microsoft.com/office/drawing/2014/main" val="2323591925"/>
                    </a:ext>
                  </a:extLst>
                </a:gridCol>
              </a:tblGrid>
              <a:tr h="366960">
                <a:tc>
                  <a:txBody>
                    <a:bodyPr/>
                    <a:lstStyle/>
                    <a:p>
                      <a:pPr>
                        <a:lnSpc>
                          <a:spcPct val="107000"/>
                        </a:lnSpc>
                        <a:spcAft>
                          <a:spcPts val="800"/>
                        </a:spcAft>
                      </a:pPr>
                      <a:r>
                        <a:rPr lang="en-US" sz="1400" b="1" dirty="0">
                          <a:solidFill>
                            <a:schemeClr val="tx1"/>
                          </a:solidFill>
                          <a:effectLst/>
                        </a:rPr>
                        <a:t>Database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Table </a:t>
                      </a:r>
                      <a:r>
                        <a:rPr lang="en-IN" sz="1400" b="1" dirty="0">
                          <a:solidFill>
                            <a:schemeClr val="tx1"/>
                          </a:solidFill>
                          <a:effectLst/>
                        </a:rPr>
                        <a:t> </a:t>
                      </a:r>
                      <a:r>
                        <a:rPr lang="en-US" sz="1400" b="1" dirty="0">
                          <a:solidFill>
                            <a:schemeClr val="tx1"/>
                          </a:solidFill>
                          <a:effectLst/>
                        </a:rPr>
                        <a:t>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Name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Field Type,</a:t>
                      </a:r>
                      <a:r>
                        <a:rPr lang="en-IN" sz="1400" b="1" dirty="0">
                          <a:solidFill>
                            <a:schemeClr val="tx1"/>
                          </a:solidFill>
                          <a:effectLst/>
                        </a:rPr>
                        <a:t> </a:t>
                      </a:r>
                      <a:r>
                        <a:rPr lang="en-US" sz="1400" b="1" dirty="0">
                          <a:solidFill>
                            <a:schemeClr val="tx1"/>
                          </a:solidFill>
                          <a:effectLst/>
                        </a:rPr>
                        <a:t>Size </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tc>
                  <a:txBody>
                    <a:bodyPr/>
                    <a:lstStyle/>
                    <a:p>
                      <a:pPr>
                        <a:lnSpc>
                          <a:spcPct val="107000"/>
                        </a:lnSpc>
                        <a:spcAft>
                          <a:spcPts val="800"/>
                        </a:spcAft>
                      </a:pPr>
                      <a:r>
                        <a:rPr lang="en-US" sz="1400" b="1" dirty="0">
                          <a:solidFill>
                            <a:schemeClr val="tx1"/>
                          </a:solidFill>
                          <a:effectLst/>
                        </a:rPr>
                        <a:t>Key Type</a:t>
                      </a:r>
                      <a:endParaRPr lang="en-IN" sz="14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txBody>
                  <a:tcPr marL="40918" marR="40918" marT="0" marB="0"/>
                </a:tc>
                <a:extLst>
                  <a:ext uri="{0D108BD9-81ED-4DB2-BD59-A6C34878D82A}">
                    <a16:rowId xmlns:a16="http://schemas.microsoft.com/office/drawing/2014/main" val="1359119601"/>
                  </a:ext>
                </a:extLst>
              </a:tr>
            </a:tbl>
          </a:graphicData>
        </a:graphic>
      </p:graphicFrame>
      <p:graphicFrame>
        <p:nvGraphicFramePr>
          <p:cNvPr id="3" name="Table 2">
            <a:extLst>
              <a:ext uri="{FF2B5EF4-FFF2-40B4-BE49-F238E27FC236}">
                <a16:creationId xmlns:a16="http://schemas.microsoft.com/office/drawing/2014/main" id="{6DB5F14B-BCB4-47AF-ABB9-F329DA08522A}"/>
              </a:ext>
            </a:extLst>
          </p:cNvPr>
          <p:cNvGraphicFramePr>
            <a:graphicFrameLocks noGrp="1"/>
          </p:cNvGraphicFramePr>
          <p:nvPr>
            <p:extLst>
              <p:ext uri="{D42A27DB-BD31-4B8C-83A1-F6EECF244321}">
                <p14:modId xmlns:p14="http://schemas.microsoft.com/office/powerpoint/2010/main" val="2144473765"/>
              </p:ext>
            </p:extLst>
          </p:nvPr>
        </p:nvGraphicFramePr>
        <p:xfrm>
          <a:off x="1308846" y="366960"/>
          <a:ext cx="9574305" cy="1623208"/>
        </p:xfrm>
        <a:graphic>
          <a:graphicData uri="http://schemas.openxmlformats.org/drawingml/2006/table">
            <a:tbl>
              <a:tblPr firstRow="1" firstCol="1" bandRow="1">
                <a:tableStyleId>{00A15C55-8517-42AA-B614-E9B94910E393}</a:tableStyleId>
              </a:tblPr>
              <a:tblGrid>
                <a:gridCol w="1913993">
                  <a:extLst>
                    <a:ext uri="{9D8B030D-6E8A-4147-A177-3AD203B41FA5}">
                      <a16:colId xmlns:a16="http://schemas.microsoft.com/office/drawing/2014/main" val="3697060659"/>
                    </a:ext>
                  </a:extLst>
                </a:gridCol>
                <a:gridCol w="1915078">
                  <a:extLst>
                    <a:ext uri="{9D8B030D-6E8A-4147-A177-3AD203B41FA5}">
                      <a16:colId xmlns:a16="http://schemas.microsoft.com/office/drawing/2014/main" val="2933996369"/>
                    </a:ext>
                  </a:extLst>
                </a:gridCol>
                <a:gridCol w="1915078">
                  <a:extLst>
                    <a:ext uri="{9D8B030D-6E8A-4147-A177-3AD203B41FA5}">
                      <a16:colId xmlns:a16="http://schemas.microsoft.com/office/drawing/2014/main" val="601253309"/>
                    </a:ext>
                  </a:extLst>
                </a:gridCol>
                <a:gridCol w="1915078">
                  <a:extLst>
                    <a:ext uri="{9D8B030D-6E8A-4147-A177-3AD203B41FA5}">
                      <a16:colId xmlns:a16="http://schemas.microsoft.com/office/drawing/2014/main" val="1801153832"/>
                    </a:ext>
                  </a:extLst>
                </a:gridCol>
                <a:gridCol w="1915078">
                  <a:extLst>
                    <a:ext uri="{9D8B030D-6E8A-4147-A177-3AD203B41FA5}">
                      <a16:colId xmlns:a16="http://schemas.microsoft.com/office/drawing/2014/main" val="2121056918"/>
                    </a:ext>
                  </a:extLst>
                </a:gridCol>
              </a:tblGrid>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eph_no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bigint(13)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02574223"/>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eemail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77847095"/>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icard_id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139081909"/>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eid_number</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0108493"/>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createdate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17090902"/>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edname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Foreign 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34177096"/>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dirty="0">
                          <a:effectLst/>
                        </a:rPr>
                        <a:t>eaddress</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10150585"/>
                  </a:ext>
                </a:extLst>
              </a:tr>
              <a:tr h="202901">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a:effectLst/>
                        </a:rPr>
                        <a:t> </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US" sz="1200" dirty="0">
                          <a:effectLst/>
                        </a:rPr>
                        <a:t>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537910998"/>
                  </a:ext>
                </a:extLst>
              </a:tr>
            </a:tbl>
          </a:graphicData>
        </a:graphic>
      </p:graphicFrame>
    </p:spTree>
    <p:extLst>
      <p:ext uri="{BB962C8B-B14F-4D97-AF65-F5344CB8AC3E}">
        <p14:creationId xmlns:p14="http://schemas.microsoft.com/office/powerpoint/2010/main" val="345905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A60B-BF73-4F7B-840A-37D6024D67F1}"/>
              </a:ext>
            </a:extLst>
          </p:cNvPr>
          <p:cNvSpPr>
            <a:spLocks noGrp="1"/>
          </p:cNvSpPr>
          <p:nvPr>
            <p:ph type="ctrTitle"/>
          </p:nvPr>
        </p:nvSpPr>
        <p:spPr>
          <a:xfrm>
            <a:off x="4309782" y="117083"/>
            <a:ext cx="3572435" cy="252083"/>
          </a:xfrm>
        </p:spPr>
        <p:txBody>
          <a:bodyPr>
            <a:noAutofit/>
          </a:bodyPr>
          <a:lstStyle/>
          <a:p>
            <a:r>
              <a:rPr lang="en-US" sz="1400" dirty="0">
                <a:solidFill>
                  <a:srgbClr val="FFC000"/>
                </a:solidFill>
                <a:latin typeface="Arial" panose="020B0604020202020204" pitchFamily="34" charset="0"/>
                <a:cs typeface="Arial" panose="020B0604020202020204" pitchFamily="34" charset="0"/>
              </a:rPr>
              <a:t>Index</a:t>
            </a:r>
            <a:endParaRPr lang="en-IN" sz="1400" dirty="0">
              <a:solidFill>
                <a:srgbClr val="FFC000"/>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61CCD1F-0525-4794-892E-5F7688F01383}"/>
              </a:ext>
            </a:extLst>
          </p:cNvPr>
          <p:cNvGraphicFramePr>
            <a:graphicFrameLocks noGrp="1"/>
          </p:cNvGraphicFramePr>
          <p:nvPr>
            <p:extLst>
              <p:ext uri="{D42A27DB-BD31-4B8C-83A1-F6EECF244321}">
                <p14:modId xmlns:p14="http://schemas.microsoft.com/office/powerpoint/2010/main" val="3813336708"/>
              </p:ext>
            </p:extLst>
          </p:nvPr>
        </p:nvGraphicFramePr>
        <p:xfrm>
          <a:off x="461680" y="449666"/>
          <a:ext cx="11268637" cy="6291251"/>
        </p:xfrm>
        <a:graphic>
          <a:graphicData uri="http://schemas.openxmlformats.org/drawingml/2006/table">
            <a:tbl>
              <a:tblPr firstRow="1" firstCol="1" bandRow="1">
                <a:tableStyleId>{16D9F66E-5EB9-4882-86FB-DCBF35E3C3E4}</a:tableStyleId>
              </a:tblPr>
              <a:tblGrid>
                <a:gridCol w="1495233">
                  <a:extLst>
                    <a:ext uri="{9D8B030D-6E8A-4147-A177-3AD203B41FA5}">
                      <a16:colId xmlns:a16="http://schemas.microsoft.com/office/drawing/2014/main" val="3874053546"/>
                    </a:ext>
                  </a:extLst>
                </a:gridCol>
                <a:gridCol w="7812957">
                  <a:extLst>
                    <a:ext uri="{9D8B030D-6E8A-4147-A177-3AD203B41FA5}">
                      <a16:colId xmlns:a16="http://schemas.microsoft.com/office/drawing/2014/main" val="1980357291"/>
                    </a:ext>
                  </a:extLst>
                </a:gridCol>
                <a:gridCol w="1960447">
                  <a:extLst>
                    <a:ext uri="{9D8B030D-6E8A-4147-A177-3AD203B41FA5}">
                      <a16:colId xmlns:a16="http://schemas.microsoft.com/office/drawing/2014/main" val="493898132"/>
                    </a:ext>
                  </a:extLst>
                </a:gridCol>
              </a:tblGrid>
              <a:tr h="309604">
                <a:tc>
                  <a:txBody>
                    <a:bodyPr/>
                    <a:lstStyle/>
                    <a:p>
                      <a:pPr algn="ctr">
                        <a:lnSpc>
                          <a:spcPct val="107000"/>
                        </a:lnSpc>
                        <a:spcAft>
                          <a:spcPts val="800"/>
                        </a:spcAft>
                      </a:pPr>
                      <a:r>
                        <a:rPr lang="en-US" sz="1400" b="1" u="none" dirty="0">
                          <a:solidFill>
                            <a:schemeClr val="bg1"/>
                          </a:solidFill>
                          <a:effectLst/>
                        </a:rPr>
                        <a:t>Chapter</a:t>
                      </a:r>
                      <a:r>
                        <a:rPr lang="en-IN" sz="1400" b="1" u="none" dirty="0">
                          <a:solidFill>
                            <a:schemeClr val="bg1"/>
                          </a:solidFill>
                          <a:effectLst/>
                        </a:rPr>
                        <a:t>  </a:t>
                      </a:r>
                      <a:r>
                        <a:rPr lang="en-US" sz="1400" b="1" u="none" dirty="0">
                          <a:solidFill>
                            <a:schemeClr val="bg1"/>
                          </a:solidFill>
                          <a:effectLst/>
                        </a:rPr>
                        <a:t>No.</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ctr">
                        <a:lnSpc>
                          <a:spcPct val="107000"/>
                        </a:lnSpc>
                        <a:spcAft>
                          <a:spcPts val="800"/>
                        </a:spcAft>
                      </a:pPr>
                      <a:r>
                        <a:rPr lang="en-US" sz="1400" b="1" u="none" dirty="0">
                          <a:solidFill>
                            <a:schemeClr val="bg1"/>
                          </a:solidFill>
                          <a:effectLst/>
                        </a:rPr>
                        <a:t> Particular Name</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ctr">
                        <a:lnSpc>
                          <a:spcPct val="107000"/>
                        </a:lnSpc>
                        <a:spcAft>
                          <a:spcPts val="800"/>
                        </a:spcAft>
                      </a:pPr>
                      <a:r>
                        <a:rPr lang="en-US" sz="1400" b="1" u="none" dirty="0">
                          <a:solidFill>
                            <a:schemeClr val="bg1"/>
                          </a:solidFill>
                          <a:effectLst/>
                        </a:rPr>
                        <a:t>Page</a:t>
                      </a:r>
                      <a:r>
                        <a:rPr lang="en-IN" sz="1400" b="1" u="none" dirty="0">
                          <a:solidFill>
                            <a:schemeClr val="bg1"/>
                          </a:solidFill>
                          <a:effectLst/>
                        </a:rPr>
                        <a:t>   </a:t>
                      </a:r>
                      <a:r>
                        <a:rPr lang="en-US" sz="1400" b="1" u="none" dirty="0">
                          <a:solidFill>
                            <a:schemeClr val="bg1"/>
                          </a:solidFill>
                          <a:effectLst/>
                        </a:rPr>
                        <a:t>No.</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2671131307"/>
                  </a:ext>
                </a:extLst>
              </a:tr>
              <a:tr h="1812752">
                <a:tc>
                  <a:txBody>
                    <a:bodyPr/>
                    <a:lstStyle/>
                    <a:p>
                      <a:pPr algn="ctr">
                        <a:lnSpc>
                          <a:spcPct val="115000"/>
                        </a:lnSpc>
                        <a:spcAft>
                          <a:spcPts val="800"/>
                        </a:spcAft>
                      </a:pPr>
                      <a:r>
                        <a:rPr lang="en-US" sz="1200">
                          <a:effectLst/>
                        </a:rPr>
                        <a:t> </a:t>
                      </a:r>
                      <a:endParaRPr lang="en-IN" sz="1200">
                        <a:effectLst/>
                      </a:endParaRPr>
                    </a:p>
                    <a:p>
                      <a:pPr algn="ctr">
                        <a:lnSpc>
                          <a:spcPct val="115000"/>
                        </a:lnSpc>
                        <a:spcAft>
                          <a:spcPts val="800"/>
                        </a:spcAft>
                      </a:pPr>
                      <a:r>
                        <a:rPr lang="en-US" sz="1200">
                          <a:effectLst/>
                        </a:rPr>
                        <a:t>1</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07000"/>
                        </a:lnSpc>
                        <a:spcAft>
                          <a:spcPts val="800"/>
                        </a:spcAft>
                      </a:pPr>
                      <a:r>
                        <a:rPr lang="en-US" sz="1200" b="1" u="none" dirty="0">
                          <a:solidFill>
                            <a:schemeClr val="bg1"/>
                          </a:solidFill>
                          <a:effectLst/>
                          <a:hlinkClick r:id="rId2" action="ppaction://hlinksldjump">
                            <a:extLst>
                              <a:ext uri="{A12FA001-AC4F-418D-AE19-62706E023703}">
                                <ahyp:hlinkClr xmlns:ahyp="http://schemas.microsoft.com/office/drawing/2018/hyperlinkcolor" val="tx"/>
                              </a:ext>
                            </a:extLst>
                          </a:hlinkClick>
                        </a:rPr>
                        <a:t>INTRODUCTION</a:t>
                      </a:r>
                      <a:endParaRPr lang="en-IN" sz="1200" b="1" u="none" dirty="0">
                        <a:solidFill>
                          <a:schemeClr val="bg1"/>
                        </a:solidFill>
                        <a:effectLst/>
                      </a:endParaRPr>
                    </a:p>
                    <a:p>
                      <a:pPr algn="l">
                        <a:lnSpc>
                          <a:spcPct val="107000"/>
                        </a:lnSpc>
                        <a:spcAft>
                          <a:spcPts val="800"/>
                        </a:spcAft>
                      </a:pPr>
                      <a:r>
                        <a:rPr lang="en-IN" sz="1200" dirty="0">
                          <a:effectLst/>
                        </a:rPr>
                        <a:t>1.1 Organization Profile                                                 </a:t>
                      </a:r>
                    </a:p>
                    <a:p>
                      <a:pPr algn="just">
                        <a:lnSpc>
                          <a:spcPct val="107000"/>
                        </a:lnSpc>
                        <a:spcAft>
                          <a:spcPts val="800"/>
                        </a:spcAft>
                      </a:pPr>
                      <a:r>
                        <a:rPr lang="en-US" sz="1200" dirty="0">
                          <a:effectLst/>
                        </a:rPr>
                        <a:t>1.2 Introduction of System </a:t>
                      </a:r>
                      <a:endParaRPr lang="en-IN" sz="1200" dirty="0">
                        <a:effectLst/>
                      </a:endParaRPr>
                    </a:p>
                    <a:p>
                      <a:pPr algn="just">
                        <a:lnSpc>
                          <a:spcPct val="107000"/>
                        </a:lnSpc>
                        <a:spcAft>
                          <a:spcPts val="800"/>
                        </a:spcAft>
                      </a:pPr>
                      <a:r>
                        <a:rPr lang="en-US" sz="1200" dirty="0">
                          <a:effectLst/>
                        </a:rPr>
                        <a:t>1.3 Problem Statement </a:t>
                      </a:r>
                      <a:endParaRPr lang="en-IN" sz="1200" dirty="0">
                        <a:effectLst/>
                      </a:endParaRPr>
                    </a:p>
                    <a:p>
                      <a:pPr algn="just">
                        <a:lnSpc>
                          <a:spcPct val="107000"/>
                        </a:lnSpc>
                        <a:spcAft>
                          <a:spcPts val="800"/>
                        </a:spcAft>
                      </a:pPr>
                      <a:r>
                        <a:rPr lang="en-US" sz="1200" dirty="0">
                          <a:effectLst/>
                        </a:rPr>
                        <a:t>1.4 Proposed of System </a:t>
                      </a:r>
                      <a:endParaRPr lang="en-IN" sz="1200" dirty="0">
                        <a:effectLst/>
                      </a:endParaRPr>
                    </a:p>
                    <a:p>
                      <a:pPr algn="just">
                        <a:lnSpc>
                          <a:spcPct val="107000"/>
                        </a:lnSpc>
                        <a:spcAft>
                          <a:spcPts val="800"/>
                        </a:spcAft>
                      </a:pPr>
                      <a:r>
                        <a:rPr lang="en-US" sz="1200" dirty="0">
                          <a:effectLst/>
                        </a:rPr>
                        <a:t>1.5 Scope and Limitation of Existing System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15000"/>
                        </a:lnSpc>
                        <a:spcAft>
                          <a:spcPts val="800"/>
                        </a:spcAft>
                      </a:pPr>
                      <a:r>
                        <a:rPr lang="en-US" sz="1200" dirty="0">
                          <a:effectLst/>
                        </a:rPr>
                        <a:t> </a:t>
                      </a:r>
                      <a:endParaRPr lang="en-IN" sz="1200" dirty="0">
                        <a:effectLst/>
                      </a:endParaRPr>
                    </a:p>
                    <a:p>
                      <a:pPr algn="just">
                        <a:lnSpc>
                          <a:spcPct val="115000"/>
                        </a:lnSpc>
                        <a:spcAft>
                          <a:spcPts val="800"/>
                        </a:spcAft>
                      </a:pPr>
                      <a:r>
                        <a:rPr lang="en-US" sz="1200" dirty="0">
                          <a:effectLst/>
                        </a:rPr>
                        <a:t>6</a:t>
                      </a:r>
                      <a:endParaRPr lang="en-IN" sz="1200" dirty="0">
                        <a:effectLst/>
                      </a:endParaRPr>
                    </a:p>
                    <a:p>
                      <a:pPr algn="just">
                        <a:lnSpc>
                          <a:spcPct val="115000"/>
                        </a:lnSpc>
                        <a:spcAft>
                          <a:spcPts val="800"/>
                        </a:spcAft>
                      </a:pPr>
                      <a:r>
                        <a:rPr lang="en-US" sz="1200" dirty="0">
                          <a:effectLst/>
                        </a:rPr>
                        <a:t>7 </a:t>
                      </a:r>
                      <a:endParaRPr lang="en-IN" sz="1200" dirty="0">
                        <a:effectLst/>
                      </a:endParaRPr>
                    </a:p>
                    <a:p>
                      <a:pPr algn="just">
                        <a:lnSpc>
                          <a:spcPct val="115000"/>
                        </a:lnSpc>
                        <a:spcAft>
                          <a:spcPts val="800"/>
                        </a:spcAft>
                      </a:pPr>
                      <a:r>
                        <a:rPr lang="en-US" sz="1200" dirty="0">
                          <a:effectLst/>
                        </a:rPr>
                        <a:t>8                  </a:t>
                      </a:r>
                      <a:endParaRPr lang="en-IN" sz="1200" dirty="0">
                        <a:effectLst/>
                      </a:endParaRPr>
                    </a:p>
                    <a:p>
                      <a:pPr algn="just">
                        <a:lnSpc>
                          <a:spcPct val="115000"/>
                        </a:lnSpc>
                        <a:spcAft>
                          <a:spcPts val="800"/>
                        </a:spcAft>
                      </a:pPr>
                      <a:r>
                        <a:rPr lang="en-US" sz="1200" dirty="0">
                          <a:effectLst/>
                        </a:rPr>
                        <a:t>9</a:t>
                      </a:r>
                      <a:endParaRPr lang="en-IN" sz="1200" dirty="0">
                        <a:effectLst/>
                      </a:endParaRPr>
                    </a:p>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10</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4141803911"/>
                  </a:ext>
                </a:extLst>
              </a:tr>
              <a:tr h="2134458">
                <a:tc>
                  <a:txBody>
                    <a:bodyPr/>
                    <a:lstStyle/>
                    <a:p>
                      <a:pPr algn="ctr">
                        <a:lnSpc>
                          <a:spcPct val="115000"/>
                        </a:lnSpc>
                        <a:spcAft>
                          <a:spcPts val="800"/>
                        </a:spcAft>
                      </a:pPr>
                      <a:r>
                        <a:rPr lang="en-US" sz="1200">
                          <a:effectLst/>
                        </a:rPr>
                        <a:t> </a:t>
                      </a:r>
                      <a:endParaRPr lang="en-IN" sz="1200">
                        <a:effectLst/>
                      </a:endParaRPr>
                    </a:p>
                    <a:p>
                      <a:pPr algn="ctr">
                        <a:lnSpc>
                          <a:spcPct val="115000"/>
                        </a:lnSpc>
                        <a:spcAft>
                          <a:spcPts val="800"/>
                        </a:spcAft>
                      </a:pPr>
                      <a:r>
                        <a:rPr lang="en-US" sz="1200">
                          <a:effectLst/>
                        </a:rPr>
                        <a:t>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07000"/>
                        </a:lnSpc>
                        <a:spcAft>
                          <a:spcPts val="800"/>
                        </a:spcAft>
                      </a:pPr>
                      <a:r>
                        <a:rPr lang="en-US" sz="1200" b="1" dirty="0">
                          <a:solidFill>
                            <a:schemeClr val="bg1"/>
                          </a:solidFill>
                          <a:effectLst/>
                          <a:hlinkClick r:id="rId3" action="ppaction://hlinksldjump">
                            <a:extLst>
                              <a:ext uri="{A12FA001-AC4F-418D-AE19-62706E023703}">
                                <ahyp:hlinkClr xmlns:ahyp="http://schemas.microsoft.com/office/drawing/2018/hyperlinkcolor" val="tx"/>
                              </a:ext>
                            </a:extLst>
                          </a:hlinkClick>
                        </a:rPr>
                        <a:t>SYSTEM ANALYSIS</a:t>
                      </a:r>
                      <a:endParaRPr lang="en-IN" sz="1200" b="1" dirty="0">
                        <a:solidFill>
                          <a:schemeClr val="bg1"/>
                        </a:solidFill>
                        <a:effectLst/>
                      </a:endParaRPr>
                    </a:p>
                    <a:p>
                      <a:pPr algn="just">
                        <a:lnSpc>
                          <a:spcPct val="107000"/>
                        </a:lnSpc>
                        <a:spcAft>
                          <a:spcPts val="800"/>
                        </a:spcAft>
                      </a:pPr>
                      <a:r>
                        <a:rPr lang="en-US" sz="1200" dirty="0">
                          <a:effectLst/>
                        </a:rPr>
                        <a:t>2.1 Existing System</a:t>
                      </a:r>
                      <a:endParaRPr lang="en-IN" sz="1200" dirty="0">
                        <a:effectLst/>
                      </a:endParaRPr>
                    </a:p>
                    <a:p>
                      <a:pPr algn="just">
                        <a:lnSpc>
                          <a:spcPct val="107000"/>
                        </a:lnSpc>
                        <a:spcAft>
                          <a:spcPts val="800"/>
                        </a:spcAft>
                      </a:pPr>
                      <a:r>
                        <a:rPr lang="en-US" sz="1200" dirty="0">
                          <a:effectLst/>
                        </a:rPr>
                        <a:t>2.2 Project Perspective </a:t>
                      </a:r>
                      <a:endParaRPr lang="en-IN" sz="1200" dirty="0">
                        <a:effectLst/>
                      </a:endParaRPr>
                    </a:p>
                    <a:p>
                      <a:pPr algn="just">
                        <a:lnSpc>
                          <a:spcPct val="107000"/>
                        </a:lnSpc>
                        <a:spcAft>
                          <a:spcPts val="800"/>
                        </a:spcAft>
                      </a:pPr>
                      <a:r>
                        <a:rPr lang="en-US" sz="1200" dirty="0">
                          <a:effectLst/>
                        </a:rPr>
                        <a:t>2.3 Requirement Analysis</a:t>
                      </a:r>
                      <a:endParaRPr lang="en-IN" sz="1200" dirty="0">
                        <a:effectLst/>
                      </a:endParaRPr>
                    </a:p>
                    <a:p>
                      <a:pPr algn="just">
                        <a:lnSpc>
                          <a:spcPct val="107000"/>
                        </a:lnSpc>
                        <a:spcAft>
                          <a:spcPts val="800"/>
                        </a:spcAft>
                      </a:pPr>
                      <a:r>
                        <a:rPr lang="en-US" sz="1200" dirty="0">
                          <a:effectLst/>
                        </a:rPr>
                        <a:t>2.4 Feasibility Study</a:t>
                      </a:r>
                      <a:endParaRPr lang="en-IN" sz="1200" dirty="0">
                        <a:effectLst/>
                      </a:endParaRPr>
                    </a:p>
                    <a:p>
                      <a:pPr algn="just">
                        <a:lnSpc>
                          <a:spcPct val="107000"/>
                        </a:lnSpc>
                        <a:spcAft>
                          <a:spcPts val="800"/>
                        </a:spcAft>
                      </a:pPr>
                      <a:r>
                        <a:rPr lang="en-US" sz="1200" dirty="0">
                          <a:effectLst/>
                        </a:rPr>
                        <a:t>2.5 Fact Finding Technique</a:t>
                      </a:r>
                      <a:endParaRPr lang="en-IN" sz="1200" dirty="0">
                        <a:effectLst/>
                      </a:endParaRPr>
                    </a:p>
                    <a:p>
                      <a:pPr algn="just">
                        <a:lnSpc>
                          <a:spcPct val="107000"/>
                        </a:lnSpc>
                        <a:spcAft>
                          <a:spcPts val="800"/>
                        </a:spcAft>
                      </a:pPr>
                      <a:r>
                        <a:rPr lang="en-US" sz="1200" dirty="0">
                          <a:effectLst/>
                        </a:rPr>
                        <a:t>2.6 Implementation Details</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15000"/>
                        </a:lnSpc>
                        <a:spcAft>
                          <a:spcPts val="800"/>
                        </a:spcAft>
                      </a:pPr>
                      <a:r>
                        <a:rPr lang="en-US" sz="1200" dirty="0">
                          <a:effectLst/>
                        </a:rPr>
                        <a:t> </a:t>
                      </a:r>
                      <a:endParaRPr lang="en-IN" sz="1200" dirty="0">
                        <a:effectLst/>
                      </a:endParaRPr>
                    </a:p>
                    <a:p>
                      <a:pPr algn="just">
                        <a:lnSpc>
                          <a:spcPct val="115000"/>
                        </a:lnSpc>
                        <a:spcAft>
                          <a:spcPts val="800"/>
                        </a:spcAft>
                      </a:pPr>
                      <a:r>
                        <a:rPr lang="en-US" sz="1200" dirty="0">
                          <a:effectLst/>
                        </a:rPr>
                        <a:t>12</a:t>
                      </a:r>
                      <a:endParaRPr lang="en-IN" sz="1200" dirty="0">
                        <a:effectLst/>
                      </a:endParaRPr>
                    </a:p>
                    <a:p>
                      <a:pPr algn="just">
                        <a:lnSpc>
                          <a:spcPct val="115000"/>
                        </a:lnSpc>
                        <a:spcAft>
                          <a:spcPts val="800"/>
                        </a:spcAft>
                      </a:pPr>
                      <a:r>
                        <a:rPr lang="en-US" sz="1200" dirty="0">
                          <a:effectLst/>
                        </a:rPr>
                        <a:t>13</a:t>
                      </a:r>
                      <a:endParaRPr lang="en-IN" sz="1200" dirty="0">
                        <a:effectLst/>
                      </a:endParaRPr>
                    </a:p>
                    <a:p>
                      <a:pPr algn="just">
                        <a:lnSpc>
                          <a:spcPct val="115000"/>
                        </a:lnSpc>
                        <a:spcAft>
                          <a:spcPts val="800"/>
                        </a:spcAft>
                      </a:pPr>
                      <a:r>
                        <a:rPr lang="en-US" sz="1200" dirty="0">
                          <a:effectLst/>
                        </a:rPr>
                        <a:t>14</a:t>
                      </a:r>
                      <a:endParaRPr lang="en-IN" sz="1200" dirty="0">
                        <a:effectLst/>
                      </a:endParaRPr>
                    </a:p>
                    <a:p>
                      <a:pPr algn="just">
                        <a:lnSpc>
                          <a:spcPct val="115000"/>
                        </a:lnSpc>
                        <a:spcAft>
                          <a:spcPts val="800"/>
                        </a:spcAft>
                      </a:pPr>
                      <a:r>
                        <a:rPr lang="en-US" sz="1200" dirty="0">
                          <a:effectLst/>
                        </a:rPr>
                        <a:t>15-16</a:t>
                      </a:r>
                      <a:endParaRPr lang="en-IN" sz="1200" dirty="0">
                        <a:effectLst/>
                      </a:endParaRPr>
                    </a:p>
                    <a:p>
                      <a:pPr algn="just">
                        <a:lnSpc>
                          <a:spcPct val="115000"/>
                        </a:lnSpc>
                        <a:spcAft>
                          <a:spcPts val="800"/>
                        </a:spcAft>
                      </a:pPr>
                      <a:r>
                        <a:rPr lang="en-US" sz="1200" dirty="0">
                          <a:effectLst/>
                        </a:rPr>
                        <a:t>17</a:t>
                      </a:r>
                      <a:endParaRPr lang="en-IN" sz="1200" dirty="0">
                        <a:effectLst/>
                      </a:endParaRPr>
                    </a:p>
                    <a:p>
                      <a:pPr algn="just">
                        <a:lnSpc>
                          <a:spcPct val="115000"/>
                        </a:lnSpc>
                        <a:spcAft>
                          <a:spcPts val="800"/>
                        </a:spcAft>
                      </a:pPr>
                      <a:r>
                        <a:rPr lang="en-US" sz="1200" dirty="0">
                          <a:effectLst/>
                        </a:rPr>
                        <a:t>18-19</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3260143763"/>
                  </a:ext>
                </a:extLst>
              </a:tr>
              <a:tr h="1713212">
                <a:tc>
                  <a:txBody>
                    <a:bodyPr/>
                    <a:lstStyle/>
                    <a:p>
                      <a:pPr algn="ctr">
                        <a:lnSpc>
                          <a:spcPct val="115000"/>
                        </a:lnSpc>
                        <a:spcAft>
                          <a:spcPts val="800"/>
                        </a:spcAft>
                      </a:pPr>
                      <a:r>
                        <a:rPr lang="en-US" sz="1200">
                          <a:effectLst/>
                        </a:rPr>
                        <a:t> </a:t>
                      </a:r>
                      <a:endParaRPr lang="en-IN" sz="1200">
                        <a:effectLst/>
                      </a:endParaRPr>
                    </a:p>
                    <a:p>
                      <a:pPr algn="ctr">
                        <a:lnSpc>
                          <a:spcPct val="115000"/>
                        </a:lnSpc>
                        <a:spcAft>
                          <a:spcPts val="800"/>
                        </a:spcAft>
                      </a:pPr>
                      <a:r>
                        <a:rPr lang="en-US" sz="1200">
                          <a:effectLst/>
                        </a:rPr>
                        <a: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07000"/>
                        </a:lnSpc>
                        <a:spcAft>
                          <a:spcPts val="800"/>
                        </a:spcAft>
                      </a:pPr>
                      <a:r>
                        <a:rPr lang="en-US" sz="1200" b="1" dirty="0">
                          <a:solidFill>
                            <a:schemeClr val="bg1"/>
                          </a:solidFill>
                          <a:effectLst/>
                          <a:hlinkClick r:id="rId4" action="ppaction://hlinksldjump">
                            <a:extLst>
                              <a:ext uri="{A12FA001-AC4F-418D-AE19-62706E023703}">
                                <ahyp:hlinkClr xmlns:ahyp="http://schemas.microsoft.com/office/drawing/2018/hyperlinkcolor" val="tx"/>
                              </a:ext>
                            </a:extLst>
                          </a:hlinkClick>
                        </a:rPr>
                        <a:t>SYSTEM DESIGN </a:t>
                      </a:r>
                      <a:endParaRPr lang="en-IN" sz="1200" b="1" dirty="0">
                        <a:solidFill>
                          <a:schemeClr val="bg1"/>
                        </a:solidFill>
                        <a:effectLst/>
                      </a:endParaRPr>
                    </a:p>
                    <a:p>
                      <a:pPr algn="just">
                        <a:lnSpc>
                          <a:spcPct val="107000"/>
                        </a:lnSpc>
                        <a:spcAft>
                          <a:spcPts val="800"/>
                        </a:spcAft>
                      </a:pPr>
                      <a:r>
                        <a:rPr lang="en-US" sz="1200" dirty="0">
                          <a:effectLst/>
                        </a:rPr>
                        <a:t>3.1 Design Constraint </a:t>
                      </a:r>
                      <a:endParaRPr lang="en-IN" sz="1200" dirty="0">
                        <a:effectLst/>
                      </a:endParaRPr>
                    </a:p>
                    <a:p>
                      <a:pPr algn="just">
                        <a:lnSpc>
                          <a:spcPct val="107000"/>
                        </a:lnSpc>
                        <a:spcAft>
                          <a:spcPts val="800"/>
                        </a:spcAft>
                      </a:pPr>
                      <a:r>
                        <a:rPr lang="en-US" sz="1200" dirty="0">
                          <a:effectLst/>
                        </a:rPr>
                        <a:t>3.2 Entity Relationship Diagram [ERD]</a:t>
                      </a:r>
                      <a:endParaRPr lang="en-IN" sz="1200" dirty="0">
                        <a:effectLst/>
                      </a:endParaRPr>
                    </a:p>
                    <a:p>
                      <a:pPr algn="just">
                        <a:lnSpc>
                          <a:spcPct val="107000"/>
                        </a:lnSpc>
                        <a:spcAft>
                          <a:spcPts val="800"/>
                        </a:spcAft>
                      </a:pPr>
                      <a:r>
                        <a:rPr lang="en-US" sz="1200" dirty="0">
                          <a:effectLst/>
                        </a:rPr>
                        <a:t>3.3 Data Flow Diagram [DFD]</a:t>
                      </a:r>
                      <a:endParaRPr lang="en-IN" sz="1200" dirty="0">
                        <a:effectLst/>
                      </a:endParaRPr>
                    </a:p>
                    <a:p>
                      <a:pPr algn="just">
                        <a:lnSpc>
                          <a:spcPct val="107000"/>
                        </a:lnSpc>
                        <a:spcAft>
                          <a:spcPts val="800"/>
                        </a:spcAft>
                      </a:pPr>
                      <a:r>
                        <a:rPr lang="en-US" sz="1200" dirty="0">
                          <a:effectLst/>
                        </a:rPr>
                        <a:t>3.4 Data Dictionary</a:t>
                      </a:r>
                      <a:endParaRPr lang="en-IN" sz="1200" dirty="0">
                        <a:effectLst/>
                      </a:endParaRPr>
                    </a:p>
                    <a:p>
                      <a:pPr algn="just">
                        <a:lnSpc>
                          <a:spcPct val="107000"/>
                        </a:lnSpc>
                        <a:spcAft>
                          <a:spcPts val="800"/>
                        </a:spcAft>
                      </a:pPr>
                      <a:r>
                        <a:rPr lang="en-US" sz="1200" dirty="0">
                          <a:effectLst/>
                        </a:rPr>
                        <a:t>3.5 File Design </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15000"/>
                        </a:lnSpc>
                        <a:spcAft>
                          <a:spcPts val="800"/>
                        </a:spcAft>
                      </a:pPr>
                      <a:r>
                        <a:rPr lang="en-US" sz="1200" dirty="0">
                          <a:effectLst/>
                        </a:rPr>
                        <a:t> </a:t>
                      </a:r>
                      <a:endParaRPr lang="en-IN" sz="1200" dirty="0">
                        <a:effectLst/>
                      </a:endParaRPr>
                    </a:p>
                    <a:p>
                      <a:pPr algn="just">
                        <a:lnSpc>
                          <a:spcPct val="115000"/>
                        </a:lnSpc>
                        <a:spcAft>
                          <a:spcPts val="800"/>
                        </a:spcAft>
                      </a:pPr>
                      <a:r>
                        <a:rPr lang="en-US" sz="1200" dirty="0">
                          <a:effectLst/>
                        </a:rPr>
                        <a:t>21</a:t>
                      </a:r>
                      <a:endParaRPr lang="en-IN" sz="1200" dirty="0">
                        <a:effectLst/>
                      </a:endParaRPr>
                    </a:p>
                    <a:p>
                      <a:pPr algn="just">
                        <a:lnSpc>
                          <a:spcPct val="115000"/>
                        </a:lnSpc>
                        <a:spcAft>
                          <a:spcPts val="800"/>
                        </a:spcAft>
                      </a:pPr>
                      <a:r>
                        <a:rPr lang="en-US" sz="1200" dirty="0">
                          <a:effectLst/>
                        </a:rPr>
                        <a:t>22</a:t>
                      </a:r>
                      <a:endParaRPr lang="en-IN" sz="1200" dirty="0">
                        <a:effectLst/>
                      </a:endParaRPr>
                    </a:p>
                    <a:p>
                      <a:pPr algn="just">
                        <a:lnSpc>
                          <a:spcPct val="115000"/>
                        </a:lnSpc>
                        <a:spcAft>
                          <a:spcPts val="800"/>
                        </a:spcAft>
                      </a:pPr>
                      <a:r>
                        <a:rPr lang="en-US" sz="1200" dirty="0">
                          <a:effectLst/>
                        </a:rPr>
                        <a:t>23-25</a:t>
                      </a:r>
                      <a:endParaRPr lang="en-IN" sz="1200" dirty="0">
                        <a:effectLst/>
                      </a:endParaRPr>
                    </a:p>
                    <a:p>
                      <a:pPr algn="just">
                        <a:lnSpc>
                          <a:spcPct val="115000"/>
                        </a:lnSpc>
                        <a:spcAft>
                          <a:spcPts val="800"/>
                        </a:spcAft>
                      </a:pPr>
                      <a:r>
                        <a:rPr lang="en-US" sz="1200" dirty="0">
                          <a:effectLst/>
                        </a:rPr>
                        <a:t>26-29</a:t>
                      </a:r>
                      <a:endParaRPr lang="en-IN" sz="1200" dirty="0">
                        <a:effectLst/>
                      </a:endParaRPr>
                    </a:p>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30-36</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3271346583"/>
                  </a:ext>
                </a:extLst>
              </a:tr>
              <a:tr h="276884">
                <a:tc>
                  <a:txBody>
                    <a:bodyPr/>
                    <a:lstStyle/>
                    <a:p>
                      <a:pPr algn="ctr">
                        <a:lnSpc>
                          <a:spcPct val="115000"/>
                        </a:lnSpc>
                        <a:spcAft>
                          <a:spcPts val="800"/>
                        </a:spcAft>
                      </a:pPr>
                      <a:r>
                        <a:rPr lang="en-US" sz="1200">
                          <a:effectLst/>
                        </a:rPr>
                        <a:t>4</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07000"/>
                        </a:lnSpc>
                        <a:spcAft>
                          <a:spcPts val="800"/>
                        </a:spcAft>
                      </a:pPr>
                      <a:r>
                        <a:rPr lang="en-US" sz="1200" b="1" dirty="0">
                          <a:solidFill>
                            <a:schemeClr val="bg1"/>
                          </a:solidFill>
                          <a:effectLst/>
                          <a:hlinkClick r:id="rId5" action="ppaction://hlinksldjump">
                            <a:extLst>
                              <a:ext uri="{A12FA001-AC4F-418D-AE19-62706E023703}">
                                <ahyp:hlinkClr xmlns:ahyp="http://schemas.microsoft.com/office/drawing/2018/hyperlinkcolor" val="tx"/>
                              </a:ext>
                            </a:extLst>
                          </a:hlinkClick>
                        </a:rPr>
                        <a:t>INPUT/OUTPUT AND REPORT</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just">
                        <a:lnSpc>
                          <a:spcPct val="115000"/>
                        </a:lnSpc>
                        <a:spcAft>
                          <a:spcPts val="800"/>
                        </a:spcAft>
                      </a:pPr>
                      <a:r>
                        <a:rPr lang="en-US" sz="1200" dirty="0">
                          <a:effectLst/>
                        </a:rPr>
                        <a:t>38-45</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3074737421"/>
                  </a:ext>
                </a:extLst>
              </a:tr>
            </a:tbl>
          </a:graphicData>
        </a:graphic>
      </p:graphicFrame>
    </p:spTree>
    <p:extLst>
      <p:ext uri="{BB962C8B-B14F-4D97-AF65-F5344CB8AC3E}">
        <p14:creationId xmlns:p14="http://schemas.microsoft.com/office/powerpoint/2010/main" val="4172906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9E044C-EF3A-4A57-8296-64FCDD12E43B}"/>
              </a:ext>
            </a:extLst>
          </p:cNvPr>
          <p:cNvGraphicFramePr>
            <a:graphicFrameLocks noGrp="1"/>
          </p:cNvGraphicFramePr>
          <p:nvPr>
            <p:extLst>
              <p:ext uri="{D42A27DB-BD31-4B8C-83A1-F6EECF244321}">
                <p14:modId xmlns:p14="http://schemas.microsoft.com/office/powerpoint/2010/main" val="1682083956"/>
              </p:ext>
            </p:extLst>
          </p:nvPr>
        </p:nvGraphicFramePr>
        <p:xfrm>
          <a:off x="2366173" y="671136"/>
          <a:ext cx="5836530" cy="1071011"/>
        </p:xfrm>
        <a:graphic>
          <a:graphicData uri="http://schemas.openxmlformats.org/drawingml/2006/table">
            <a:tbl>
              <a:tblPr firstRow="1" firstCol="1" bandRow="1">
                <a:tableStyleId>{00A15C55-8517-42AA-B614-E9B94910E393}</a:tableStyleId>
              </a:tblPr>
              <a:tblGrid>
                <a:gridCol w="972755">
                  <a:extLst>
                    <a:ext uri="{9D8B030D-6E8A-4147-A177-3AD203B41FA5}">
                      <a16:colId xmlns:a16="http://schemas.microsoft.com/office/drawing/2014/main" val="2769432717"/>
                    </a:ext>
                  </a:extLst>
                </a:gridCol>
                <a:gridCol w="972755">
                  <a:extLst>
                    <a:ext uri="{9D8B030D-6E8A-4147-A177-3AD203B41FA5}">
                      <a16:colId xmlns:a16="http://schemas.microsoft.com/office/drawing/2014/main" val="1362092969"/>
                    </a:ext>
                  </a:extLst>
                </a:gridCol>
                <a:gridCol w="972755">
                  <a:extLst>
                    <a:ext uri="{9D8B030D-6E8A-4147-A177-3AD203B41FA5}">
                      <a16:colId xmlns:a16="http://schemas.microsoft.com/office/drawing/2014/main" val="3060770892"/>
                    </a:ext>
                  </a:extLst>
                </a:gridCol>
                <a:gridCol w="972755">
                  <a:extLst>
                    <a:ext uri="{9D8B030D-6E8A-4147-A177-3AD203B41FA5}">
                      <a16:colId xmlns:a16="http://schemas.microsoft.com/office/drawing/2014/main" val="1313244692"/>
                    </a:ext>
                  </a:extLst>
                </a:gridCol>
                <a:gridCol w="972755">
                  <a:extLst>
                    <a:ext uri="{9D8B030D-6E8A-4147-A177-3AD203B41FA5}">
                      <a16:colId xmlns:a16="http://schemas.microsoft.com/office/drawing/2014/main" val="3071676343"/>
                    </a:ext>
                  </a:extLst>
                </a:gridCol>
                <a:gridCol w="972755">
                  <a:extLst>
                    <a:ext uri="{9D8B030D-6E8A-4147-A177-3AD203B41FA5}">
                      <a16:colId xmlns:a16="http://schemas.microsoft.com/office/drawing/2014/main" val="84656598"/>
                    </a:ext>
                  </a:extLst>
                </a:gridCol>
              </a:tblGrid>
              <a:tr h="234548">
                <a:tc>
                  <a:txBody>
                    <a:bodyPr/>
                    <a:lstStyle/>
                    <a:p>
                      <a:pPr>
                        <a:lnSpc>
                          <a:spcPct val="107000"/>
                        </a:lnSpc>
                        <a:spcAft>
                          <a:spcPts val="800"/>
                        </a:spcAft>
                      </a:pPr>
                      <a:r>
                        <a:rPr lang="en-IN" sz="1400">
                          <a:effectLst/>
                        </a:rPr>
                        <a:t>Field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Type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Key</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Default</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Extra</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21259681"/>
                  </a:ext>
                </a:extLst>
              </a:tr>
              <a:tr h="356513">
                <a:tc>
                  <a:txBody>
                    <a:bodyPr/>
                    <a:lstStyle/>
                    <a:p>
                      <a:pPr>
                        <a:lnSpc>
                          <a:spcPct val="107000"/>
                        </a:lnSpc>
                        <a:spcAft>
                          <a:spcPts val="900"/>
                        </a:spcAft>
                      </a:pPr>
                      <a:r>
                        <a:rPr lang="en-IN" sz="1400">
                          <a:effectLst/>
                        </a:rPr>
                        <a:t>icard_id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dirty="0">
                          <a:effectLst/>
                        </a:rPr>
                        <a:t>NO</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PRI</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92991301"/>
                  </a:ext>
                </a:extLst>
              </a:tr>
              <a:tr h="479950">
                <a:tc>
                  <a:txBody>
                    <a:bodyPr/>
                    <a:lstStyle/>
                    <a:p>
                      <a:pPr>
                        <a:lnSpc>
                          <a:spcPct val="107000"/>
                        </a:lnSpc>
                        <a:spcAft>
                          <a:spcPts val="900"/>
                        </a:spcAft>
                      </a:pPr>
                      <a:r>
                        <a:rPr lang="en-IN" sz="1400" dirty="0">
                          <a:effectLst/>
                        </a:rPr>
                        <a:t>icard_type</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varchar(30)</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NO</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dirty="0">
                          <a:effectLst/>
                        </a:rPr>
                        <a:t>NULL</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94759431"/>
                  </a:ext>
                </a:extLst>
              </a:tr>
            </a:tbl>
          </a:graphicData>
        </a:graphic>
      </p:graphicFrame>
      <p:graphicFrame>
        <p:nvGraphicFramePr>
          <p:cNvPr id="3" name="Table 2">
            <a:extLst>
              <a:ext uri="{FF2B5EF4-FFF2-40B4-BE49-F238E27FC236}">
                <a16:creationId xmlns:a16="http://schemas.microsoft.com/office/drawing/2014/main" id="{FE8D549E-F1E5-45D8-887B-73EA2EFB88B1}"/>
              </a:ext>
            </a:extLst>
          </p:cNvPr>
          <p:cNvGraphicFramePr>
            <a:graphicFrameLocks noGrp="1"/>
          </p:cNvGraphicFramePr>
          <p:nvPr>
            <p:extLst>
              <p:ext uri="{D42A27DB-BD31-4B8C-83A1-F6EECF244321}">
                <p14:modId xmlns:p14="http://schemas.microsoft.com/office/powerpoint/2010/main" val="4030505354"/>
              </p:ext>
            </p:extLst>
          </p:nvPr>
        </p:nvGraphicFramePr>
        <p:xfrm>
          <a:off x="2366174" y="2404359"/>
          <a:ext cx="5836530" cy="3084640"/>
        </p:xfrm>
        <a:graphic>
          <a:graphicData uri="http://schemas.openxmlformats.org/drawingml/2006/table">
            <a:tbl>
              <a:tblPr firstRow="1" firstCol="1" bandRow="1">
                <a:tableStyleId>{00A15C55-8517-42AA-B614-E9B94910E393}</a:tableStyleId>
              </a:tblPr>
              <a:tblGrid>
                <a:gridCol w="972755">
                  <a:extLst>
                    <a:ext uri="{9D8B030D-6E8A-4147-A177-3AD203B41FA5}">
                      <a16:colId xmlns:a16="http://schemas.microsoft.com/office/drawing/2014/main" val="3371450484"/>
                    </a:ext>
                  </a:extLst>
                </a:gridCol>
                <a:gridCol w="972755">
                  <a:extLst>
                    <a:ext uri="{9D8B030D-6E8A-4147-A177-3AD203B41FA5}">
                      <a16:colId xmlns:a16="http://schemas.microsoft.com/office/drawing/2014/main" val="918030300"/>
                    </a:ext>
                  </a:extLst>
                </a:gridCol>
                <a:gridCol w="972755">
                  <a:extLst>
                    <a:ext uri="{9D8B030D-6E8A-4147-A177-3AD203B41FA5}">
                      <a16:colId xmlns:a16="http://schemas.microsoft.com/office/drawing/2014/main" val="876849860"/>
                    </a:ext>
                  </a:extLst>
                </a:gridCol>
                <a:gridCol w="972755">
                  <a:extLst>
                    <a:ext uri="{9D8B030D-6E8A-4147-A177-3AD203B41FA5}">
                      <a16:colId xmlns:a16="http://schemas.microsoft.com/office/drawing/2014/main" val="969488961"/>
                    </a:ext>
                  </a:extLst>
                </a:gridCol>
                <a:gridCol w="972755">
                  <a:extLst>
                    <a:ext uri="{9D8B030D-6E8A-4147-A177-3AD203B41FA5}">
                      <a16:colId xmlns:a16="http://schemas.microsoft.com/office/drawing/2014/main" val="659071637"/>
                    </a:ext>
                  </a:extLst>
                </a:gridCol>
                <a:gridCol w="972755">
                  <a:extLst>
                    <a:ext uri="{9D8B030D-6E8A-4147-A177-3AD203B41FA5}">
                      <a16:colId xmlns:a16="http://schemas.microsoft.com/office/drawing/2014/main" val="3366684511"/>
                    </a:ext>
                  </a:extLst>
                </a:gridCol>
              </a:tblGrid>
              <a:tr h="153035">
                <a:tc>
                  <a:txBody>
                    <a:bodyPr/>
                    <a:lstStyle/>
                    <a:p>
                      <a:pPr>
                        <a:lnSpc>
                          <a:spcPct val="107000"/>
                        </a:lnSpc>
                        <a:spcAft>
                          <a:spcPts val="800"/>
                        </a:spcAft>
                      </a:pPr>
                      <a:r>
                        <a:rPr lang="en-IN" sz="1400">
                          <a:effectLst/>
                        </a:rPr>
                        <a:t>Field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Type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Key</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Default</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Extra</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674455189"/>
                  </a:ext>
                </a:extLst>
              </a:tr>
              <a:tr h="273685">
                <a:tc>
                  <a:txBody>
                    <a:bodyPr/>
                    <a:lstStyle/>
                    <a:p>
                      <a:pPr>
                        <a:lnSpc>
                          <a:spcPct val="107000"/>
                        </a:lnSpc>
                        <a:spcAft>
                          <a:spcPts val="900"/>
                        </a:spcAft>
                      </a:pPr>
                      <a:r>
                        <a:rPr lang="en-IN" sz="1400">
                          <a:effectLst/>
                        </a:rPr>
                        <a:t>cid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dirty="0">
                          <a:effectLst/>
                        </a:rPr>
                        <a:t>int(5)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NO</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PRI</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auto_increment</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56981216"/>
                  </a:ext>
                </a:extLst>
              </a:tr>
              <a:tr h="262890">
                <a:tc>
                  <a:txBody>
                    <a:bodyPr/>
                    <a:lstStyle/>
                    <a:p>
                      <a:pPr>
                        <a:lnSpc>
                          <a:spcPct val="107000"/>
                        </a:lnSpc>
                        <a:spcAft>
                          <a:spcPts val="900"/>
                        </a:spcAft>
                      </a:pPr>
                      <a:r>
                        <a:rPr lang="en-IN" sz="1400">
                          <a:effectLst/>
                        </a:rPr>
                        <a:t>fname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varchar(15)</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43968265"/>
                  </a:ext>
                </a:extLst>
              </a:tr>
              <a:tr h="273685">
                <a:tc>
                  <a:txBody>
                    <a:bodyPr/>
                    <a:lstStyle/>
                    <a:p>
                      <a:pPr>
                        <a:lnSpc>
                          <a:spcPct val="107000"/>
                        </a:lnSpc>
                        <a:spcAft>
                          <a:spcPts val="900"/>
                        </a:spcAft>
                      </a:pPr>
                      <a:r>
                        <a:rPr lang="en-IN" sz="1400">
                          <a:effectLst/>
                        </a:rPr>
                        <a:t>lname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varchar(15)</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50287377"/>
                  </a:ext>
                </a:extLst>
              </a:tr>
              <a:tr h="273685">
                <a:tc>
                  <a:txBody>
                    <a:bodyPr/>
                    <a:lstStyle/>
                    <a:p>
                      <a:pPr>
                        <a:lnSpc>
                          <a:spcPct val="107000"/>
                        </a:lnSpc>
                        <a:spcAft>
                          <a:spcPts val="900"/>
                        </a:spcAft>
                      </a:pPr>
                      <a:r>
                        <a:rPr lang="en-IN" sz="1400">
                          <a:effectLst/>
                        </a:rPr>
                        <a:t>ph_no</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bigint(13)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87121465"/>
                  </a:ext>
                </a:extLst>
              </a:tr>
              <a:tr h="262890">
                <a:tc>
                  <a:txBody>
                    <a:bodyPr/>
                    <a:lstStyle/>
                    <a:p>
                      <a:pPr>
                        <a:lnSpc>
                          <a:spcPct val="107000"/>
                        </a:lnSpc>
                        <a:spcAft>
                          <a:spcPts val="900"/>
                        </a:spcAft>
                      </a:pPr>
                      <a:r>
                        <a:rPr lang="en-IN" sz="1400">
                          <a:effectLst/>
                        </a:rPr>
                        <a:t>email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varchar(30)</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16865755"/>
                  </a:ext>
                </a:extLst>
              </a:tr>
              <a:tr h="273685">
                <a:tc>
                  <a:txBody>
                    <a:bodyPr/>
                    <a:lstStyle/>
                    <a:p>
                      <a:pPr>
                        <a:lnSpc>
                          <a:spcPct val="107000"/>
                        </a:lnSpc>
                        <a:spcAft>
                          <a:spcPts val="900"/>
                        </a:spcAft>
                      </a:pPr>
                      <a:r>
                        <a:rPr lang="en-IN" sz="1400">
                          <a:effectLst/>
                        </a:rPr>
                        <a:t>icard_id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56882887"/>
                  </a:ext>
                </a:extLst>
              </a:tr>
              <a:tr h="262890">
                <a:tc>
                  <a:txBody>
                    <a:bodyPr/>
                    <a:lstStyle/>
                    <a:p>
                      <a:pPr>
                        <a:lnSpc>
                          <a:spcPct val="107000"/>
                        </a:lnSpc>
                        <a:spcAft>
                          <a:spcPts val="900"/>
                        </a:spcAft>
                      </a:pPr>
                      <a:r>
                        <a:rPr lang="en-IN" sz="1400">
                          <a:effectLst/>
                        </a:rPr>
                        <a:t>id_number</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varchar(20)</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8313722"/>
                  </a:ext>
                </a:extLst>
              </a:tr>
              <a:tr h="273685">
                <a:tc>
                  <a:txBody>
                    <a:bodyPr/>
                    <a:lstStyle/>
                    <a:p>
                      <a:pPr>
                        <a:lnSpc>
                          <a:spcPct val="107000"/>
                        </a:lnSpc>
                        <a:spcAft>
                          <a:spcPts val="900"/>
                        </a:spcAft>
                      </a:pPr>
                      <a:r>
                        <a:rPr lang="en-IN" sz="1400">
                          <a:effectLst/>
                        </a:rPr>
                        <a:t>createdate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varchar(22)</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3541001"/>
                  </a:ext>
                </a:extLst>
              </a:tr>
              <a:tr h="273685">
                <a:tc>
                  <a:txBody>
                    <a:bodyPr/>
                    <a:lstStyle/>
                    <a:p>
                      <a:pPr>
                        <a:lnSpc>
                          <a:spcPct val="107000"/>
                        </a:lnSpc>
                        <a:spcAft>
                          <a:spcPts val="900"/>
                        </a:spcAft>
                      </a:pPr>
                      <a:r>
                        <a:rPr lang="en-IN" sz="1400">
                          <a:effectLst/>
                        </a:rPr>
                        <a:t>invnum</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varchar(10)</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18454668"/>
                  </a:ext>
                </a:extLst>
              </a:tr>
              <a:tr h="262890">
                <a:tc>
                  <a:txBody>
                    <a:bodyPr/>
                    <a:lstStyle/>
                    <a:p>
                      <a:pPr>
                        <a:lnSpc>
                          <a:spcPct val="107000"/>
                        </a:lnSpc>
                        <a:spcAft>
                          <a:spcPts val="900"/>
                        </a:spcAft>
                      </a:pPr>
                      <a:r>
                        <a:rPr lang="en-IN" sz="1400">
                          <a:effectLst/>
                        </a:rPr>
                        <a:t>address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varchar(40)</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16856090"/>
                  </a:ext>
                </a:extLst>
              </a:tr>
            </a:tbl>
          </a:graphicData>
        </a:graphic>
      </p:graphicFrame>
      <p:sp>
        <p:nvSpPr>
          <p:cNvPr id="4" name="Rectangle 1">
            <a:extLst>
              <a:ext uri="{FF2B5EF4-FFF2-40B4-BE49-F238E27FC236}">
                <a16:creationId xmlns:a16="http://schemas.microsoft.com/office/drawing/2014/main" id="{01BCFEF8-302F-43FC-A76D-FC65DC0B3FF7}"/>
              </a:ext>
            </a:extLst>
          </p:cNvPr>
          <p:cNvSpPr>
            <a:spLocks noChangeArrowheads="1"/>
          </p:cNvSpPr>
          <p:nvPr/>
        </p:nvSpPr>
        <p:spPr bwMode="auto">
          <a:xfrm>
            <a:off x="1182517" y="2111971"/>
            <a:ext cx="33356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Customer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6A46FCB-AE75-4DD1-BAAD-A60E63B0E83D}"/>
              </a:ext>
            </a:extLst>
          </p:cNvPr>
          <p:cNvSpPr txBox="1"/>
          <p:nvPr/>
        </p:nvSpPr>
        <p:spPr>
          <a:xfrm>
            <a:off x="5025839" y="0"/>
            <a:ext cx="163045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3.5 File Design</a:t>
            </a:r>
            <a:endParaRPr kumimoji="0" lang="en-US" altLang="en-US" sz="11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89182230-87F6-4567-8452-EA4DC6F9EAC2}"/>
              </a:ext>
            </a:extLst>
          </p:cNvPr>
          <p:cNvSpPr txBox="1"/>
          <p:nvPr/>
        </p:nvSpPr>
        <p:spPr>
          <a:xfrm>
            <a:off x="1182517" y="671136"/>
            <a:ext cx="1412765" cy="307777"/>
          </a:xfrm>
          <a:prstGeom prst="rect">
            <a:avLst/>
          </a:prstGeom>
          <a:noFill/>
        </p:spPr>
        <p:txBody>
          <a:bodyPr wrap="square">
            <a:spAutoFit/>
          </a:bodyPr>
          <a:lstStyle/>
          <a:p>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identity type:</a:t>
            </a:r>
            <a:endParaRPr lang="en-IN" sz="1400" dirty="0"/>
          </a:p>
        </p:txBody>
      </p:sp>
    </p:spTree>
    <p:extLst>
      <p:ext uri="{BB962C8B-B14F-4D97-AF65-F5344CB8AC3E}">
        <p14:creationId xmlns:p14="http://schemas.microsoft.com/office/powerpoint/2010/main" val="303691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06A9A2-5678-4803-9CFC-C7CFA225089F}"/>
              </a:ext>
            </a:extLst>
          </p:cNvPr>
          <p:cNvGraphicFramePr>
            <a:graphicFrameLocks noGrp="1"/>
          </p:cNvGraphicFramePr>
          <p:nvPr>
            <p:extLst>
              <p:ext uri="{D42A27DB-BD31-4B8C-83A1-F6EECF244321}">
                <p14:modId xmlns:p14="http://schemas.microsoft.com/office/powerpoint/2010/main" val="3767065802"/>
              </p:ext>
            </p:extLst>
          </p:nvPr>
        </p:nvGraphicFramePr>
        <p:xfrm>
          <a:off x="1915094" y="248236"/>
          <a:ext cx="6357570" cy="1603098"/>
        </p:xfrm>
        <a:graphic>
          <a:graphicData uri="http://schemas.openxmlformats.org/drawingml/2006/table">
            <a:tbl>
              <a:tblPr firstRow="1" firstCol="1" bandRow="1">
                <a:tableStyleId>{00A15C55-8517-42AA-B614-E9B94910E393}</a:tableStyleId>
              </a:tblPr>
              <a:tblGrid>
                <a:gridCol w="1059595">
                  <a:extLst>
                    <a:ext uri="{9D8B030D-6E8A-4147-A177-3AD203B41FA5}">
                      <a16:colId xmlns:a16="http://schemas.microsoft.com/office/drawing/2014/main" val="1945545611"/>
                    </a:ext>
                  </a:extLst>
                </a:gridCol>
                <a:gridCol w="1059595">
                  <a:extLst>
                    <a:ext uri="{9D8B030D-6E8A-4147-A177-3AD203B41FA5}">
                      <a16:colId xmlns:a16="http://schemas.microsoft.com/office/drawing/2014/main" val="3804942294"/>
                    </a:ext>
                  </a:extLst>
                </a:gridCol>
                <a:gridCol w="1059595">
                  <a:extLst>
                    <a:ext uri="{9D8B030D-6E8A-4147-A177-3AD203B41FA5}">
                      <a16:colId xmlns:a16="http://schemas.microsoft.com/office/drawing/2014/main" val="2499192198"/>
                    </a:ext>
                  </a:extLst>
                </a:gridCol>
                <a:gridCol w="1059595">
                  <a:extLst>
                    <a:ext uri="{9D8B030D-6E8A-4147-A177-3AD203B41FA5}">
                      <a16:colId xmlns:a16="http://schemas.microsoft.com/office/drawing/2014/main" val="3090903168"/>
                    </a:ext>
                  </a:extLst>
                </a:gridCol>
                <a:gridCol w="1059595">
                  <a:extLst>
                    <a:ext uri="{9D8B030D-6E8A-4147-A177-3AD203B41FA5}">
                      <a16:colId xmlns:a16="http://schemas.microsoft.com/office/drawing/2014/main" val="1882971894"/>
                    </a:ext>
                  </a:extLst>
                </a:gridCol>
                <a:gridCol w="1059595">
                  <a:extLst>
                    <a:ext uri="{9D8B030D-6E8A-4147-A177-3AD203B41FA5}">
                      <a16:colId xmlns:a16="http://schemas.microsoft.com/office/drawing/2014/main" val="1238620498"/>
                    </a:ext>
                  </a:extLst>
                </a:gridCol>
              </a:tblGrid>
              <a:tr h="205470">
                <a:tc>
                  <a:txBody>
                    <a:bodyPr/>
                    <a:lstStyle/>
                    <a:p>
                      <a:pPr>
                        <a:lnSpc>
                          <a:spcPct val="107000"/>
                        </a:lnSpc>
                        <a:spcAft>
                          <a:spcPts val="800"/>
                        </a:spcAft>
                      </a:pPr>
                      <a:r>
                        <a:rPr lang="en-IN" sz="1400">
                          <a:effectLst/>
                        </a:rPr>
                        <a:t>Field</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Type</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Null</a:t>
                      </a:r>
                      <a:endParaRPr lang="en-IN" sz="14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Key</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Default</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Extra</a:t>
                      </a:r>
                      <a:endParaRPr lang="en-IN" sz="140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862674682"/>
                  </a:ext>
                </a:extLst>
              </a:tr>
              <a:tr h="320152">
                <a:tc>
                  <a:txBody>
                    <a:bodyPr/>
                    <a:lstStyle/>
                    <a:p>
                      <a:pPr>
                        <a:lnSpc>
                          <a:spcPct val="107000"/>
                        </a:lnSpc>
                        <a:spcAft>
                          <a:spcPts val="900"/>
                        </a:spcAft>
                      </a:pPr>
                      <a:r>
                        <a:rPr lang="en-IN" sz="1400">
                          <a:effectLst/>
                        </a:rPr>
                        <a:t>rty_id</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NO</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PRI</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mn-lt"/>
                        <a:cs typeface="Mangal" panose="02040503050203030202" pitchFamily="18" charset="0"/>
                      </a:endParaRPr>
                    </a:p>
                  </a:txBody>
                  <a:tcPr marL="68580" marR="68580" marT="0" marB="0"/>
                </a:tc>
                <a:extLst>
                  <a:ext uri="{0D108BD9-81ED-4DB2-BD59-A6C34878D82A}">
                    <a16:rowId xmlns:a16="http://schemas.microsoft.com/office/drawing/2014/main" val="784511962"/>
                  </a:ext>
                </a:extLst>
              </a:tr>
              <a:tr h="411487">
                <a:tc>
                  <a:txBody>
                    <a:bodyPr/>
                    <a:lstStyle/>
                    <a:p>
                      <a:pPr>
                        <a:lnSpc>
                          <a:spcPct val="107000"/>
                        </a:lnSpc>
                        <a:spcAft>
                          <a:spcPts val="900"/>
                        </a:spcAft>
                      </a:pPr>
                      <a:r>
                        <a:rPr lang="en-IN" sz="1400" dirty="0">
                          <a:effectLst/>
                        </a:rPr>
                        <a:t>roomty</a:t>
                      </a:r>
                      <a:endParaRPr lang="en-IN" sz="14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varchar(25)</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mn-lt"/>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mn-lt"/>
                        <a:cs typeface="Mangal" panose="02040503050203030202" pitchFamily="18" charset="0"/>
                      </a:endParaRPr>
                    </a:p>
                  </a:txBody>
                  <a:tcPr marL="68580" marR="68580" marT="0" marB="0"/>
                </a:tc>
                <a:extLst>
                  <a:ext uri="{0D108BD9-81ED-4DB2-BD59-A6C34878D82A}">
                    <a16:rowId xmlns:a16="http://schemas.microsoft.com/office/drawing/2014/main" val="3153027241"/>
                  </a:ext>
                </a:extLst>
              </a:tr>
              <a:tr h="333121">
                <a:tc>
                  <a:txBody>
                    <a:bodyPr/>
                    <a:lstStyle/>
                    <a:p>
                      <a:pPr>
                        <a:lnSpc>
                          <a:spcPct val="107000"/>
                        </a:lnSpc>
                        <a:spcAft>
                          <a:spcPts val="900"/>
                        </a:spcAft>
                      </a:pPr>
                      <a:r>
                        <a:rPr lang="en-IN" sz="1400">
                          <a:effectLst/>
                        </a:rPr>
                        <a:t>price</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int(8)</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mn-lt"/>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mn-lt"/>
                        <a:cs typeface="Mangal" panose="02040503050203030202" pitchFamily="18" charset="0"/>
                      </a:endParaRPr>
                    </a:p>
                  </a:txBody>
                  <a:tcPr marL="68580" marR="68580" marT="0" marB="0"/>
                </a:tc>
                <a:extLst>
                  <a:ext uri="{0D108BD9-81ED-4DB2-BD59-A6C34878D82A}">
                    <a16:rowId xmlns:a16="http://schemas.microsoft.com/office/drawing/2014/main" val="2594361702"/>
                  </a:ext>
                </a:extLst>
              </a:tr>
              <a:tr h="320152">
                <a:tc>
                  <a:txBody>
                    <a:bodyPr/>
                    <a:lstStyle/>
                    <a:p>
                      <a:pPr>
                        <a:lnSpc>
                          <a:spcPct val="107000"/>
                        </a:lnSpc>
                        <a:spcAft>
                          <a:spcPts val="900"/>
                        </a:spcAft>
                      </a:pPr>
                      <a:r>
                        <a:rPr lang="en-IN" sz="1400">
                          <a:effectLst/>
                        </a:rPr>
                        <a:t>rtstatus</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mn-lt"/>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mn-lt"/>
                        <a:cs typeface="Mangal" panose="02040503050203030202" pitchFamily="18" charset="0"/>
                      </a:endParaRPr>
                    </a:p>
                  </a:txBody>
                  <a:tcPr marL="68580" marR="68580" marT="0" marB="0"/>
                </a:tc>
                <a:extLst>
                  <a:ext uri="{0D108BD9-81ED-4DB2-BD59-A6C34878D82A}">
                    <a16:rowId xmlns:a16="http://schemas.microsoft.com/office/drawing/2014/main" val="1785536834"/>
                  </a:ext>
                </a:extLst>
              </a:tr>
            </a:tbl>
          </a:graphicData>
        </a:graphic>
      </p:graphicFrame>
      <p:sp>
        <p:nvSpPr>
          <p:cNvPr id="3" name="Rectangle 1">
            <a:extLst>
              <a:ext uri="{FF2B5EF4-FFF2-40B4-BE49-F238E27FC236}">
                <a16:creationId xmlns:a16="http://schemas.microsoft.com/office/drawing/2014/main" id="{A4A4CF08-79A4-4380-BC10-FCCC5BAF9C33}"/>
              </a:ext>
            </a:extLst>
          </p:cNvPr>
          <p:cNvSpPr>
            <a:spLocks noChangeArrowheads="1"/>
          </p:cNvSpPr>
          <p:nvPr/>
        </p:nvSpPr>
        <p:spPr bwMode="auto">
          <a:xfrm>
            <a:off x="288001" y="265312"/>
            <a:ext cx="24686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Room Type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6806141-E81F-42DE-AE42-B99370EAB9BD}"/>
              </a:ext>
            </a:extLst>
          </p:cNvPr>
          <p:cNvSpPr txBox="1"/>
          <p:nvPr/>
        </p:nvSpPr>
        <p:spPr>
          <a:xfrm>
            <a:off x="288001" y="2461295"/>
            <a:ext cx="1321173"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Rooms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6" name="Table 5">
            <a:extLst>
              <a:ext uri="{FF2B5EF4-FFF2-40B4-BE49-F238E27FC236}">
                <a16:creationId xmlns:a16="http://schemas.microsoft.com/office/drawing/2014/main" id="{11F17500-54BF-4DC1-BDD3-137082005ED6}"/>
              </a:ext>
            </a:extLst>
          </p:cNvPr>
          <p:cNvGraphicFramePr>
            <a:graphicFrameLocks noGrp="1"/>
          </p:cNvGraphicFramePr>
          <p:nvPr>
            <p:extLst>
              <p:ext uri="{D42A27DB-BD31-4B8C-83A1-F6EECF244321}">
                <p14:modId xmlns:p14="http://schemas.microsoft.com/office/powerpoint/2010/main" val="1778483412"/>
              </p:ext>
            </p:extLst>
          </p:nvPr>
        </p:nvGraphicFramePr>
        <p:xfrm>
          <a:off x="1915094" y="2152013"/>
          <a:ext cx="6357570" cy="2944423"/>
        </p:xfrm>
        <a:graphic>
          <a:graphicData uri="http://schemas.openxmlformats.org/drawingml/2006/table">
            <a:tbl>
              <a:tblPr firstRow="1" firstCol="1" bandRow="1">
                <a:tableStyleId>{00A15C55-8517-42AA-B614-E9B94910E393}</a:tableStyleId>
              </a:tblPr>
              <a:tblGrid>
                <a:gridCol w="1059595">
                  <a:extLst>
                    <a:ext uri="{9D8B030D-6E8A-4147-A177-3AD203B41FA5}">
                      <a16:colId xmlns:a16="http://schemas.microsoft.com/office/drawing/2014/main" val="4111615347"/>
                    </a:ext>
                  </a:extLst>
                </a:gridCol>
                <a:gridCol w="1059595">
                  <a:extLst>
                    <a:ext uri="{9D8B030D-6E8A-4147-A177-3AD203B41FA5}">
                      <a16:colId xmlns:a16="http://schemas.microsoft.com/office/drawing/2014/main" val="2517198037"/>
                    </a:ext>
                  </a:extLst>
                </a:gridCol>
                <a:gridCol w="1059595">
                  <a:extLst>
                    <a:ext uri="{9D8B030D-6E8A-4147-A177-3AD203B41FA5}">
                      <a16:colId xmlns:a16="http://schemas.microsoft.com/office/drawing/2014/main" val="3444142115"/>
                    </a:ext>
                  </a:extLst>
                </a:gridCol>
                <a:gridCol w="1059595">
                  <a:extLst>
                    <a:ext uri="{9D8B030D-6E8A-4147-A177-3AD203B41FA5}">
                      <a16:colId xmlns:a16="http://schemas.microsoft.com/office/drawing/2014/main" val="4015124538"/>
                    </a:ext>
                  </a:extLst>
                </a:gridCol>
                <a:gridCol w="1059595">
                  <a:extLst>
                    <a:ext uri="{9D8B030D-6E8A-4147-A177-3AD203B41FA5}">
                      <a16:colId xmlns:a16="http://schemas.microsoft.com/office/drawing/2014/main" val="1056010347"/>
                    </a:ext>
                  </a:extLst>
                </a:gridCol>
                <a:gridCol w="1059595">
                  <a:extLst>
                    <a:ext uri="{9D8B030D-6E8A-4147-A177-3AD203B41FA5}">
                      <a16:colId xmlns:a16="http://schemas.microsoft.com/office/drawing/2014/main" val="3088507907"/>
                    </a:ext>
                  </a:extLst>
                </a:gridCol>
              </a:tblGrid>
              <a:tr h="247557">
                <a:tc>
                  <a:txBody>
                    <a:bodyPr/>
                    <a:lstStyle/>
                    <a:p>
                      <a:pPr>
                        <a:lnSpc>
                          <a:spcPct val="107000"/>
                        </a:lnSpc>
                        <a:spcAft>
                          <a:spcPts val="800"/>
                        </a:spcAft>
                      </a:pPr>
                      <a:r>
                        <a:rPr lang="en-IN" sz="1400">
                          <a:effectLst/>
                        </a:rPr>
                        <a:t>Field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Type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Key</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Default</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Extra</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84939193"/>
                  </a:ext>
                </a:extLst>
              </a:tr>
              <a:tr h="392902">
                <a:tc>
                  <a:txBody>
                    <a:bodyPr/>
                    <a:lstStyle/>
                    <a:p>
                      <a:pPr>
                        <a:lnSpc>
                          <a:spcPct val="107000"/>
                        </a:lnSpc>
                        <a:spcAft>
                          <a:spcPts val="900"/>
                        </a:spcAft>
                      </a:pPr>
                      <a:r>
                        <a:rPr lang="en-IN" sz="1400">
                          <a:effectLst/>
                        </a:rPr>
                        <a:t>rid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92524660"/>
                  </a:ext>
                </a:extLst>
              </a:tr>
              <a:tr h="375086">
                <a:tc>
                  <a:txBody>
                    <a:bodyPr/>
                    <a:lstStyle/>
                    <a:p>
                      <a:pPr>
                        <a:lnSpc>
                          <a:spcPct val="107000"/>
                        </a:lnSpc>
                        <a:spcAft>
                          <a:spcPts val="900"/>
                        </a:spcAft>
                      </a:pPr>
                      <a:r>
                        <a:rPr lang="en-IN" sz="1400">
                          <a:effectLst/>
                        </a:rPr>
                        <a:t>rno</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varchar(5)</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NO</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PRI</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80633214"/>
                  </a:ext>
                </a:extLst>
              </a:tr>
              <a:tr h="392902">
                <a:tc>
                  <a:txBody>
                    <a:bodyPr/>
                    <a:lstStyle/>
                    <a:p>
                      <a:pPr>
                        <a:lnSpc>
                          <a:spcPct val="107000"/>
                        </a:lnSpc>
                        <a:spcAft>
                          <a:spcPts val="900"/>
                        </a:spcAft>
                      </a:pPr>
                      <a:r>
                        <a:rPr lang="en-IN" sz="1400">
                          <a:effectLst/>
                        </a:rPr>
                        <a:t>rty_id</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int(2)</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dirty="0">
                          <a:effectLst/>
                        </a:rPr>
                        <a:t>YES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7664873"/>
                  </a:ext>
                </a:extLst>
              </a:tr>
              <a:tr h="392902">
                <a:tc>
                  <a:txBody>
                    <a:bodyPr/>
                    <a:lstStyle/>
                    <a:p>
                      <a:pPr>
                        <a:lnSpc>
                          <a:spcPct val="107000"/>
                        </a:lnSpc>
                        <a:spcAft>
                          <a:spcPts val="900"/>
                        </a:spcAft>
                      </a:pPr>
                      <a:r>
                        <a:rPr lang="en-IN" sz="1400">
                          <a:effectLst/>
                        </a:rPr>
                        <a:t>status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53006441"/>
                  </a:ext>
                </a:extLst>
              </a:tr>
              <a:tr h="375086">
                <a:tc>
                  <a:txBody>
                    <a:bodyPr/>
                    <a:lstStyle/>
                    <a:p>
                      <a:pPr>
                        <a:lnSpc>
                          <a:spcPct val="107000"/>
                        </a:lnSpc>
                        <a:spcAft>
                          <a:spcPts val="900"/>
                        </a:spcAft>
                      </a:pPr>
                      <a:r>
                        <a:rPr lang="en-IN" sz="1400">
                          <a:effectLst/>
                        </a:rPr>
                        <a:t>chkin</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21991097"/>
                  </a:ext>
                </a:extLst>
              </a:tr>
              <a:tr h="392902">
                <a:tc>
                  <a:txBody>
                    <a:bodyPr/>
                    <a:lstStyle/>
                    <a:p>
                      <a:pPr>
                        <a:lnSpc>
                          <a:spcPct val="107000"/>
                        </a:lnSpc>
                        <a:spcAft>
                          <a:spcPts val="900"/>
                        </a:spcAft>
                      </a:pPr>
                      <a:r>
                        <a:rPr lang="en-IN" sz="1400">
                          <a:effectLst/>
                        </a:rPr>
                        <a:t>chkout</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29886603"/>
                  </a:ext>
                </a:extLst>
              </a:tr>
              <a:tr h="375086">
                <a:tc>
                  <a:txBody>
                    <a:bodyPr/>
                    <a:lstStyle/>
                    <a:p>
                      <a:pPr>
                        <a:lnSpc>
                          <a:spcPct val="107000"/>
                        </a:lnSpc>
                        <a:spcAft>
                          <a:spcPts val="900"/>
                        </a:spcAft>
                      </a:pPr>
                      <a:r>
                        <a:rPr lang="en-IN" sz="1400">
                          <a:effectLst/>
                        </a:rPr>
                        <a:t>rdelete</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int(3)</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YES</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400">
                          <a:effectLst/>
                        </a:rPr>
                        <a:t>NULL</a:t>
                      </a:r>
                      <a:endParaRPr lang="en-IN" sz="14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4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96650182"/>
                  </a:ext>
                </a:extLst>
              </a:tr>
            </a:tbl>
          </a:graphicData>
        </a:graphic>
      </p:graphicFrame>
    </p:spTree>
    <p:extLst>
      <p:ext uri="{BB962C8B-B14F-4D97-AF65-F5344CB8AC3E}">
        <p14:creationId xmlns:p14="http://schemas.microsoft.com/office/powerpoint/2010/main" val="121235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A33C4A-453B-4EB7-AAB8-348DB5DAC6E3}"/>
              </a:ext>
            </a:extLst>
          </p:cNvPr>
          <p:cNvGraphicFramePr>
            <a:graphicFrameLocks noGrp="1"/>
          </p:cNvGraphicFramePr>
          <p:nvPr>
            <p:extLst>
              <p:ext uri="{D42A27DB-BD31-4B8C-83A1-F6EECF244321}">
                <p14:modId xmlns:p14="http://schemas.microsoft.com/office/powerpoint/2010/main" val="4280323977"/>
              </p:ext>
            </p:extLst>
          </p:nvPr>
        </p:nvGraphicFramePr>
        <p:xfrm>
          <a:off x="2154789" y="268289"/>
          <a:ext cx="6920136" cy="4048218"/>
        </p:xfrm>
        <a:graphic>
          <a:graphicData uri="http://schemas.openxmlformats.org/drawingml/2006/table">
            <a:tbl>
              <a:tblPr firstRow="1" firstCol="1" bandRow="1">
                <a:tableStyleId>{00A15C55-8517-42AA-B614-E9B94910E393}</a:tableStyleId>
              </a:tblPr>
              <a:tblGrid>
                <a:gridCol w="1153356">
                  <a:extLst>
                    <a:ext uri="{9D8B030D-6E8A-4147-A177-3AD203B41FA5}">
                      <a16:colId xmlns:a16="http://schemas.microsoft.com/office/drawing/2014/main" val="1580320883"/>
                    </a:ext>
                  </a:extLst>
                </a:gridCol>
                <a:gridCol w="1153356">
                  <a:extLst>
                    <a:ext uri="{9D8B030D-6E8A-4147-A177-3AD203B41FA5}">
                      <a16:colId xmlns:a16="http://schemas.microsoft.com/office/drawing/2014/main" val="501344627"/>
                    </a:ext>
                  </a:extLst>
                </a:gridCol>
                <a:gridCol w="1153356">
                  <a:extLst>
                    <a:ext uri="{9D8B030D-6E8A-4147-A177-3AD203B41FA5}">
                      <a16:colId xmlns:a16="http://schemas.microsoft.com/office/drawing/2014/main" val="4065036962"/>
                    </a:ext>
                  </a:extLst>
                </a:gridCol>
                <a:gridCol w="1153356">
                  <a:extLst>
                    <a:ext uri="{9D8B030D-6E8A-4147-A177-3AD203B41FA5}">
                      <a16:colId xmlns:a16="http://schemas.microsoft.com/office/drawing/2014/main" val="1599170030"/>
                    </a:ext>
                  </a:extLst>
                </a:gridCol>
                <a:gridCol w="1153356">
                  <a:extLst>
                    <a:ext uri="{9D8B030D-6E8A-4147-A177-3AD203B41FA5}">
                      <a16:colId xmlns:a16="http://schemas.microsoft.com/office/drawing/2014/main" val="593459102"/>
                    </a:ext>
                  </a:extLst>
                </a:gridCol>
                <a:gridCol w="1153356">
                  <a:extLst>
                    <a:ext uri="{9D8B030D-6E8A-4147-A177-3AD203B41FA5}">
                      <a16:colId xmlns:a16="http://schemas.microsoft.com/office/drawing/2014/main" val="258553904"/>
                    </a:ext>
                  </a:extLst>
                </a:gridCol>
              </a:tblGrid>
              <a:tr h="191184">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94497806"/>
                  </a:ext>
                </a:extLst>
              </a:tr>
              <a:tr h="376472">
                <a:tc>
                  <a:txBody>
                    <a:bodyPr/>
                    <a:lstStyle/>
                    <a:p>
                      <a:pPr>
                        <a:lnSpc>
                          <a:spcPct val="107000"/>
                        </a:lnSpc>
                        <a:spcAft>
                          <a:spcPts val="900"/>
                        </a:spcAft>
                      </a:pPr>
                      <a:r>
                        <a:rPr lang="en-IN" sz="1200">
                          <a:effectLst/>
                        </a:rPr>
                        <a:t>bid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int(5)</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764282821"/>
                  </a:ext>
                </a:extLst>
              </a:tr>
              <a:tr h="260434">
                <a:tc>
                  <a:txBody>
                    <a:bodyPr/>
                    <a:lstStyle/>
                    <a:p>
                      <a:pPr>
                        <a:lnSpc>
                          <a:spcPct val="107000"/>
                        </a:lnSpc>
                        <a:spcAft>
                          <a:spcPts val="900"/>
                        </a:spcAft>
                      </a:pPr>
                      <a:r>
                        <a:rPr lang="en-IN" sz="1200">
                          <a:effectLst/>
                        </a:rPr>
                        <a:t>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01422789"/>
                  </a:ext>
                </a:extLst>
              </a:tr>
              <a:tr h="272299">
                <a:tc>
                  <a:txBody>
                    <a:bodyPr/>
                    <a:lstStyle/>
                    <a:p>
                      <a:pPr>
                        <a:lnSpc>
                          <a:spcPct val="107000"/>
                        </a:lnSpc>
                        <a:spcAft>
                          <a:spcPts val="900"/>
                        </a:spcAft>
                      </a:pPr>
                      <a:r>
                        <a:rPr lang="en-IN" sz="1200">
                          <a:effectLst/>
                        </a:rPr>
                        <a:t>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18513237"/>
                  </a:ext>
                </a:extLst>
              </a:tr>
              <a:tr h="272299">
                <a:tc>
                  <a:txBody>
                    <a:bodyPr/>
                    <a:lstStyle/>
                    <a:p>
                      <a:pPr>
                        <a:lnSpc>
                          <a:spcPct val="107000"/>
                        </a:lnSpc>
                        <a:spcAft>
                          <a:spcPts val="900"/>
                        </a:spcAft>
                      </a:pPr>
                      <a:r>
                        <a:rPr lang="en-IN" sz="1200">
                          <a:effectLst/>
                        </a:rPr>
                        <a:t>rty_id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48048538"/>
                  </a:ext>
                </a:extLst>
              </a:tr>
              <a:tr h="260434">
                <a:tc>
                  <a:txBody>
                    <a:bodyPr/>
                    <a:lstStyle/>
                    <a:p>
                      <a:pPr>
                        <a:lnSpc>
                          <a:spcPct val="107000"/>
                        </a:lnSpc>
                        <a:spcAft>
                          <a:spcPts val="900"/>
                        </a:spcAft>
                      </a:pPr>
                      <a:r>
                        <a:rPr lang="en-IN" sz="1200">
                          <a:effectLst/>
                        </a:rPr>
                        <a:t>bdate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05838297"/>
                  </a:ext>
                </a:extLst>
              </a:tr>
              <a:tr h="272299">
                <a:tc>
                  <a:txBody>
                    <a:bodyPr/>
                    <a:lstStyle/>
                    <a:p>
                      <a:pPr>
                        <a:lnSpc>
                          <a:spcPct val="107000"/>
                        </a:lnSpc>
                        <a:spcAft>
                          <a:spcPts val="900"/>
                        </a:spcAft>
                      </a:pPr>
                      <a:r>
                        <a:rPr lang="en-IN" sz="1200">
                          <a:effectLst/>
                        </a:rPr>
                        <a:t>ckindate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21486501"/>
                  </a:ext>
                </a:extLst>
              </a:tr>
              <a:tr h="260434">
                <a:tc>
                  <a:txBody>
                    <a:bodyPr/>
                    <a:lstStyle/>
                    <a:p>
                      <a:pPr>
                        <a:lnSpc>
                          <a:spcPct val="107000"/>
                        </a:lnSpc>
                        <a:spcAft>
                          <a:spcPts val="900"/>
                        </a:spcAft>
                      </a:pPr>
                      <a:r>
                        <a:rPr lang="en-IN" sz="1200">
                          <a:effectLst/>
                        </a:rPr>
                        <a:t>ckoutdate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57646926"/>
                  </a:ext>
                </a:extLst>
              </a:tr>
              <a:tr h="272299">
                <a:tc>
                  <a:txBody>
                    <a:bodyPr/>
                    <a:lstStyle/>
                    <a:p>
                      <a:pPr>
                        <a:lnSpc>
                          <a:spcPct val="107000"/>
                        </a:lnSpc>
                        <a:spcAft>
                          <a:spcPts val="900"/>
                        </a:spcAft>
                      </a:pPr>
                      <a:r>
                        <a:rPr lang="en-IN" sz="1200">
                          <a:effectLst/>
                        </a:rPr>
                        <a:t>pkprice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51371762"/>
                  </a:ext>
                </a:extLst>
              </a:tr>
              <a:tr h="260434">
                <a:tc>
                  <a:txBody>
                    <a:bodyPr/>
                    <a:lstStyle/>
                    <a:p>
                      <a:pPr>
                        <a:lnSpc>
                          <a:spcPct val="107000"/>
                        </a:lnSpc>
                        <a:spcAft>
                          <a:spcPts val="900"/>
                        </a:spcAft>
                      </a:pPr>
                      <a:r>
                        <a:rPr lang="en-IN" sz="1200">
                          <a:effectLst/>
                        </a:rPr>
                        <a:t>nofday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9620916"/>
                  </a:ext>
                </a:extLst>
              </a:tr>
              <a:tr h="272299">
                <a:tc>
                  <a:txBody>
                    <a:bodyPr/>
                    <a:lstStyle/>
                    <a:p>
                      <a:pPr>
                        <a:lnSpc>
                          <a:spcPct val="107000"/>
                        </a:lnSpc>
                        <a:spcAft>
                          <a:spcPts val="900"/>
                        </a:spcAft>
                      </a:pPr>
                      <a:r>
                        <a:rPr lang="en-IN" sz="1200">
                          <a:effectLst/>
                        </a:rPr>
                        <a:t>tprice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NULL</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19193917"/>
                  </a:ext>
                </a:extLst>
              </a:tr>
              <a:tr h="272299">
                <a:tc>
                  <a:txBody>
                    <a:bodyPr/>
                    <a:lstStyle/>
                    <a:p>
                      <a:pPr>
                        <a:lnSpc>
                          <a:spcPct val="107000"/>
                        </a:lnSpc>
                        <a:spcAft>
                          <a:spcPts val="900"/>
                        </a:spcAft>
                      </a:pPr>
                      <a:r>
                        <a:rPr lang="en-IN" sz="1200">
                          <a:effectLst/>
                        </a:rPr>
                        <a:t>remprice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38119504"/>
                  </a:ext>
                </a:extLst>
              </a:tr>
              <a:tr h="260434">
                <a:tc>
                  <a:txBody>
                    <a:bodyPr/>
                    <a:lstStyle/>
                    <a:p>
                      <a:pPr>
                        <a:lnSpc>
                          <a:spcPct val="107000"/>
                        </a:lnSpc>
                        <a:spcAft>
                          <a:spcPts val="900"/>
                        </a:spcAft>
                      </a:pPr>
                      <a:r>
                        <a:rPr lang="en-IN" sz="1200">
                          <a:effectLst/>
                        </a:rPr>
                        <a:t>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75696938"/>
                  </a:ext>
                </a:extLst>
              </a:tr>
              <a:tr h="272299">
                <a:tc>
                  <a:txBody>
                    <a:bodyPr/>
                    <a:lstStyle/>
                    <a:p>
                      <a:pPr>
                        <a:lnSpc>
                          <a:spcPct val="107000"/>
                        </a:lnSpc>
                        <a:spcAft>
                          <a:spcPts val="900"/>
                        </a:spcAft>
                      </a:pPr>
                      <a:r>
                        <a:rPr lang="en-IN" sz="1200">
                          <a:effectLst/>
                        </a:rPr>
                        <a:t>invno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21780271"/>
                  </a:ext>
                </a:extLst>
              </a:tr>
              <a:tr h="272299">
                <a:tc>
                  <a:txBody>
                    <a:bodyPr/>
                    <a:lstStyle/>
                    <a:p>
                      <a:pPr>
                        <a:lnSpc>
                          <a:spcPct val="107000"/>
                        </a:lnSpc>
                        <a:spcAft>
                          <a:spcPts val="900"/>
                        </a:spcAft>
                      </a:pPr>
                      <a:r>
                        <a:rPr lang="en-IN" sz="1200">
                          <a:effectLst/>
                        </a:rPr>
                        <a:t>bkstatus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58373643"/>
                  </a:ext>
                </a:extLst>
              </a:tr>
            </a:tbl>
          </a:graphicData>
        </a:graphic>
      </p:graphicFrame>
      <p:sp>
        <p:nvSpPr>
          <p:cNvPr id="3" name="Rectangle 1">
            <a:extLst>
              <a:ext uri="{FF2B5EF4-FFF2-40B4-BE49-F238E27FC236}">
                <a16:creationId xmlns:a16="http://schemas.microsoft.com/office/drawing/2014/main" id="{5485F253-899F-4280-8A8E-3131533C7B03}"/>
              </a:ext>
            </a:extLst>
          </p:cNvPr>
          <p:cNvSpPr>
            <a:spLocks noChangeArrowheads="1"/>
          </p:cNvSpPr>
          <p:nvPr/>
        </p:nvSpPr>
        <p:spPr bwMode="auto">
          <a:xfrm>
            <a:off x="193675" y="268289"/>
            <a:ext cx="1517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Bookings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B181292-9D43-4867-9FD0-0CD9B1C0161C}"/>
              </a:ext>
            </a:extLst>
          </p:cNvPr>
          <p:cNvSpPr txBox="1"/>
          <p:nvPr/>
        </p:nvSpPr>
        <p:spPr>
          <a:xfrm>
            <a:off x="193675" y="4626271"/>
            <a:ext cx="1352737" cy="312650"/>
          </a:xfrm>
          <a:prstGeom prst="rect">
            <a:avLst/>
          </a:prstGeom>
          <a:noFill/>
        </p:spPr>
        <p:txBody>
          <a:bodyPr wrap="square">
            <a:spAutoFit/>
          </a:bodyPr>
          <a:lstStyle/>
          <a:p>
            <a:pPr>
              <a:lnSpc>
                <a:spcPct val="107000"/>
              </a:lnSpc>
              <a:spcAft>
                <a:spcPts val="800"/>
              </a:spcAft>
            </a:pPr>
            <a:r>
              <a:rPr lang="en-IN" sz="1400" b="1" dirty="0">
                <a:effectLst/>
                <a:latin typeface="Calibri" panose="020F0502020204030204" pitchFamily="34" charset="0"/>
                <a:ea typeface="Times New Roman" panose="02020603050405020304" pitchFamily="18" charset="0"/>
                <a:cs typeface="Calibri" panose="020F0502020204030204" pitchFamily="34" charset="0"/>
              </a:rPr>
              <a:t>Login</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6" name="Table 5">
            <a:extLst>
              <a:ext uri="{FF2B5EF4-FFF2-40B4-BE49-F238E27FC236}">
                <a16:creationId xmlns:a16="http://schemas.microsoft.com/office/drawing/2014/main" id="{3CB4E54D-AD93-4D21-8BC8-A8E9EAC4A69C}"/>
              </a:ext>
            </a:extLst>
          </p:cNvPr>
          <p:cNvGraphicFramePr>
            <a:graphicFrameLocks noGrp="1"/>
          </p:cNvGraphicFramePr>
          <p:nvPr>
            <p:extLst>
              <p:ext uri="{D42A27DB-BD31-4B8C-83A1-F6EECF244321}">
                <p14:modId xmlns:p14="http://schemas.microsoft.com/office/powerpoint/2010/main" val="1446784706"/>
              </p:ext>
            </p:extLst>
          </p:nvPr>
        </p:nvGraphicFramePr>
        <p:xfrm>
          <a:off x="2154789" y="4782596"/>
          <a:ext cx="6920137" cy="1403051"/>
        </p:xfrm>
        <a:graphic>
          <a:graphicData uri="http://schemas.openxmlformats.org/drawingml/2006/table">
            <a:tbl>
              <a:tblPr firstRow="1" firstCol="1" bandRow="1">
                <a:tableStyleId>{00A15C55-8517-42AA-B614-E9B94910E393}</a:tableStyleId>
              </a:tblPr>
              <a:tblGrid>
                <a:gridCol w="988591">
                  <a:extLst>
                    <a:ext uri="{9D8B030D-6E8A-4147-A177-3AD203B41FA5}">
                      <a16:colId xmlns:a16="http://schemas.microsoft.com/office/drawing/2014/main" val="629247747"/>
                    </a:ext>
                  </a:extLst>
                </a:gridCol>
                <a:gridCol w="988591">
                  <a:extLst>
                    <a:ext uri="{9D8B030D-6E8A-4147-A177-3AD203B41FA5}">
                      <a16:colId xmlns:a16="http://schemas.microsoft.com/office/drawing/2014/main" val="3658586194"/>
                    </a:ext>
                  </a:extLst>
                </a:gridCol>
                <a:gridCol w="988591">
                  <a:extLst>
                    <a:ext uri="{9D8B030D-6E8A-4147-A177-3AD203B41FA5}">
                      <a16:colId xmlns:a16="http://schemas.microsoft.com/office/drawing/2014/main" val="3753631607"/>
                    </a:ext>
                  </a:extLst>
                </a:gridCol>
                <a:gridCol w="988591">
                  <a:extLst>
                    <a:ext uri="{9D8B030D-6E8A-4147-A177-3AD203B41FA5}">
                      <a16:colId xmlns:a16="http://schemas.microsoft.com/office/drawing/2014/main" val="1547654199"/>
                    </a:ext>
                  </a:extLst>
                </a:gridCol>
                <a:gridCol w="988591">
                  <a:extLst>
                    <a:ext uri="{9D8B030D-6E8A-4147-A177-3AD203B41FA5}">
                      <a16:colId xmlns:a16="http://schemas.microsoft.com/office/drawing/2014/main" val="3442204002"/>
                    </a:ext>
                  </a:extLst>
                </a:gridCol>
                <a:gridCol w="988591">
                  <a:extLst>
                    <a:ext uri="{9D8B030D-6E8A-4147-A177-3AD203B41FA5}">
                      <a16:colId xmlns:a16="http://schemas.microsoft.com/office/drawing/2014/main" val="3974243733"/>
                    </a:ext>
                  </a:extLst>
                </a:gridCol>
                <a:gridCol w="988591">
                  <a:extLst>
                    <a:ext uri="{9D8B030D-6E8A-4147-A177-3AD203B41FA5}">
                      <a16:colId xmlns:a16="http://schemas.microsoft.com/office/drawing/2014/main" val="3285901233"/>
                    </a:ext>
                  </a:extLst>
                </a:gridCol>
              </a:tblGrid>
              <a:tr h="221853">
                <a:tc>
                  <a:txBody>
                    <a:bodyPr/>
                    <a:lstStyle/>
                    <a:p>
                      <a:pPr>
                        <a:lnSpc>
                          <a:spcPct val="107000"/>
                        </a:lnSpc>
                        <a:spcAft>
                          <a:spcPts val="800"/>
                        </a:spcAft>
                      </a:pPr>
                      <a:r>
                        <a:rPr lang="en-IN" sz="1000">
                          <a:effectLst/>
                        </a:rPr>
                        <a:t>Field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000">
                          <a:effectLst/>
                        </a:rPr>
                        <a:t>Type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000">
                          <a:effectLst/>
                        </a:rPr>
                        <a:t>Null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000">
                          <a:effectLst/>
                        </a:rPr>
                        <a:t>Key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000">
                          <a:effectLst/>
                        </a:rPr>
                        <a:t>Default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000">
                          <a:effectLst/>
                        </a:rPr>
                        <a:t>Extra</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7062424"/>
                  </a:ext>
                </a:extLst>
              </a:tr>
              <a:tr h="399033">
                <a:tc>
                  <a:txBody>
                    <a:bodyPr/>
                    <a:lstStyle/>
                    <a:p>
                      <a:pPr>
                        <a:lnSpc>
                          <a:spcPct val="107000"/>
                        </a:lnSpc>
                        <a:spcAft>
                          <a:spcPts val="900"/>
                        </a:spcAft>
                      </a:pPr>
                      <a:r>
                        <a:rPr lang="en-IN" sz="1000">
                          <a:effectLst/>
                        </a:rPr>
                        <a:t>lid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int(3)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NO</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PRI</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NULL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auto_increment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85089142"/>
                  </a:ext>
                </a:extLst>
              </a:tr>
              <a:tr h="383132">
                <a:tc>
                  <a:txBody>
                    <a:bodyPr/>
                    <a:lstStyle/>
                    <a:p>
                      <a:pPr>
                        <a:lnSpc>
                          <a:spcPct val="107000"/>
                        </a:lnSpc>
                        <a:spcAft>
                          <a:spcPts val="900"/>
                        </a:spcAft>
                      </a:pPr>
                      <a:r>
                        <a:rPr lang="en-IN" sz="1000">
                          <a:effectLst/>
                        </a:rPr>
                        <a:t>usname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varchar(15)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NO</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NULL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07110554"/>
                  </a:ext>
                </a:extLst>
              </a:tr>
              <a:tr h="399033">
                <a:tc>
                  <a:txBody>
                    <a:bodyPr/>
                    <a:lstStyle/>
                    <a:p>
                      <a:pPr>
                        <a:lnSpc>
                          <a:spcPct val="107000"/>
                        </a:lnSpc>
                        <a:spcAft>
                          <a:spcPts val="900"/>
                        </a:spcAft>
                      </a:pPr>
                      <a:r>
                        <a:rPr lang="en-IN" sz="1000">
                          <a:effectLst/>
                        </a:rPr>
                        <a:t>pass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varchar(15)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NO</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000">
                          <a:effectLst/>
                        </a:rPr>
                        <a:t>NULL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100">
                        <a:effectLst/>
                        <a:latin typeface="Calibri" panose="020F0502020204030204" pitchFamily="34" charset="0"/>
                        <a:cs typeface="Mangal" panose="02040503050203030202" pitchFamily="18" charset="0"/>
                      </a:endParaRPr>
                    </a:p>
                  </a:txBody>
                  <a:tcPr marL="68580" marR="68580" marT="0" marB="0"/>
                </a:tc>
                <a:tc>
                  <a:txBody>
                    <a:bodyPr/>
                    <a:lstStyle/>
                    <a:p>
                      <a:endParaRPr lang="en-IN" sz="11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52128778"/>
                  </a:ext>
                </a:extLst>
              </a:tr>
            </a:tbl>
          </a:graphicData>
        </a:graphic>
      </p:graphicFrame>
    </p:spTree>
    <p:extLst>
      <p:ext uri="{BB962C8B-B14F-4D97-AF65-F5344CB8AC3E}">
        <p14:creationId xmlns:p14="http://schemas.microsoft.com/office/powerpoint/2010/main" val="562100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A78F04D-4EB3-4C6F-9B32-D2DFD048049F}"/>
              </a:ext>
            </a:extLst>
          </p:cNvPr>
          <p:cNvGraphicFramePr>
            <a:graphicFrameLocks noGrp="1"/>
          </p:cNvGraphicFramePr>
          <p:nvPr>
            <p:extLst>
              <p:ext uri="{D42A27DB-BD31-4B8C-83A1-F6EECF244321}">
                <p14:modId xmlns:p14="http://schemas.microsoft.com/office/powerpoint/2010/main" val="3993037082"/>
              </p:ext>
            </p:extLst>
          </p:nvPr>
        </p:nvGraphicFramePr>
        <p:xfrm>
          <a:off x="2191870" y="203971"/>
          <a:ext cx="7691718" cy="4558081"/>
        </p:xfrm>
        <a:graphic>
          <a:graphicData uri="http://schemas.openxmlformats.org/drawingml/2006/table">
            <a:tbl>
              <a:tblPr firstRow="1" firstCol="1" bandRow="1">
                <a:tableStyleId>{00A15C55-8517-42AA-B614-E9B94910E393}</a:tableStyleId>
              </a:tblPr>
              <a:tblGrid>
                <a:gridCol w="1281953">
                  <a:extLst>
                    <a:ext uri="{9D8B030D-6E8A-4147-A177-3AD203B41FA5}">
                      <a16:colId xmlns:a16="http://schemas.microsoft.com/office/drawing/2014/main" val="1648735638"/>
                    </a:ext>
                  </a:extLst>
                </a:gridCol>
                <a:gridCol w="1281953">
                  <a:extLst>
                    <a:ext uri="{9D8B030D-6E8A-4147-A177-3AD203B41FA5}">
                      <a16:colId xmlns:a16="http://schemas.microsoft.com/office/drawing/2014/main" val="2364536559"/>
                    </a:ext>
                  </a:extLst>
                </a:gridCol>
                <a:gridCol w="1281953">
                  <a:extLst>
                    <a:ext uri="{9D8B030D-6E8A-4147-A177-3AD203B41FA5}">
                      <a16:colId xmlns:a16="http://schemas.microsoft.com/office/drawing/2014/main" val="2415957455"/>
                    </a:ext>
                  </a:extLst>
                </a:gridCol>
                <a:gridCol w="1281953">
                  <a:extLst>
                    <a:ext uri="{9D8B030D-6E8A-4147-A177-3AD203B41FA5}">
                      <a16:colId xmlns:a16="http://schemas.microsoft.com/office/drawing/2014/main" val="2499343134"/>
                    </a:ext>
                  </a:extLst>
                </a:gridCol>
                <a:gridCol w="1281953">
                  <a:extLst>
                    <a:ext uri="{9D8B030D-6E8A-4147-A177-3AD203B41FA5}">
                      <a16:colId xmlns:a16="http://schemas.microsoft.com/office/drawing/2014/main" val="3935828037"/>
                    </a:ext>
                  </a:extLst>
                </a:gridCol>
                <a:gridCol w="1281953">
                  <a:extLst>
                    <a:ext uri="{9D8B030D-6E8A-4147-A177-3AD203B41FA5}">
                      <a16:colId xmlns:a16="http://schemas.microsoft.com/office/drawing/2014/main" val="1344279755"/>
                    </a:ext>
                  </a:extLst>
                </a:gridCol>
              </a:tblGrid>
              <a:tr h="185279">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extLst>
                  <a:ext uri="{0D108BD9-81ED-4DB2-BD59-A6C34878D82A}">
                    <a16:rowId xmlns:a16="http://schemas.microsoft.com/office/drawing/2014/main" val="4146974668"/>
                  </a:ext>
                </a:extLst>
              </a:tr>
              <a:tr h="379110">
                <a:tc>
                  <a:txBody>
                    <a:bodyPr/>
                    <a:lstStyle/>
                    <a:p>
                      <a:pPr>
                        <a:lnSpc>
                          <a:spcPct val="107000"/>
                        </a:lnSpc>
                        <a:spcAft>
                          <a:spcPts val="900"/>
                        </a:spcAft>
                      </a:pPr>
                      <a:r>
                        <a:rPr lang="en-IN" sz="1200">
                          <a:effectLst/>
                        </a:rPr>
                        <a:t>ccid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dirty="0">
                          <a:effectLst/>
                        </a:rPr>
                        <a:t>int(5)</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extLst>
                  <a:ext uri="{0D108BD9-81ED-4DB2-BD59-A6C34878D82A}">
                    <a16:rowId xmlns:a16="http://schemas.microsoft.com/office/drawing/2014/main" val="2480384955"/>
                  </a:ext>
                </a:extLst>
              </a:tr>
              <a:tr h="211618">
                <a:tc>
                  <a:txBody>
                    <a:bodyPr/>
                    <a:lstStyle/>
                    <a:p>
                      <a:pPr>
                        <a:lnSpc>
                          <a:spcPct val="107000"/>
                        </a:lnSpc>
                        <a:spcAft>
                          <a:spcPts val="900"/>
                        </a:spcAft>
                      </a:pPr>
                      <a:r>
                        <a:rPr lang="en-IN" sz="1200">
                          <a:effectLst/>
                        </a:rPr>
                        <a:t>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2634360363"/>
                  </a:ext>
                </a:extLst>
              </a:tr>
              <a:tr h="249850">
                <a:tc>
                  <a:txBody>
                    <a:bodyPr/>
                    <a:lstStyle/>
                    <a:p>
                      <a:pPr>
                        <a:lnSpc>
                          <a:spcPct val="107000"/>
                        </a:lnSpc>
                        <a:spcAft>
                          <a:spcPts val="900"/>
                        </a:spcAft>
                      </a:pPr>
                      <a:r>
                        <a:rPr lang="en-IN" sz="1200">
                          <a:effectLst/>
                        </a:rPr>
                        <a:t>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4204062513"/>
                  </a:ext>
                </a:extLst>
              </a:tr>
              <a:tr h="249850">
                <a:tc>
                  <a:txBody>
                    <a:bodyPr/>
                    <a:lstStyle/>
                    <a:p>
                      <a:pPr>
                        <a:lnSpc>
                          <a:spcPct val="107000"/>
                        </a:lnSpc>
                        <a:spcAft>
                          <a:spcPts val="900"/>
                        </a:spcAft>
                      </a:pPr>
                      <a:r>
                        <a:rPr lang="en-IN" sz="1200">
                          <a:effectLst/>
                        </a:rPr>
                        <a:t>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dirty="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2834872870"/>
                  </a:ext>
                </a:extLst>
              </a:tr>
              <a:tr h="249850">
                <a:tc>
                  <a:txBody>
                    <a:bodyPr/>
                    <a:lstStyle/>
                    <a:p>
                      <a:pPr>
                        <a:lnSpc>
                          <a:spcPct val="107000"/>
                        </a:lnSpc>
                        <a:spcAft>
                          <a:spcPts val="900"/>
                        </a:spcAft>
                      </a:pPr>
                      <a:r>
                        <a:rPr lang="en-IN" sz="1200">
                          <a:effectLst/>
                        </a:rPr>
                        <a:t>ckindate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2020529541"/>
                  </a:ext>
                </a:extLst>
              </a:tr>
              <a:tr h="249850">
                <a:tc>
                  <a:txBody>
                    <a:bodyPr/>
                    <a:lstStyle/>
                    <a:p>
                      <a:pPr>
                        <a:lnSpc>
                          <a:spcPct val="107000"/>
                        </a:lnSpc>
                        <a:spcAft>
                          <a:spcPts val="900"/>
                        </a:spcAft>
                      </a:pPr>
                      <a:r>
                        <a:rPr lang="en-IN" sz="1200">
                          <a:effectLst/>
                        </a:rPr>
                        <a:t>ckoutdate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176813227"/>
                  </a:ext>
                </a:extLst>
              </a:tr>
              <a:tr h="211618">
                <a:tc>
                  <a:txBody>
                    <a:bodyPr/>
                    <a:lstStyle/>
                    <a:p>
                      <a:pPr>
                        <a:lnSpc>
                          <a:spcPct val="107000"/>
                        </a:lnSpc>
                        <a:spcAft>
                          <a:spcPts val="900"/>
                        </a:spcAft>
                      </a:pPr>
                      <a:r>
                        <a:rPr lang="en-IN" sz="1200">
                          <a:effectLst/>
                        </a:rPr>
                        <a:t>pkprice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3028602045"/>
                  </a:ext>
                </a:extLst>
              </a:tr>
              <a:tr h="220602">
                <a:tc>
                  <a:txBody>
                    <a:bodyPr/>
                    <a:lstStyle/>
                    <a:p>
                      <a:pPr>
                        <a:lnSpc>
                          <a:spcPct val="107000"/>
                        </a:lnSpc>
                        <a:spcAft>
                          <a:spcPts val="900"/>
                        </a:spcAft>
                      </a:pPr>
                      <a:r>
                        <a:rPr lang="en-IN" sz="1200">
                          <a:effectLst/>
                        </a:rPr>
                        <a:t>nofday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244315632"/>
                  </a:ext>
                </a:extLst>
              </a:tr>
              <a:tr h="220602">
                <a:tc>
                  <a:txBody>
                    <a:bodyPr/>
                    <a:lstStyle/>
                    <a:p>
                      <a:pPr>
                        <a:lnSpc>
                          <a:spcPct val="107000"/>
                        </a:lnSpc>
                        <a:spcAft>
                          <a:spcPts val="900"/>
                        </a:spcAft>
                      </a:pPr>
                      <a:r>
                        <a:rPr lang="en-IN" sz="1200">
                          <a:effectLst/>
                        </a:rPr>
                        <a:t>tprice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int(6)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135100266"/>
                  </a:ext>
                </a:extLst>
              </a:tr>
              <a:tr h="249850">
                <a:tc>
                  <a:txBody>
                    <a:bodyPr/>
                    <a:lstStyle/>
                    <a:p>
                      <a:pPr>
                        <a:lnSpc>
                          <a:spcPct val="107000"/>
                        </a:lnSpc>
                        <a:spcAft>
                          <a:spcPts val="900"/>
                        </a:spcAft>
                      </a:pPr>
                      <a:r>
                        <a:rPr lang="en-IN" sz="1200">
                          <a:effectLst/>
                        </a:rPr>
                        <a:t>invno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3454621233"/>
                  </a:ext>
                </a:extLst>
              </a:tr>
              <a:tr h="249850">
                <a:tc>
                  <a:txBody>
                    <a:bodyPr/>
                    <a:lstStyle/>
                    <a:p>
                      <a:pPr>
                        <a:lnSpc>
                          <a:spcPct val="107000"/>
                        </a:lnSpc>
                        <a:spcAft>
                          <a:spcPts val="900"/>
                        </a:spcAft>
                      </a:pPr>
                      <a:r>
                        <a:rPr lang="en-IN" sz="1200">
                          <a:effectLst/>
                        </a:rPr>
                        <a:t>canceldt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3378198276"/>
                  </a:ext>
                </a:extLst>
              </a:tr>
              <a:tr h="249850">
                <a:tc>
                  <a:txBody>
                    <a:bodyPr/>
                    <a:lstStyle/>
                    <a:p>
                      <a:pPr>
                        <a:lnSpc>
                          <a:spcPct val="107000"/>
                        </a:lnSpc>
                        <a:spcAft>
                          <a:spcPts val="900"/>
                        </a:spcAft>
                      </a:pPr>
                      <a:r>
                        <a:rPr lang="en-IN" sz="1200">
                          <a:effectLst/>
                        </a:rPr>
                        <a:t>cancelreas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1297280894"/>
                  </a:ext>
                </a:extLst>
              </a:tr>
              <a:tr h="249850">
                <a:tc>
                  <a:txBody>
                    <a:bodyPr/>
                    <a:lstStyle/>
                    <a:p>
                      <a:pPr>
                        <a:lnSpc>
                          <a:spcPct val="107000"/>
                        </a:lnSpc>
                        <a:spcAft>
                          <a:spcPts val="900"/>
                        </a:spcAft>
                      </a:pPr>
                      <a:r>
                        <a:rPr lang="en-IN" sz="1200">
                          <a:effectLst/>
                        </a:rPr>
                        <a:t>bnkname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659734592"/>
                  </a:ext>
                </a:extLst>
              </a:tr>
              <a:tr h="249850">
                <a:tc>
                  <a:txBody>
                    <a:bodyPr/>
                    <a:lstStyle/>
                    <a:p>
                      <a:pPr>
                        <a:lnSpc>
                          <a:spcPct val="107000"/>
                        </a:lnSpc>
                        <a:spcAft>
                          <a:spcPts val="900"/>
                        </a:spcAft>
                      </a:pPr>
                      <a:r>
                        <a:rPr lang="en-IN" sz="1200">
                          <a:effectLst/>
                        </a:rPr>
                        <a:t>accno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450113014"/>
                  </a:ext>
                </a:extLst>
              </a:tr>
              <a:tr h="249850">
                <a:tc>
                  <a:txBody>
                    <a:bodyPr/>
                    <a:lstStyle/>
                    <a:p>
                      <a:pPr>
                        <a:lnSpc>
                          <a:spcPct val="107000"/>
                        </a:lnSpc>
                        <a:spcAft>
                          <a:spcPts val="900"/>
                        </a:spcAft>
                      </a:pPr>
                      <a:r>
                        <a:rPr lang="en-IN" sz="1200">
                          <a:effectLst/>
                        </a:rPr>
                        <a:t>ifscc</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3868365026"/>
                  </a:ext>
                </a:extLst>
              </a:tr>
              <a:tr h="249850">
                <a:tc>
                  <a:txBody>
                    <a:bodyPr/>
                    <a:lstStyle/>
                    <a:p>
                      <a:pPr>
                        <a:lnSpc>
                          <a:spcPct val="107000"/>
                        </a:lnSpc>
                        <a:spcAft>
                          <a:spcPts val="900"/>
                        </a:spcAft>
                      </a:pPr>
                      <a:r>
                        <a:rPr lang="en-IN" sz="1200">
                          <a:effectLst/>
                        </a:rPr>
                        <a:t>upiid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2093363025"/>
                  </a:ext>
                </a:extLst>
              </a:tr>
              <a:tr h="379110">
                <a:tc>
                  <a:txBody>
                    <a:bodyPr/>
                    <a:lstStyle/>
                    <a:p>
                      <a:pPr>
                        <a:lnSpc>
                          <a:spcPct val="107000"/>
                        </a:lnSpc>
                        <a:spcAft>
                          <a:spcPts val="900"/>
                        </a:spcAft>
                      </a:pPr>
                      <a:r>
                        <a:rPr lang="en-IN" sz="1200">
                          <a:effectLst/>
                        </a:rPr>
                        <a:t>cancelpaystatus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varchar(6)</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a:effectLst/>
                        <a:latin typeface="Calibri" panose="020F0502020204030204" pitchFamily="34" charset="0"/>
                        <a:cs typeface="Mangal" panose="02040503050203030202" pitchFamily="18" charset="0"/>
                      </a:endParaRPr>
                    </a:p>
                  </a:txBody>
                  <a:tcPr marL="55263" marR="55263"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55263" marR="55263" marT="0" marB="0"/>
                </a:tc>
                <a:tc>
                  <a:txBody>
                    <a:bodyPr/>
                    <a:lstStyle/>
                    <a:p>
                      <a:endParaRPr lang="en-IN" sz="1200" dirty="0">
                        <a:effectLst/>
                        <a:latin typeface="Calibri" panose="020F0502020204030204" pitchFamily="34" charset="0"/>
                        <a:cs typeface="Mangal" panose="02040503050203030202" pitchFamily="18" charset="0"/>
                      </a:endParaRPr>
                    </a:p>
                  </a:txBody>
                  <a:tcPr marL="55263" marR="55263" marT="0" marB="0"/>
                </a:tc>
                <a:extLst>
                  <a:ext uri="{0D108BD9-81ED-4DB2-BD59-A6C34878D82A}">
                    <a16:rowId xmlns:a16="http://schemas.microsoft.com/office/drawing/2014/main" val="1618094078"/>
                  </a:ext>
                </a:extLst>
              </a:tr>
            </a:tbl>
          </a:graphicData>
        </a:graphic>
      </p:graphicFrame>
      <p:sp>
        <p:nvSpPr>
          <p:cNvPr id="5" name="Rectangle 1">
            <a:extLst>
              <a:ext uri="{FF2B5EF4-FFF2-40B4-BE49-F238E27FC236}">
                <a16:creationId xmlns:a16="http://schemas.microsoft.com/office/drawing/2014/main" id="{F240E93C-5949-4B5B-BB7C-293AD32C3C37}"/>
              </a:ext>
            </a:extLst>
          </p:cNvPr>
          <p:cNvSpPr>
            <a:spLocks noChangeArrowheads="1"/>
          </p:cNvSpPr>
          <p:nvPr/>
        </p:nvSpPr>
        <p:spPr bwMode="auto">
          <a:xfrm>
            <a:off x="95997" y="203971"/>
            <a:ext cx="18538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Cancel bookings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478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5B6323-83BE-41F1-988E-EACAF8A77EB6}"/>
              </a:ext>
            </a:extLst>
          </p:cNvPr>
          <p:cNvGraphicFramePr>
            <a:graphicFrameLocks noGrp="1"/>
          </p:cNvGraphicFramePr>
          <p:nvPr>
            <p:extLst>
              <p:ext uri="{D42A27DB-BD31-4B8C-83A1-F6EECF244321}">
                <p14:modId xmlns:p14="http://schemas.microsoft.com/office/powerpoint/2010/main" val="1095144351"/>
              </p:ext>
            </p:extLst>
          </p:nvPr>
        </p:nvGraphicFramePr>
        <p:xfrm>
          <a:off x="2241156" y="221826"/>
          <a:ext cx="7104552" cy="2555621"/>
        </p:xfrm>
        <a:graphic>
          <a:graphicData uri="http://schemas.openxmlformats.org/drawingml/2006/table">
            <a:tbl>
              <a:tblPr firstRow="1" firstCol="1" bandRow="1">
                <a:tableStyleId>{00A15C55-8517-42AA-B614-E9B94910E393}</a:tableStyleId>
              </a:tblPr>
              <a:tblGrid>
                <a:gridCol w="1184092">
                  <a:extLst>
                    <a:ext uri="{9D8B030D-6E8A-4147-A177-3AD203B41FA5}">
                      <a16:colId xmlns:a16="http://schemas.microsoft.com/office/drawing/2014/main" val="1151393398"/>
                    </a:ext>
                  </a:extLst>
                </a:gridCol>
                <a:gridCol w="1184092">
                  <a:extLst>
                    <a:ext uri="{9D8B030D-6E8A-4147-A177-3AD203B41FA5}">
                      <a16:colId xmlns:a16="http://schemas.microsoft.com/office/drawing/2014/main" val="215292073"/>
                    </a:ext>
                  </a:extLst>
                </a:gridCol>
                <a:gridCol w="1184092">
                  <a:extLst>
                    <a:ext uri="{9D8B030D-6E8A-4147-A177-3AD203B41FA5}">
                      <a16:colId xmlns:a16="http://schemas.microsoft.com/office/drawing/2014/main" val="322202336"/>
                    </a:ext>
                  </a:extLst>
                </a:gridCol>
                <a:gridCol w="1184092">
                  <a:extLst>
                    <a:ext uri="{9D8B030D-6E8A-4147-A177-3AD203B41FA5}">
                      <a16:colId xmlns:a16="http://schemas.microsoft.com/office/drawing/2014/main" val="819554732"/>
                    </a:ext>
                  </a:extLst>
                </a:gridCol>
                <a:gridCol w="1184092">
                  <a:extLst>
                    <a:ext uri="{9D8B030D-6E8A-4147-A177-3AD203B41FA5}">
                      <a16:colId xmlns:a16="http://schemas.microsoft.com/office/drawing/2014/main" val="258128101"/>
                    </a:ext>
                  </a:extLst>
                </a:gridCol>
                <a:gridCol w="1184092">
                  <a:extLst>
                    <a:ext uri="{9D8B030D-6E8A-4147-A177-3AD203B41FA5}">
                      <a16:colId xmlns:a16="http://schemas.microsoft.com/office/drawing/2014/main" val="2220168357"/>
                    </a:ext>
                  </a:extLst>
                </a:gridCol>
              </a:tblGrid>
              <a:tr h="167640">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93146905"/>
                  </a:ext>
                </a:extLst>
              </a:tr>
              <a:tr h="300355">
                <a:tc>
                  <a:txBody>
                    <a:bodyPr/>
                    <a:lstStyle/>
                    <a:p>
                      <a:pPr>
                        <a:lnSpc>
                          <a:spcPct val="107000"/>
                        </a:lnSpc>
                        <a:spcAft>
                          <a:spcPts val="900"/>
                        </a:spcAft>
                      </a:pPr>
                      <a:r>
                        <a:rPr lang="en-IN" sz="1200" dirty="0">
                          <a:effectLst/>
                        </a:rPr>
                        <a:t>cpid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31714991"/>
                  </a:ext>
                </a:extLst>
              </a:tr>
              <a:tr h="288925">
                <a:tc>
                  <a:txBody>
                    <a:bodyPr/>
                    <a:lstStyle/>
                    <a:p>
                      <a:pPr>
                        <a:lnSpc>
                          <a:spcPct val="107000"/>
                        </a:lnSpc>
                        <a:spcAft>
                          <a:spcPts val="900"/>
                        </a:spcAft>
                      </a:pPr>
                      <a:r>
                        <a:rPr lang="en-IN" sz="1200">
                          <a:effectLst/>
                        </a:rPr>
                        <a:t>ccid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73498682"/>
                  </a:ext>
                </a:extLst>
              </a:tr>
              <a:tr h="300355">
                <a:tc>
                  <a:txBody>
                    <a:bodyPr/>
                    <a:lstStyle/>
                    <a:p>
                      <a:pPr>
                        <a:lnSpc>
                          <a:spcPct val="107000"/>
                        </a:lnSpc>
                        <a:spcAft>
                          <a:spcPts val="900"/>
                        </a:spcAft>
                      </a:pPr>
                      <a:r>
                        <a:rPr lang="en-IN" sz="1200" dirty="0">
                          <a:effectLst/>
                        </a:rPr>
                        <a:t>transactionid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6436721"/>
                  </a:ext>
                </a:extLst>
              </a:tr>
              <a:tr h="300355">
                <a:tc>
                  <a:txBody>
                    <a:bodyPr/>
                    <a:lstStyle/>
                    <a:p>
                      <a:pPr>
                        <a:lnSpc>
                          <a:spcPct val="107000"/>
                        </a:lnSpc>
                        <a:spcAft>
                          <a:spcPts val="900"/>
                        </a:spcAft>
                      </a:pPr>
                      <a:r>
                        <a:rPr lang="en-IN" sz="1200">
                          <a:effectLst/>
                        </a:rPr>
                        <a:t>pamount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varchar(9)</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44095378"/>
                  </a:ext>
                </a:extLst>
              </a:tr>
              <a:tr h="288925">
                <a:tc>
                  <a:txBody>
                    <a:bodyPr/>
                    <a:lstStyle/>
                    <a:p>
                      <a:pPr>
                        <a:lnSpc>
                          <a:spcPct val="107000"/>
                        </a:lnSpc>
                        <a:spcAft>
                          <a:spcPts val="900"/>
                        </a:spcAft>
                      </a:pPr>
                      <a:r>
                        <a:rPr lang="en-IN" sz="1200">
                          <a:effectLst/>
                        </a:rPr>
                        <a:t>reduceper</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46087095"/>
                  </a:ext>
                </a:extLst>
              </a:tr>
              <a:tr h="300355">
                <a:tc>
                  <a:txBody>
                    <a:bodyPr/>
                    <a:lstStyle/>
                    <a:p>
                      <a:pPr>
                        <a:lnSpc>
                          <a:spcPct val="107000"/>
                        </a:lnSpc>
                        <a:spcAft>
                          <a:spcPts val="900"/>
                        </a:spcAft>
                      </a:pPr>
                      <a:r>
                        <a:rPr lang="en-IN" sz="1200">
                          <a:effectLst/>
                        </a:rPr>
                        <a:t>paidamount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varchar(9)</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9550710"/>
                  </a:ext>
                </a:extLst>
              </a:tr>
              <a:tr h="288925">
                <a:tc>
                  <a:txBody>
                    <a:bodyPr/>
                    <a:lstStyle/>
                    <a:p>
                      <a:pPr>
                        <a:lnSpc>
                          <a:spcPct val="107000"/>
                        </a:lnSpc>
                        <a:spcAft>
                          <a:spcPts val="900"/>
                        </a:spcAft>
                      </a:pPr>
                      <a:r>
                        <a:rPr lang="en-IN" sz="1200">
                          <a:effectLst/>
                        </a:rPr>
                        <a:t>paiddate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86728448"/>
                  </a:ext>
                </a:extLst>
              </a:tr>
              <a:tr h="300355">
                <a:tc>
                  <a:txBody>
                    <a:bodyPr/>
                    <a:lstStyle/>
                    <a:p>
                      <a:pPr>
                        <a:lnSpc>
                          <a:spcPct val="107000"/>
                        </a:lnSpc>
                        <a:spcAft>
                          <a:spcPts val="900"/>
                        </a:spcAft>
                      </a:pPr>
                      <a:r>
                        <a:rPr lang="en-IN" sz="1200">
                          <a:effectLst/>
                        </a:rPr>
                        <a:t>profit_amt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18590059"/>
                  </a:ext>
                </a:extLst>
              </a:tr>
            </a:tbl>
          </a:graphicData>
        </a:graphic>
      </p:graphicFrame>
      <p:sp>
        <p:nvSpPr>
          <p:cNvPr id="3" name="Rectangle 1">
            <a:extLst>
              <a:ext uri="{FF2B5EF4-FFF2-40B4-BE49-F238E27FC236}">
                <a16:creationId xmlns:a16="http://schemas.microsoft.com/office/drawing/2014/main" id="{44C1AEBA-E7AD-4DA4-886C-394D2A79B240}"/>
              </a:ext>
            </a:extLst>
          </p:cNvPr>
          <p:cNvSpPr>
            <a:spLocks noChangeArrowheads="1"/>
          </p:cNvSpPr>
          <p:nvPr/>
        </p:nvSpPr>
        <p:spPr bwMode="auto">
          <a:xfrm>
            <a:off x="261361" y="324479"/>
            <a:ext cx="1634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Cancel Payments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431D46A-EB49-41FE-B219-6404B6868B0A}"/>
              </a:ext>
            </a:extLst>
          </p:cNvPr>
          <p:cNvSpPr txBox="1"/>
          <p:nvPr/>
        </p:nvSpPr>
        <p:spPr>
          <a:xfrm>
            <a:off x="261361" y="3241224"/>
            <a:ext cx="1643903" cy="312650"/>
          </a:xfrm>
          <a:prstGeom prst="rect">
            <a:avLst/>
          </a:prstGeom>
          <a:noFill/>
        </p:spPr>
        <p:txBody>
          <a:bodyPr wrap="square">
            <a:spAutoFit/>
          </a:bodyPr>
          <a:lstStyle/>
          <a:p>
            <a:pPr>
              <a:lnSpc>
                <a:spcPct val="107000"/>
              </a:lnSpc>
              <a:spcAft>
                <a:spcPts val="800"/>
              </a:spcAft>
            </a:pPr>
            <a:r>
              <a:rPr lang="en-IN" sz="1400" b="1" dirty="0">
                <a:effectLst/>
                <a:latin typeface="Calibri" panose="020F0502020204030204" pitchFamily="34" charset="0"/>
                <a:ea typeface="Times New Roman" panose="02020603050405020304" pitchFamily="18" charset="0"/>
                <a:cs typeface="Calibri" panose="020F0502020204030204" pitchFamily="34" charset="0"/>
              </a:rPr>
              <a:t>Messages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6" name="Table 5">
            <a:extLst>
              <a:ext uri="{FF2B5EF4-FFF2-40B4-BE49-F238E27FC236}">
                <a16:creationId xmlns:a16="http://schemas.microsoft.com/office/drawing/2014/main" id="{60B2E938-E687-4AA9-A3C3-665253945C86}"/>
              </a:ext>
            </a:extLst>
          </p:cNvPr>
          <p:cNvGraphicFramePr>
            <a:graphicFrameLocks noGrp="1"/>
          </p:cNvGraphicFramePr>
          <p:nvPr>
            <p:extLst>
              <p:ext uri="{D42A27DB-BD31-4B8C-83A1-F6EECF244321}">
                <p14:modId xmlns:p14="http://schemas.microsoft.com/office/powerpoint/2010/main" val="1512152030"/>
              </p:ext>
            </p:extLst>
          </p:nvPr>
        </p:nvGraphicFramePr>
        <p:xfrm>
          <a:off x="2241156" y="3429000"/>
          <a:ext cx="7104552" cy="2111121"/>
        </p:xfrm>
        <a:graphic>
          <a:graphicData uri="http://schemas.openxmlformats.org/drawingml/2006/table">
            <a:tbl>
              <a:tblPr firstRow="1" firstCol="1" bandRow="1">
                <a:tableStyleId>{00A15C55-8517-42AA-B614-E9B94910E393}</a:tableStyleId>
              </a:tblPr>
              <a:tblGrid>
                <a:gridCol w="1184092">
                  <a:extLst>
                    <a:ext uri="{9D8B030D-6E8A-4147-A177-3AD203B41FA5}">
                      <a16:colId xmlns:a16="http://schemas.microsoft.com/office/drawing/2014/main" val="3530134546"/>
                    </a:ext>
                  </a:extLst>
                </a:gridCol>
                <a:gridCol w="1184092">
                  <a:extLst>
                    <a:ext uri="{9D8B030D-6E8A-4147-A177-3AD203B41FA5}">
                      <a16:colId xmlns:a16="http://schemas.microsoft.com/office/drawing/2014/main" val="141930623"/>
                    </a:ext>
                  </a:extLst>
                </a:gridCol>
                <a:gridCol w="1184092">
                  <a:extLst>
                    <a:ext uri="{9D8B030D-6E8A-4147-A177-3AD203B41FA5}">
                      <a16:colId xmlns:a16="http://schemas.microsoft.com/office/drawing/2014/main" val="3453306098"/>
                    </a:ext>
                  </a:extLst>
                </a:gridCol>
                <a:gridCol w="1184092">
                  <a:extLst>
                    <a:ext uri="{9D8B030D-6E8A-4147-A177-3AD203B41FA5}">
                      <a16:colId xmlns:a16="http://schemas.microsoft.com/office/drawing/2014/main" val="1299930107"/>
                    </a:ext>
                  </a:extLst>
                </a:gridCol>
                <a:gridCol w="1184092">
                  <a:extLst>
                    <a:ext uri="{9D8B030D-6E8A-4147-A177-3AD203B41FA5}">
                      <a16:colId xmlns:a16="http://schemas.microsoft.com/office/drawing/2014/main" val="4225845560"/>
                    </a:ext>
                  </a:extLst>
                </a:gridCol>
                <a:gridCol w="1184092">
                  <a:extLst>
                    <a:ext uri="{9D8B030D-6E8A-4147-A177-3AD203B41FA5}">
                      <a16:colId xmlns:a16="http://schemas.microsoft.com/office/drawing/2014/main" val="381827234"/>
                    </a:ext>
                  </a:extLst>
                </a:gridCol>
              </a:tblGrid>
              <a:tr h="180340">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06872023"/>
                  </a:ext>
                </a:extLst>
              </a:tr>
              <a:tr h="325120">
                <a:tc>
                  <a:txBody>
                    <a:bodyPr/>
                    <a:lstStyle/>
                    <a:p>
                      <a:pPr>
                        <a:lnSpc>
                          <a:spcPct val="107000"/>
                        </a:lnSpc>
                        <a:spcAft>
                          <a:spcPts val="900"/>
                        </a:spcAft>
                      </a:pPr>
                      <a:r>
                        <a:rPr lang="en-IN" sz="1200">
                          <a:effectLst/>
                        </a:rPr>
                        <a:t>srno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int(11)</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908016393"/>
                  </a:ext>
                </a:extLst>
              </a:tr>
              <a:tr h="311785">
                <a:tc>
                  <a:txBody>
                    <a:bodyPr/>
                    <a:lstStyle/>
                    <a:p>
                      <a:pPr>
                        <a:lnSpc>
                          <a:spcPct val="107000"/>
                        </a:lnSpc>
                        <a:spcAft>
                          <a:spcPts val="900"/>
                        </a:spcAft>
                      </a:pPr>
                      <a:r>
                        <a:rPr lang="en-IN" sz="1200">
                          <a:effectLst/>
                        </a:rPr>
                        <a:t>fname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varchar(12)</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49963733"/>
                  </a:ext>
                </a:extLst>
              </a:tr>
              <a:tr h="325120">
                <a:tc>
                  <a:txBody>
                    <a:bodyPr/>
                    <a:lstStyle/>
                    <a:p>
                      <a:pPr>
                        <a:lnSpc>
                          <a:spcPct val="107000"/>
                        </a:lnSpc>
                        <a:spcAft>
                          <a:spcPts val="900"/>
                        </a:spcAft>
                      </a:pPr>
                      <a:r>
                        <a:rPr lang="en-IN" sz="1200">
                          <a:effectLst/>
                        </a:rPr>
                        <a:t>lname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76117765"/>
                  </a:ext>
                </a:extLst>
              </a:tr>
              <a:tr h="325120">
                <a:tc>
                  <a:txBody>
                    <a:bodyPr/>
                    <a:lstStyle/>
                    <a:p>
                      <a:pPr>
                        <a:lnSpc>
                          <a:spcPct val="107000"/>
                        </a:lnSpc>
                        <a:spcAft>
                          <a:spcPts val="900"/>
                        </a:spcAft>
                      </a:pPr>
                      <a:r>
                        <a:rPr lang="en-IN" sz="1200">
                          <a:effectLst/>
                        </a:rPr>
                        <a:t>contactus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43471951"/>
                  </a:ext>
                </a:extLst>
              </a:tr>
              <a:tr h="311785">
                <a:tc>
                  <a:txBody>
                    <a:bodyPr/>
                    <a:lstStyle/>
                    <a:p>
                      <a:pPr>
                        <a:lnSpc>
                          <a:spcPct val="107000"/>
                        </a:lnSpc>
                        <a:spcAft>
                          <a:spcPts val="900"/>
                        </a:spcAft>
                      </a:pPr>
                      <a:r>
                        <a:rPr lang="en-IN" sz="1200">
                          <a:effectLst/>
                        </a:rPr>
                        <a:t>subdate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10674513"/>
                  </a:ext>
                </a:extLst>
              </a:tr>
              <a:tr h="325120">
                <a:tc>
                  <a:txBody>
                    <a:bodyPr/>
                    <a:lstStyle/>
                    <a:p>
                      <a:pPr>
                        <a:lnSpc>
                          <a:spcPct val="107000"/>
                        </a:lnSpc>
                        <a:spcAft>
                          <a:spcPts val="900"/>
                        </a:spcAft>
                      </a:pPr>
                      <a:r>
                        <a:rPr lang="en-IN" sz="1200">
                          <a:effectLst/>
                        </a:rPr>
                        <a:t>messub</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text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35107253"/>
                  </a:ext>
                </a:extLst>
              </a:tr>
            </a:tbl>
          </a:graphicData>
        </a:graphic>
      </p:graphicFrame>
    </p:spTree>
    <p:extLst>
      <p:ext uri="{BB962C8B-B14F-4D97-AF65-F5344CB8AC3E}">
        <p14:creationId xmlns:p14="http://schemas.microsoft.com/office/powerpoint/2010/main" val="4263153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D0C172-EE1A-4C2E-AB32-8781F0E21476}"/>
              </a:ext>
            </a:extLst>
          </p:cNvPr>
          <p:cNvGraphicFramePr>
            <a:graphicFrameLocks noGrp="1"/>
          </p:cNvGraphicFramePr>
          <p:nvPr>
            <p:extLst>
              <p:ext uri="{D42A27DB-BD31-4B8C-83A1-F6EECF244321}">
                <p14:modId xmlns:p14="http://schemas.microsoft.com/office/powerpoint/2010/main" val="2494638523"/>
              </p:ext>
            </p:extLst>
          </p:nvPr>
        </p:nvGraphicFramePr>
        <p:xfrm>
          <a:off x="2789294" y="356541"/>
          <a:ext cx="6785010" cy="1606729"/>
        </p:xfrm>
        <a:graphic>
          <a:graphicData uri="http://schemas.openxmlformats.org/drawingml/2006/table">
            <a:tbl>
              <a:tblPr firstRow="1" firstCol="1" bandRow="1">
                <a:tableStyleId>{00A15C55-8517-42AA-B614-E9B94910E393}</a:tableStyleId>
              </a:tblPr>
              <a:tblGrid>
                <a:gridCol w="1130835">
                  <a:extLst>
                    <a:ext uri="{9D8B030D-6E8A-4147-A177-3AD203B41FA5}">
                      <a16:colId xmlns:a16="http://schemas.microsoft.com/office/drawing/2014/main" val="1276054209"/>
                    </a:ext>
                  </a:extLst>
                </a:gridCol>
                <a:gridCol w="1130835">
                  <a:extLst>
                    <a:ext uri="{9D8B030D-6E8A-4147-A177-3AD203B41FA5}">
                      <a16:colId xmlns:a16="http://schemas.microsoft.com/office/drawing/2014/main" val="2284728295"/>
                    </a:ext>
                  </a:extLst>
                </a:gridCol>
                <a:gridCol w="1130835">
                  <a:extLst>
                    <a:ext uri="{9D8B030D-6E8A-4147-A177-3AD203B41FA5}">
                      <a16:colId xmlns:a16="http://schemas.microsoft.com/office/drawing/2014/main" val="2172035484"/>
                    </a:ext>
                  </a:extLst>
                </a:gridCol>
                <a:gridCol w="1130835">
                  <a:extLst>
                    <a:ext uri="{9D8B030D-6E8A-4147-A177-3AD203B41FA5}">
                      <a16:colId xmlns:a16="http://schemas.microsoft.com/office/drawing/2014/main" val="3957679276"/>
                    </a:ext>
                  </a:extLst>
                </a:gridCol>
                <a:gridCol w="1130835">
                  <a:extLst>
                    <a:ext uri="{9D8B030D-6E8A-4147-A177-3AD203B41FA5}">
                      <a16:colId xmlns:a16="http://schemas.microsoft.com/office/drawing/2014/main" val="3823508604"/>
                    </a:ext>
                  </a:extLst>
                </a:gridCol>
                <a:gridCol w="1130835">
                  <a:extLst>
                    <a:ext uri="{9D8B030D-6E8A-4147-A177-3AD203B41FA5}">
                      <a16:colId xmlns:a16="http://schemas.microsoft.com/office/drawing/2014/main" val="180408276"/>
                    </a:ext>
                  </a:extLst>
                </a:gridCol>
              </a:tblGrid>
              <a:tr h="213222">
                <a:tc>
                  <a:txBody>
                    <a:bodyPr/>
                    <a:lstStyle/>
                    <a:p>
                      <a:pPr>
                        <a:lnSpc>
                          <a:spcPct val="107000"/>
                        </a:lnSpc>
                        <a:spcAft>
                          <a:spcPts val="800"/>
                        </a:spcAft>
                      </a:pPr>
                      <a:r>
                        <a:rPr lang="en-IN" sz="1200" dirty="0">
                          <a:effectLst/>
                        </a:rPr>
                        <a:t>Field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4777851"/>
                  </a:ext>
                </a:extLst>
              </a:tr>
              <a:tr h="346401">
                <a:tc>
                  <a:txBody>
                    <a:bodyPr/>
                    <a:lstStyle/>
                    <a:p>
                      <a:pPr>
                        <a:lnSpc>
                          <a:spcPct val="107000"/>
                        </a:lnSpc>
                        <a:spcAft>
                          <a:spcPts val="900"/>
                        </a:spcAft>
                      </a:pPr>
                      <a:r>
                        <a:rPr lang="en-IN" sz="1200">
                          <a:effectLst/>
                        </a:rPr>
                        <a:t>edid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91818096"/>
                  </a:ext>
                </a:extLst>
              </a:tr>
              <a:tr h="354304">
                <a:tc>
                  <a:txBody>
                    <a:bodyPr/>
                    <a:lstStyle/>
                    <a:p>
                      <a:pPr>
                        <a:lnSpc>
                          <a:spcPct val="107000"/>
                        </a:lnSpc>
                        <a:spcAft>
                          <a:spcPts val="900"/>
                        </a:spcAft>
                      </a:pPr>
                      <a:r>
                        <a:rPr lang="en-IN" sz="1200">
                          <a:effectLst/>
                        </a:rPr>
                        <a:t>edname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YES</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53789244"/>
                  </a:ext>
                </a:extLst>
              </a:tr>
              <a:tr h="346401">
                <a:tc>
                  <a:txBody>
                    <a:bodyPr/>
                    <a:lstStyle/>
                    <a:p>
                      <a:pPr>
                        <a:lnSpc>
                          <a:spcPct val="107000"/>
                        </a:lnSpc>
                        <a:spcAft>
                          <a:spcPts val="900"/>
                        </a:spcAft>
                      </a:pPr>
                      <a:r>
                        <a:rPr lang="en-IN" sz="1200">
                          <a:effectLst/>
                        </a:rPr>
                        <a:t>esalary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varchar(9)</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49379518"/>
                  </a:ext>
                </a:extLst>
              </a:tr>
              <a:tr h="346401">
                <a:tc>
                  <a:txBody>
                    <a:bodyPr/>
                    <a:lstStyle/>
                    <a:p>
                      <a:pPr>
                        <a:lnSpc>
                          <a:spcPct val="107000"/>
                        </a:lnSpc>
                        <a:spcAft>
                          <a:spcPts val="900"/>
                        </a:spcAft>
                      </a:pPr>
                      <a:r>
                        <a:rPr lang="en-IN" sz="1200">
                          <a:effectLst/>
                        </a:rPr>
                        <a:t>edstatus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26237336"/>
                  </a:ext>
                </a:extLst>
              </a:tr>
            </a:tbl>
          </a:graphicData>
        </a:graphic>
      </p:graphicFrame>
      <p:sp>
        <p:nvSpPr>
          <p:cNvPr id="3" name="Rectangle 1">
            <a:extLst>
              <a:ext uri="{FF2B5EF4-FFF2-40B4-BE49-F238E27FC236}">
                <a16:creationId xmlns:a16="http://schemas.microsoft.com/office/drawing/2014/main" id="{0BA3180A-8FBA-49D8-AEAD-5069604CEF9B}"/>
              </a:ext>
            </a:extLst>
          </p:cNvPr>
          <p:cNvSpPr>
            <a:spLocks noChangeArrowheads="1"/>
          </p:cNvSpPr>
          <p:nvPr/>
        </p:nvSpPr>
        <p:spPr bwMode="auto">
          <a:xfrm>
            <a:off x="341024" y="452710"/>
            <a:ext cx="19315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Employee Desingnation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535AD37-09CC-4721-B434-9CCD5F15662F}"/>
              </a:ext>
            </a:extLst>
          </p:cNvPr>
          <p:cNvSpPr txBox="1"/>
          <p:nvPr/>
        </p:nvSpPr>
        <p:spPr>
          <a:xfrm>
            <a:off x="121766" y="2716789"/>
            <a:ext cx="2370044"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Employee Attendance</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6" name="Table 5">
            <a:extLst>
              <a:ext uri="{FF2B5EF4-FFF2-40B4-BE49-F238E27FC236}">
                <a16:creationId xmlns:a16="http://schemas.microsoft.com/office/drawing/2014/main" id="{58211513-2EC3-4FAF-B211-5F2193DA3979}"/>
              </a:ext>
            </a:extLst>
          </p:cNvPr>
          <p:cNvGraphicFramePr>
            <a:graphicFrameLocks noGrp="1"/>
          </p:cNvGraphicFramePr>
          <p:nvPr>
            <p:extLst>
              <p:ext uri="{D42A27DB-BD31-4B8C-83A1-F6EECF244321}">
                <p14:modId xmlns:p14="http://schemas.microsoft.com/office/powerpoint/2010/main" val="2307538152"/>
              </p:ext>
            </p:extLst>
          </p:nvPr>
        </p:nvGraphicFramePr>
        <p:xfrm>
          <a:off x="2789292" y="2864223"/>
          <a:ext cx="6919482" cy="1949822"/>
        </p:xfrm>
        <a:graphic>
          <a:graphicData uri="http://schemas.openxmlformats.org/drawingml/2006/table">
            <a:tbl>
              <a:tblPr firstRow="1" firstCol="1" bandRow="1">
                <a:tableStyleId>{00A15C55-8517-42AA-B614-E9B94910E393}</a:tableStyleId>
              </a:tblPr>
              <a:tblGrid>
                <a:gridCol w="1153247">
                  <a:extLst>
                    <a:ext uri="{9D8B030D-6E8A-4147-A177-3AD203B41FA5}">
                      <a16:colId xmlns:a16="http://schemas.microsoft.com/office/drawing/2014/main" val="1132024516"/>
                    </a:ext>
                  </a:extLst>
                </a:gridCol>
                <a:gridCol w="1153247">
                  <a:extLst>
                    <a:ext uri="{9D8B030D-6E8A-4147-A177-3AD203B41FA5}">
                      <a16:colId xmlns:a16="http://schemas.microsoft.com/office/drawing/2014/main" val="210019042"/>
                    </a:ext>
                  </a:extLst>
                </a:gridCol>
                <a:gridCol w="1153247">
                  <a:extLst>
                    <a:ext uri="{9D8B030D-6E8A-4147-A177-3AD203B41FA5}">
                      <a16:colId xmlns:a16="http://schemas.microsoft.com/office/drawing/2014/main" val="3656693798"/>
                    </a:ext>
                  </a:extLst>
                </a:gridCol>
                <a:gridCol w="1153247">
                  <a:extLst>
                    <a:ext uri="{9D8B030D-6E8A-4147-A177-3AD203B41FA5}">
                      <a16:colId xmlns:a16="http://schemas.microsoft.com/office/drawing/2014/main" val="3525613004"/>
                    </a:ext>
                  </a:extLst>
                </a:gridCol>
                <a:gridCol w="1153247">
                  <a:extLst>
                    <a:ext uri="{9D8B030D-6E8A-4147-A177-3AD203B41FA5}">
                      <a16:colId xmlns:a16="http://schemas.microsoft.com/office/drawing/2014/main" val="2203917254"/>
                    </a:ext>
                  </a:extLst>
                </a:gridCol>
                <a:gridCol w="1153247">
                  <a:extLst>
                    <a:ext uri="{9D8B030D-6E8A-4147-A177-3AD203B41FA5}">
                      <a16:colId xmlns:a16="http://schemas.microsoft.com/office/drawing/2014/main" val="4071420850"/>
                    </a:ext>
                  </a:extLst>
                </a:gridCol>
              </a:tblGrid>
              <a:tr h="201139">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09410417"/>
                  </a:ext>
                </a:extLst>
              </a:tr>
              <a:tr h="411564">
                <a:tc>
                  <a:txBody>
                    <a:bodyPr/>
                    <a:lstStyle/>
                    <a:p>
                      <a:pPr>
                        <a:lnSpc>
                          <a:spcPct val="107000"/>
                        </a:lnSpc>
                        <a:spcAft>
                          <a:spcPts val="900"/>
                        </a:spcAft>
                      </a:pPr>
                      <a:r>
                        <a:rPr lang="en-IN" sz="1200" dirty="0">
                          <a:effectLst/>
                        </a:rPr>
                        <a:t>aeid</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840809190"/>
                  </a:ext>
                </a:extLst>
              </a:tr>
              <a:tr h="324925">
                <a:tc>
                  <a:txBody>
                    <a:bodyPr/>
                    <a:lstStyle/>
                    <a:p>
                      <a:pPr>
                        <a:lnSpc>
                          <a:spcPct val="107000"/>
                        </a:lnSpc>
                        <a:spcAft>
                          <a:spcPts val="900"/>
                        </a:spcAft>
                      </a:pPr>
                      <a:r>
                        <a:rPr lang="en-IN" sz="1200">
                          <a:effectLst/>
                        </a:rPr>
                        <a:t>eid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0251649"/>
                  </a:ext>
                </a:extLst>
              </a:tr>
              <a:tr h="338907">
                <a:tc>
                  <a:txBody>
                    <a:bodyPr/>
                    <a:lstStyle/>
                    <a:p>
                      <a:pPr>
                        <a:lnSpc>
                          <a:spcPct val="107000"/>
                        </a:lnSpc>
                        <a:spcAft>
                          <a:spcPts val="900"/>
                        </a:spcAft>
                      </a:pPr>
                      <a:r>
                        <a:rPr lang="en-IN" sz="1200">
                          <a:effectLst/>
                        </a:rPr>
                        <a:t>achkdate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85284269"/>
                  </a:ext>
                </a:extLst>
              </a:tr>
              <a:tr h="338907">
                <a:tc>
                  <a:txBody>
                    <a:bodyPr/>
                    <a:lstStyle/>
                    <a:p>
                      <a:pPr>
                        <a:lnSpc>
                          <a:spcPct val="107000"/>
                        </a:lnSpc>
                        <a:spcAft>
                          <a:spcPts val="900"/>
                        </a:spcAft>
                      </a:pPr>
                      <a:r>
                        <a:rPr lang="en-IN" sz="1200">
                          <a:effectLst/>
                        </a:rPr>
                        <a:t>eastatus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dirty="0">
                          <a:effectLst/>
                        </a:rPr>
                        <a:t>int(3)</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74565191"/>
                  </a:ext>
                </a:extLst>
              </a:tr>
              <a:tr h="334380">
                <a:tc>
                  <a:txBody>
                    <a:bodyPr/>
                    <a:lstStyle/>
                    <a:p>
                      <a:pPr>
                        <a:lnSpc>
                          <a:spcPct val="107000"/>
                        </a:lnSpc>
                        <a:spcAft>
                          <a:spcPts val="900"/>
                        </a:spcAft>
                      </a:pPr>
                      <a:r>
                        <a:rPr lang="en-IN" sz="1200">
                          <a:effectLst/>
                        </a:rPr>
                        <a:t>eapaystatus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91066755"/>
                  </a:ext>
                </a:extLst>
              </a:tr>
            </a:tbl>
          </a:graphicData>
        </a:graphic>
      </p:graphicFrame>
    </p:spTree>
    <p:extLst>
      <p:ext uri="{BB962C8B-B14F-4D97-AF65-F5344CB8AC3E}">
        <p14:creationId xmlns:p14="http://schemas.microsoft.com/office/powerpoint/2010/main" val="2637162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A0C53-0CD3-4916-9318-CF958E523249}"/>
              </a:ext>
            </a:extLst>
          </p:cNvPr>
          <p:cNvSpPr txBox="1"/>
          <p:nvPr/>
        </p:nvSpPr>
        <p:spPr>
          <a:xfrm>
            <a:off x="279027" y="457682"/>
            <a:ext cx="2625538" cy="376035"/>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Employee details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788726CE-0206-4293-85DC-873B6180588D}"/>
              </a:ext>
            </a:extLst>
          </p:cNvPr>
          <p:cNvGraphicFramePr>
            <a:graphicFrameLocks noGrp="1"/>
          </p:cNvGraphicFramePr>
          <p:nvPr>
            <p:extLst>
              <p:ext uri="{D42A27DB-BD31-4B8C-83A1-F6EECF244321}">
                <p14:modId xmlns:p14="http://schemas.microsoft.com/office/powerpoint/2010/main" val="1760053878"/>
              </p:ext>
            </p:extLst>
          </p:nvPr>
        </p:nvGraphicFramePr>
        <p:xfrm>
          <a:off x="2371163" y="672592"/>
          <a:ext cx="7552764" cy="3697702"/>
        </p:xfrm>
        <a:graphic>
          <a:graphicData uri="http://schemas.openxmlformats.org/drawingml/2006/table">
            <a:tbl>
              <a:tblPr firstRow="1" firstCol="1" bandRow="1">
                <a:tableStyleId>{00A15C55-8517-42AA-B614-E9B94910E393}</a:tableStyleId>
              </a:tblPr>
              <a:tblGrid>
                <a:gridCol w="1258794">
                  <a:extLst>
                    <a:ext uri="{9D8B030D-6E8A-4147-A177-3AD203B41FA5}">
                      <a16:colId xmlns:a16="http://schemas.microsoft.com/office/drawing/2014/main" val="300580898"/>
                    </a:ext>
                  </a:extLst>
                </a:gridCol>
                <a:gridCol w="1258794">
                  <a:extLst>
                    <a:ext uri="{9D8B030D-6E8A-4147-A177-3AD203B41FA5}">
                      <a16:colId xmlns:a16="http://schemas.microsoft.com/office/drawing/2014/main" val="985210915"/>
                    </a:ext>
                  </a:extLst>
                </a:gridCol>
                <a:gridCol w="1258794">
                  <a:extLst>
                    <a:ext uri="{9D8B030D-6E8A-4147-A177-3AD203B41FA5}">
                      <a16:colId xmlns:a16="http://schemas.microsoft.com/office/drawing/2014/main" val="918039943"/>
                    </a:ext>
                  </a:extLst>
                </a:gridCol>
                <a:gridCol w="1258794">
                  <a:extLst>
                    <a:ext uri="{9D8B030D-6E8A-4147-A177-3AD203B41FA5}">
                      <a16:colId xmlns:a16="http://schemas.microsoft.com/office/drawing/2014/main" val="1512180448"/>
                    </a:ext>
                  </a:extLst>
                </a:gridCol>
                <a:gridCol w="1258794">
                  <a:extLst>
                    <a:ext uri="{9D8B030D-6E8A-4147-A177-3AD203B41FA5}">
                      <a16:colId xmlns:a16="http://schemas.microsoft.com/office/drawing/2014/main" val="4067649571"/>
                    </a:ext>
                  </a:extLst>
                </a:gridCol>
                <a:gridCol w="1258794">
                  <a:extLst>
                    <a:ext uri="{9D8B030D-6E8A-4147-A177-3AD203B41FA5}">
                      <a16:colId xmlns:a16="http://schemas.microsoft.com/office/drawing/2014/main" val="815157465"/>
                    </a:ext>
                  </a:extLst>
                </a:gridCol>
              </a:tblGrid>
              <a:tr h="217538">
                <a:tc>
                  <a:txBody>
                    <a:bodyPr/>
                    <a:lstStyle/>
                    <a:p>
                      <a:pPr>
                        <a:lnSpc>
                          <a:spcPct val="107000"/>
                        </a:lnSpc>
                        <a:spcAft>
                          <a:spcPts val="800"/>
                        </a:spcAft>
                      </a:pPr>
                      <a:r>
                        <a:rPr lang="en-IN" sz="1200">
                          <a:effectLst/>
                        </a:rPr>
                        <a:t>Field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Type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Key</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Default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800"/>
                        </a:spcAft>
                      </a:pPr>
                      <a:r>
                        <a:rPr lang="en-IN" sz="1200">
                          <a:effectLst/>
                        </a:rPr>
                        <a:t>Extra</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37660161"/>
                  </a:ext>
                </a:extLst>
              </a:tr>
              <a:tr h="321212">
                <a:tc>
                  <a:txBody>
                    <a:bodyPr/>
                    <a:lstStyle/>
                    <a:p>
                      <a:pPr>
                        <a:lnSpc>
                          <a:spcPct val="107000"/>
                        </a:lnSpc>
                        <a:spcAft>
                          <a:spcPts val="900"/>
                        </a:spcAft>
                      </a:pPr>
                      <a:r>
                        <a:rPr lang="en-IN" sz="1200">
                          <a:effectLst/>
                        </a:rPr>
                        <a:t>eid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PRI</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auto_increment</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945768598"/>
                  </a:ext>
                </a:extLst>
              </a:tr>
              <a:tr h="307920">
                <a:tc>
                  <a:txBody>
                    <a:bodyPr/>
                    <a:lstStyle/>
                    <a:p>
                      <a:pPr>
                        <a:lnSpc>
                          <a:spcPct val="107000"/>
                        </a:lnSpc>
                        <a:spcAft>
                          <a:spcPts val="900"/>
                        </a:spcAft>
                      </a:pPr>
                      <a:r>
                        <a:rPr lang="en-IN" sz="1200" dirty="0">
                          <a:effectLst/>
                        </a:rPr>
                        <a:t>efname</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63392527"/>
                  </a:ext>
                </a:extLst>
              </a:tr>
              <a:tr h="321212">
                <a:tc>
                  <a:txBody>
                    <a:bodyPr/>
                    <a:lstStyle/>
                    <a:p>
                      <a:pPr>
                        <a:lnSpc>
                          <a:spcPct val="107000"/>
                        </a:lnSpc>
                        <a:spcAft>
                          <a:spcPts val="900"/>
                        </a:spcAft>
                      </a:pPr>
                      <a:r>
                        <a:rPr lang="en-IN" sz="1200">
                          <a:effectLst/>
                        </a:rPr>
                        <a:t>elname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varchar(15)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7361465"/>
                  </a:ext>
                </a:extLst>
              </a:tr>
              <a:tr h="321212">
                <a:tc>
                  <a:txBody>
                    <a:bodyPr/>
                    <a:lstStyle/>
                    <a:p>
                      <a:pPr>
                        <a:lnSpc>
                          <a:spcPct val="107000"/>
                        </a:lnSpc>
                        <a:spcAft>
                          <a:spcPts val="900"/>
                        </a:spcAft>
                      </a:pPr>
                      <a:r>
                        <a:rPr lang="en-IN" sz="1200">
                          <a:effectLst/>
                        </a:rPr>
                        <a:t>eph_no</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bigint(13)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89680344"/>
                  </a:ext>
                </a:extLst>
              </a:tr>
              <a:tr h="307920">
                <a:tc>
                  <a:txBody>
                    <a:bodyPr/>
                    <a:lstStyle/>
                    <a:p>
                      <a:pPr>
                        <a:lnSpc>
                          <a:spcPct val="107000"/>
                        </a:lnSpc>
                        <a:spcAft>
                          <a:spcPts val="900"/>
                        </a:spcAft>
                      </a:pPr>
                      <a:r>
                        <a:rPr lang="en-IN" sz="1200">
                          <a:effectLst/>
                        </a:rPr>
                        <a:t>eemail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varchar(30)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28228895"/>
                  </a:ext>
                </a:extLst>
              </a:tr>
              <a:tr h="321212">
                <a:tc>
                  <a:txBody>
                    <a:bodyPr/>
                    <a:lstStyle/>
                    <a:p>
                      <a:pPr>
                        <a:lnSpc>
                          <a:spcPct val="107000"/>
                        </a:lnSpc>
                        <a:spcAft>
                          <a:spcPts val="900"/>
                        </a:spcAft>
                      </a:pPr>
                      <a:r>
                        <a:rPr lang="en-IN" sz="1200">
                          <a:effectLst/>
                        </a:rPr>
                        <a:t>icard_id</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493347"/>
                  </a:ext>
                </a:extLst>
              </a:tr>
              <a:tr h="321212">
                <a:tc>
                  <a:txBody>
                    <a:bodyPr/>
                    <a:lstStyle/>
                    <a:p>
                      <a:pPr>
                        <a:lnSpc>
                          <a:spcPct val="107000"/>
                        </a:lnSpc>
                        <a:spcAft>
                          <a:spcPts val="900"/>
                        </a:spcAft>
                      </a:pPr>
                      <a:r>
                        <a:rPr lang="en-IN" sz="1200">
                          <a:effectLst/>
                        </a:rPr>
                        <a:t>eid_number</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22405554"/>
                  </a:ext>
                </a:extLst>
              </a:tr>
              <a:tr h="307920">
                <a:tc>
                  <a:txBody>
                    <a:bodyPr/>
                    <a:lstStyle/>
                    <a:p>
                      <a:pPr>
                        <a:lnSpc>
                          <a:spcPct val="107000"/>
                        </a:lnSpc>
                        <a:spcAft>
                          <a:spcPts val="900"/>
                        </a:spcAft>
                      </a:pPr>
                      <a:r>
                        <a:rPr lang="en-IN" sz="1200">
                          <a:effectLst/>
                        </a:rPr>
                        <a:t>createdate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varchar(22)</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12565198"/>
                  </a:ext>
                </a:extLst>
              </a:tr>
              <a:tr h="321212">
                <a:tc>
                  <a:txBody>
                    <a:bodyPr/>
                    <a:lstStyle/>
                    <a:p>
                      <a:pPr>
                        <a:lnSpc>
                          <a:spcPct val="107000"/>
                        </a:lnSpc>
                        <a:spcAft>
                          <a:spcPts val="900"/>
                        </a:spcAft>
                      </a:pPr>
                      <a:r>
                        <a:rPr lang="en-IN" sz="1200">
                          <a:effectLst/>
                        </a:rPr>
                        <a:t>edname</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varchar(25)</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01796473"/>
                  </a:ext>
                </a:extLst>
              </a:tr>
              <a:tr h="321212">
                <a:tc>
                  <a:txBody>
                    <a:bodyPr/>
                    <a:lstStyle/>
                    <a:p>
                      <a:pPr>
                        <a:lnSpc>
                          <a:spcPct val="107000"/>
                        </a:lnSpc>
                        <a:spcAft>
                          <a:spcPts val="900"/>
                        </a:spcAft>
                      </a:pPr>
                      <a:r>
                        <a:rPr lang="en-IN" sz="1200">
                          <a:effectLst/>
                        </a:rPr>
                        <a:t>eaddress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varchar(40)</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9575681"/>
                  </a:ext>
                </a:extLst>
              </a:tr>
              <a:tr h="307920">
                <a:tc>
                  <a:txBody>
                    <a:bodyPr/>
                    <a:lstStyle/>
                    <a:p>
                      <a:pPr>
                        <a:lnSpc>
                          <a:spcPct val="107000"/>
                        </a:lnSpc>
                        <a:spcAft>
                          <a:spcPts val="900"/>
                        </a:spcAft>
                      </a:pPr>
                      <a:r>
                        <a:rPr lang="en-IN" sz="1200">
                          <a:effectLst/>
                        </a:rPr>
                        <a:t>estatus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int(3)</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YES</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a:effectLst/>
                        <a:latin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900"/>
                        </a:spcAft>
                      </a:pPr>
                      <a:r>
                        <a:rPr lang="en-IN" sz="1200">
                          <a:effectLst/>
                        </a:rPr>
                        <a:t>NULL</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endParaRPr lang="en-IN" sz="1200" dirty="0">
                        <a:effectLst/>
                        <a:latin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95325685"/>
                  </a:ext>
                </a:extLst>
              </a:tr>
            </a:tbl>
          </a:graphicData>
        </a:graphic>
      </p:graphicFrame>
    </p:spTree>
    <p:extLst>
      <p:ext uri="{BB962C8B-B14F-4D97-AF65-F5344CB8AC3E}">
        <p14:creationId xmlns:p14="http://schemas.microsoft.com/office/powerpoint/2010/main" val="806782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9673345" cy="630878"/>
          </a:xfrm>
          <a:prstGeom prst="rect">
            <a:avLst/>
          </a:prstGeom>
          <a:noFill/>
        </p:spPr>
        <p:txBody>
          <a:bodyPr wrap="square">
            <a:spAutoFit/>
          </a:bodyPr>
          <a:lstStyle/>
          <a:p>
            <a:pPr algn="ctr">
              <a:lnSpc>
                <a:spcPct val="115000"/>
              </a:lnSpc>
              <a:spcAft>
                <a:spcPts val="800"/>
              </a:spcAft>
              <a:buSzPts val="1800"/>
            </a:pP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4. Input/Output and Report</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pic>
        <p:nvPicPr>
          <p:cNvPr id="21" name="Picture 20">
            <a:extLst>
              <a:ext uri="{FF2B5EF4-FFF2-40B4-BE49-F238E27FC236}">
                <a16:creationId xmlns:a16="http://schemas.microsoft.com/office/drawing/2014/main" id="{BD55D6F7-96D6-4DDF-BB28-F4B5A0830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303" y="5328369"/>
            <a:ext cx="2875967" cy="1599757"/>
          </a:xfrm>
          <a:prstGeom prst="rect">
            <a:avLst/>
          </a:prstGeom>
        </p:spPr>
      </p:pic>
      <p:pic>
        <p:nvPicPr>
          <p:cNvPr id="22" name="Picture 21">
            <a:extLst>
              <a:ext uri="{FF2B5EF4-FFF2-40B4-BE49-F238E27FC236}">
                <a16:creationId xmlns:a16="http://schemas.microsoft.com/office/drawing/2014/main" id="{67895E0C-7CBC-4DD3-950D-193D9C484D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391" y="5398497"/>
            <a:ext cx="1459503" cy="1459503"/>
          </a:xfrm>
          <a:prstGeom prst="rect">
            <a:avLst/>
          </a:prstGeom>
          <a:effectLst>
            <a:outerShdw blurRad="101600" dist="76200" dir="8100000" algn="tr" rotWithShape="0">
              <a:prstClr val="black">
                <a:alpha val="40000"/>
              </a:prstClr>
            </a:outerShdw>
          </a:effectLst>
        </p:spPr>
      </p:pic>
    </p:spTree>
    <p:extLst>
      <p:ext uri="{BB962C8B-B14F-4D97-AF65-F5344CB8AC3E}">
        <p14:creationId xmlns:p14="http://schemas.microsoft.com/office/powerpoint/2010/main" val="1028470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FCDE08-3F57-462C-8D3F-A743786FC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5739" y="-28273"/>
            <a:ext cx="12192000" cy="6886273"/>
          </a:xfrm>
          <a:prstGeom prst="rect">
            <a:avLst/>
          </a:prstGeom>
        </p:spPr>
      </p:pic>
      <p:pic>
        <p:nvPicPr>
          <p:cNvPr id="6" name="Picture 5">
            <a:extLst>
              <a:ext uri="{FF2B5EF4-FFF2-40B4-BE49-F238E27FC236}">
                <a16:creationId xmlns:a16="http://schemas.microsoft.com/office/drawing/2014/main" id="{B66FAC1F-EF92-4904-BFF3-0DCB17662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 y="4390962"/>
            <a:ext cx="3784207" cy="2542684"/>
          </a:xfrm>
          <a:prstGeom prst="rect">
            <a:avLst/>
          </a:prstGeom>
        </p:spPr>
      </p:pic>
      <p:pic>
        <p:nvPicPr>
          <p:cNvPr id="7" name="Picture 6">
            <a:extLst>
              <a:ext uri="{FF2B5EF4-FFF2-40B4-BE49-F238E27FC236}">
                <a16:creationId xmlns:a16="http://schemas.microsoft.com/office/drawing/2014/main" id="{7698E1EE-675B-45B0-8BAE-31D2DE699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433" y="51960"/>
            <a:ext cx="4649334" cy="6858000"/>
          </a:xfrm>
          <a:prstGeom prst="rect">
            <a:avLst/>
          </a:prstGeom>
        </p:spPr>
      </p:pic>
      <p:pic>
        <p:nvPicPr>
          <p:cNvPr id="11" name="Picture 10">
            <a:extLst>
              <a:ext uri="{FF2B5EF4-FFF2-40B4-BE49-F238E27FC236}">
                <a16:creationId xmlns:a16="http://schemas.microsoft.com/office/drawing/2014/main" id="{4F1C0558-DDDE-4FA8-9640-5EEB7910F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5617" y="51960"/>
            <a:ext cx="3319951" cy="6767940"/>
          </a:xfrm>
          <a:prstGeom prst="rect">
            <a:avLst/>
          </a:prstGeom>
        </p:spPr>
      </p:pic>
      <p:pic>
        <p:nvPicPr>
          <p:cNvPr id="15" name="Picture 14">
            <a:extLst>
              <a:ext uri="{FF2B5EF4-FFF2-40B4-BE49-F238E27FC236}">
                <a16:creationId xmlns:a16="http://schemas.microsoft.com/office/drawing/2014/main" id="{C0C642E1-5498-45FF-9796-6CAF330616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1494" y="438639"/>
            <a:ext cx="3039035" cy="5921820"/>
          </a:xfrm>
          <a:prstGeom prst="rect">
            <a:avLst/>
          </a:prstGeom>
        </p:spPr>
      </p:pic>
      <p:pic>
        <p:nvPicPr>
          <p:cNvPr id="17" name="Picture 16">
            <a:extLst>
              <a:ext uri="{FF2B5EF4-FFF2-40B4-BE49-F238E27FC236}">
                <a16:creationId xmlns:a16="http://schemas.microsoft.com/office/drawing/2014/main" id="{8A2CAE17-3D58-4FED-8CBD-E83A42A679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6977" y="766481"/>
            <a:ext cx="4074458" cy="5378825"/>
          </a:xfrm>
          <a:prstGeom prst="rect">
            <a:avLst/>
          </a:prstGeom>
        </p:spPr>
      </p:pic>
      <p:sp>
        <p:nvSpPr>
          <p:cNvPr id="8" name="Rectangle 7">
            <a:extLst>
              <a:ext uri="{FF2B5EF4-FFF2-40B4-BE49-F238E27FC236}">
                <a16:creationId xmlns:a16="http://schemas.microsoft.com/office/drawing/2014/main" id="{204574BE-0424-45A8-BC9F-01367AAC7C9C}"/>
              </a:ext>
            </a:extLst>
          </p:cNvPr>
          <p:cNvSpPr/>
          <p:nvPr/>
        </p:nvSpPr>
        <p:spPr>
          <a:xfrm>
            <a:off x="774144" y="2312894"/>
            <a:ext cx="553998" cy="2339788"/>
          </a:xfrm>
          <a:prstGeom prst="rect">
            <a:avLst/>
          </a:prstGeom>
        </p:spPr>
        <p:txBody>
          <a:bodyPr vert="vert270" wrap="square">
            <a:spAutoFit/>
          </a:bodyPr>
          <a:lstStyle/>
          <a:p>
            <a:r>
              <a:rPr lang="en-US" sz="2400" b="1" dirty="0">
                <a:solidFill>
                  <a:schemeClr val="bg1"/>
                </a:solidFill>
                <a:latin typeface="Antonio" panose="02000503000000000000" pitchFamily="2" charset="0"/>
                <a:ea typeface="Fira Sans" panose="020B0503050000020004" pitchFamily="34" charset="0"/>
              </a:rPr>
              <a:t>SCREENSHOT</a:t>
            </a:r>
          </a:p>
        </p:txBody>
      </p:sp>
    </p:spTree>
    <p:extLst>
      <p:ext uri="{BB962C8B-B14F-4D97-AF65-F5344CB8AC3E}">
        <p14:creationId xmlns:p14="http://schemas.microsoft.com/office/powerpoint/2010/main" val="1247951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79432-EC02-4AFC-B9CE-9DED7CC4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pic>
        <p:nvPicPr>
          <p:cNvPr id="4" name="Picture 3">
            <a:extLst>
              <a:ext uri="{FF2B5EF4-FFF2-40B4-BE49-F238E27FC236}">
                <a16:creationId xmlns:a16="http://schemas.microsoft.com/office/drawing/2014/main" id="{4ED02C90-94DB-45BF-9A79-F703B6B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 y="4390962"/>
            <a:ext cx="3784207" cy="2542684"/>
          </a:xfrm>
          <a:prstGeom prst="rect">
            <a:avLst/>
          </a:prstGeom>
        </p:spPr>
      </p:pic>
      <p:pic>
        <p:nvPicPr>
          <p:cNvPr id="6" name="Picture 5">
            <a:extLst>
              <a:ext uri="{FF2B5EF4-FFF2-40B4-BE49-F238E27FC236}">
                <a16:creationId xmlns:a16="http://schemas.microsoft.com/office/drawing/2014/main" id="{B9DF1C37-723A-4387-87EE-1E8204AE0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47373"/>
            <a:ext cx="11449050" cy="6992449"/>
          </a:xfrm>
          <a:prstGeom prst="rect">
            <a:avLst/>
          </a:prstGeom>
        </p:spPr>
      </p:pic>
      <p:pic>
        <p:nvPicPr>
          <p:cNvPr id="8" name="Picture 7">
            <a:extLst>
              <a:ext uri="{FF2B5EF4-FFF2-40B4-BE49-F238E27FC236}">
                <a16:creationId xmlns:a16="http://schemas.microsoft.com/office/drawing/2014/main" id="{EE85A32B-A0FC-4689-963B-187E5028A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3953" y="524435"/>
            <a:ext cx="8444753" cy="5405718"/>
          </a:xfrm>
          <a:prstGeom prst="rect">
            <a:avLst/>
          </a:prstGeom>
        </p:spPr>
      </p:pic>
      <p:sp>
        <p:nvSpPr>
          <p:cNvPr id="7" name="Rectangle 6">
            <a:extLst>
              <a:ext uri="{FF2B5EF4-FFF2-40B4-BE49-F238E27FC236}">
                <a16:creationId xmlns:a16="http://schemas.microsoft.com/office/drawing/2014/main" id="{30889B7F-56A0-4341-A794-288666658F4F}"/>
              </a:ext>
            </a:extLst>
          </p:cNvPr>
          <p:cNvSpPr/>
          <p:nvPr/>
        </p:nvSpPr>
        <p:spPr>
          <a:xfrm>
            <a:off x="774144" y="2312894"/>
            <a:ext cx="553998" cy="2339788"/>
          </a:xfrm>
          <a:prstGeom prst="rect">
            <a:avLst/>
          </a:prstGeom>
        </p:spPr>
        <p:txBody>
          <a:bodyPr vert="vert270" wrap="square">
            <a:spAutoFit/>
          </a:bodyPr>
          <a:lstStyle/>
          <a:p>
            <a:r>
              <a:rPr lang="en-US" sz="2400" b="1" dirty="0">
                <a:solidFill>
                  <a:schemeClr val="bg1"/>
                </a:solidFill>
                <a:latin typeface="Antonio" panose="02000503000000000000" pitchFamily="2" charset="0"/>
                <a:ea typeface="Fira Sans" panose="020B0503050000020004" pitchFamily="34" charset="0"/>
              </a:rPr>
              <a:t>SCREENSHOT</a:t>
            </a:r>
          </a:p>
        </p:txBody>
      </p:sp>
    </p:spTree>
    <p:extLst>
      <p:ext uri="{BB962C8B-B14F-4D97-AF65-F5344CB8AC3E}">
        <p14:creationId xmlns:p14="http://schemas.microsoft.com/office/powerpoint/2010/main" val="294960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FD68DE-3B56-49D0-8BF1-5B6537F27B4F}"/>
              </a:ext>
            </a:extLst>
          </p:cNvPr>
          <p:cNvSpPr txBox="1">
            <a:spLocks/>
          </p:cNvSpPr>
          <p:nvPr/>
        </p:nvSpPr>
        <p:spPr>
          <a:xfrm>
            <a:off x="4309782" y="117083"/>
            <a:ext cx="3572435" cy="252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rgbClr val="FFC000"/>
                </a:solidFill>
                <a:latin typeface="Arial" panose="020B0604020202020204" pitchFamily="34" charset="0"/>
                <a:cs typeface="Arial" panose="020B0604020202020204" pitchFamily="34" charset="0"/>
              </a:rPr>
              <a:t>Index</a:t>
            </a:r>
            <a:endParaRPr lang="en-IN" sz="1400" dirty="0">
              <a:solidFill>
                <a:srgbClr val="FFC000"/>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1DA51B5B-7210-42DC-8281-EC5C1B9A8FEE}"/>
              </a:ext>
            </a:extLst>
          </p:cNvPr>
          <p:cNvGraphicFramePr>
            <a:graphicFrameLocks noGrp="1"/>
          </p:cNvGraphicFramePr>
          <p:nvPr>
            <p:extLst>
              <p:ext uri="{D42A27DB-BD31-4B8C-83A1-F6EECF244321}">
                <p14:modId xmlns:p14="http://schemas.microsoft.com/office/powerpoint/2010/main" val="3860743564"/>
              </p:ext>
            </p:extLst>
          </p:nvPr>
        </p:nvGraphicFramePr>
        <p:xfrm>
          <a:off x="461680" y="830543"/>
          <a:ext cx="11268637" cy="312693"/>
        </p:xfrm>
        <a:graphic>
          <a:graphicData uri="http://schemas.openxmlformats.org/drawingml/2006/table">
            <a:tbl>
              <a:tblPr firstRow="1" firstCol="1" bandRow="1">
                <a:tableStyleId>{16D9F66E-5EB9-4882-86FB-DCBF35E3C3E4}</a:tableStyleId>
              </a:tblPr>
              <a:tblGrid>
                <a:gridCol w="1495233">
                  <a:extLst>
                    <a:ext uri="{9D8B030D-6E8A-4147-A177-3AD203B41FA5}">
                      <a16:colId xmlns:a16="http://schemas.microsoft.com/office/drawing/2014/main" val="1048207283"/>
                    </a:ext>
                  </a:extLst>
                </a:gridCol>
                <a:gridCol w="7812957">
                  <a:extLst>
                    <a:ext uri="{9D8B030D-6E8A-4147-A177-3AD203B41FA5}">
                      <a16:colId xmlns:a16="http://schemas.microsoft.com/office/drawing/2014/main" val="2277850840"/>
                    </a:ext>
                  </a:extLst>
                </a:gridCol>
                <a:gridCol w="1960447">
                  <a:extLst>
                    <a:ext uri="{9D8B030D-6E8A-4147-A177-3AD203B41FA5}">
                      <a16:colId xmlns:a16="http://schemas.microsoft.com/office/drawing/2014/main" val="37972150"/>
                    </a:ext>
                  </a:extLst>
                </a:gridCol>
              </a:tblGrid>
              <a:tr h="312693">
                <a:tc>
                  <a:txBody>
                    <a:bodyPr/>
                    <a:lstStyle/>
                    <a:p>
                      <a:pPr algn="ctr">
                        <a:lnSpc>
                          <a:spcPct val="107000"/>
                        </a:lnSpc>
                        <a:spcAft>
                          <a:spcPts val="800"/>
                        </a:spcAft>
                      </a:pPr>
                      <a:r>
                        <a:rPr lang="en-US" sz="1400" b="1" u="none" dirty="0">
                          <a:solidFill>
                            <a:schemeClr val="bg1"/>
                          </a:solidFill>
                          <a:effectLst/>
                        </a:rPr>
                        <a:t>Chapter</a:t>
                      </a:r>
                      <a:r>
                        <a:rPr lang="en-IN" sz="1400" b="1" u="none" dirty="0">
                          <a:solidFill>
                            <a:schemeClr val="bg1"/>
                          </a:solidFill>
                          <a:effectLst/>
                        </a:rPr>
                        <a:t>  </a:t>
                      </a:r>
                      <a:r>
                        <a:rPr lang="en-US" sz="1400" b="1" u="none" dirty="0">
                          <a:solidFill>
                            <a:schemeClr val="bg1"/>
                          </a:solidFill>
                          <a:effectLst/>
                        </a:rPr>
                        <a:t>No.</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ctr">
                        <a:lnSpc>
                          <a:spcPct val="107000"/>
                        </a:lnSpc>
                        <a:spcAft>
                          <a:spcPts val="800"/>
                        </a:spcAft>
                      </a:pPr>
                      <a:r>
                        <a:rPr lang="en-US" sz="1400" b="1" u="none" dirty="0">
                          <a:solidFill>
                            <a:schemeClr val="bg1"/>
                          </a:solidFill>
                          <a:effectLst/>
                        </a:rPr>
                        <a:t> Particular Name</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tc>
                  <a:txBody>
                    <a:bodyPr/>
                    <a:lstStyle/>
                    <a:p>
                      <a:pPr algn="ctr">
                        <a:lnSpc>
                          <a:spcPct val="107000"/>
                        </a:lnSpc>
                        <a:spcAft>
                          <a:spcPts val="800"/>
                        </a:spcAft>
                      </a:pPr>
                      <a:r>
                        <a:rPr lang="en-US" sz="1400" b="1" u="none" dirty="0">
                          <a:solidFill>
                            <a:schemeClr val="bg1"/>
                          </a:solidFill>
                          <a:effectLst/>
                        </a:rPr>
                        <a:t>Page</a:t>
                      </a:r>
                      <a:r>
                        <a:rPr lang="en-IN" sz="1400" b="1" u="none" dirty="0">
                          <a:solidFill>
                            <a:schemeClr val="bg1"/>
                          </a:solidFill>
                          <a:effectLst/>
                        </a:rPr>
                        <a:t>   </a:t>
                      </a:r>
                      <a:r>
                        <a:rPr lang="en-US" sz="1400" b="1" u="none" dirty="0">
                          <a:solidFill>
                            <a:schemeClr val="bg1"/>
                          </a:solidFill>
                          <a:effectLst/>
                        </a:rPr>
                        <a:t>No.</a:t>
                      </a:r>
                      <a:endParaRPr lang="en-IN" sz="1400" b="1" u="none"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44071" marR="44071" marT="0" marB="0"/>
                </a:tc>
                <a:extLst>
                  <a:ext uri="{0D108BD9-81ED-4DB2-BD59-A6C34878D82A}">
                    <a16:rowId xmlns:a16="http://schemas.microsoft.com/office/drawing/2014/main" val="3174756537"/>
                  </a:ext>
                </a:extLst>
              </a:tr>
            </a:tbl>
          </a:graphicData>
        </a:graphic>
      </p:graphicFrame>
      <p:graphicFrame>
        <p:nvGraphicFramePr>
          <p:cNvPr id="6" name="Table 5">
            <a:extLst>
              <a:ext uri="{FF2B5EF4-FFF2-40B4-BE49-F238E27FC236}">
                <a16:creationId xmlns:a16="http://schemas.microsoft.com/office/drawing/2014/main" id="{7EDDDF75-E65A-4005-AB20-C2A805C0C0F5}"/>
              </a:ext>
            </a:extLst>
          </p:cNvPr>
          <p:cNvGraphicFramePr>
            <a:graphicFrameLocks noGrp="1"/>
          </p:cNvGraphicFramePr>
          <p:nvPr>
            <p:extLst>
              <p:ext uri="{D42A27DB-BD31-4B8C-83A1-F6EECF244321}">
                <p14:modId xmlns:p14="http://schemas.microsoft.com/office/powerpoint/2010/main" val="1608989118"/>
              </p:ext>
            </p:extLst>
          </p:nvPr>
        </p:nvGraphicFramePr>
        <p:xfrm>
          <a:off x="461680" y="1143237"/>
          <a:ext cx="11268638" cy="2756533"/>
        </p:xfrm>
        <a:graphic>
          <a:graphicData uri="http://schemas.openxmlformats.org/drawingml/2006/table">
            <a:tbl>
              <a:tblPr firstRow="1" firstCol="1" bandRow="1">
                <a:tableStyleId>{16D9F66E-5EB9-4882-86FB-DCBF35E3C3E4}</a:tableStyleId>
              </a:tblPr>
              <a:tblGrid>
                <a:gridCol w="1495234">
                  <a:extLst>
                    <a:ext uri="{9D8B030D-6E8A-4147-A177-3AD203B41FA5}">
                      <a16:colId xmlns:a16="http://schemas.microsoft.com/office/drawing/2014/main" val="2641074112"/>
                    </a:ext>
                  </a:extLst>
                </a:gridCol>
                <a:gridCol w="7812957">
                  <a:extLst>
                    <a:ext uri="{9D8B030D-6E8A-4147-A177-3AD203B41FA5}">
                      <a16:colId xmlns:a16="http://schemas.microsoft.com/office/drawing/2014/main" val="1362140760"/>
                    </a:ext>
                  </a:extLst>
                </a:gridCol>
                <a:gridCol w="1960447">
                  <a:extLst>
                    <a:ext uri="{9D8B030D-6E8A-4147-A177-3AD203B41FA5}">
                      <a16:colId xmlns:a16="http://schemas.microsoft.com/office/drawing/2014/main" val="2873942963"/>
                    </a:ext>
                  </a:extLst>
                </a:gridCol>
              </a:tblGrid>
              <a:tr h="1465492">
                <a:tc>
                  <a:txBody>
                    <a:bodyPr/>
                    <a:lstStyle/>
                    <a:p>
                      <a:pPr algn="ctr">
                        <a:lnSpc>
                          <a:spcPct val="115000"/>
                        </a:lnSpc>
                        <a:spcAft>
                          <a:spcPts val="800"/>
                        </a:spcAft>
                      </a:pPr>
                      <a:r>
                        <a:rPr lang="en-US" sz="1200" b="0" dirty="0">
                          <a:effectLst/>
                        </a:rPr>
                        <a:t>5</a:t>
                      </a:r>
                      <a:endParaRPr lang="en-IN" sz="1200" b="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l">
                        <a:lnSpc>
                          <a:spcPct val="107000"/>
                        </a:lnSpc>
                        <a:spcAft>
                          <a:spcPts val="800"/>
                        </a:spcAft>
                      </a:pPr>
                      <a:r>
                        <a:rPr lang="en-US" sz="1200" b="1" dirty="0">
                          <a:solidFill>
                            <a:schemeClr val="bg1"/>
                          </a:solidFill>
                          <a:effectLst/>
                          <a:hlinkClick r:id="rId2" action="ppaction://hlinksldjump">
                            <a:extLst>
                              <a:ext uri="{A12FA001-AC4F-418D-AE19-62706E023703}">
                                <ahyp:hlinkClr xmlns:ahyp="http://schemas.microsoft.com/office/drawing/2018/hyperlinkcolor" val="tx"/>
                              </a:ext>
                            </a:extLst>
                          </a:hlinkClick>
                        </a:rPr>
                        <a:t>TESTING</a:t>
                      </a:r>
                      <a:endParaRPr lang="en-IN" sz="1200" b="1" dirty="0">
                        <a:solidFill>
                          <a:schemeClr val="bg1"/>
                        </a:solidFill>
                        <a:effectLst/>
                      </a:endParaRPr>
                    </a:p>
                    <a:p>
                      <a:pPr algn="l">
                        <a:lnSpc>
                          <a:spcPct val="107000"/>
                        </a:lnSpc>
                        <a:spcAft>
                          <a:spcPts val="800"/>
                        </a:spcAft>
                      </a:pPr>
                      <a:r>
                        <a:rPr lang="en-US" sz="1200" b="0" dirty="0">
                          <a:effectLst/>
                        </a:rPr>
                        <a:t>5.1 Test plan </a:t>
                      </a:r>
                      <a:endParaRPr lang="en-IN" sz="1200" b="0" dirty="0">
                        <a:effectLst/>
                      </a:endParaRPr>
                    </a:p>
                    <a:p>
                      <a:pPr algn="l">
                        <a:lnSpc>
                          <a:spcPct val="107000"/>
                        </a:lnSpc>
                        <a:spcAft>
                          <a:spcPts val="800"/>
                        </a:spcAft>
                      </a:pPr>
                      <a:r>
                        <a:rPr lang="en-US" sz="1200" b="0" dirty="0">
                          <a:effectLst/>
                        </a:rPr>
                        <a:t>5.2 Black Box Testing  </a:t>
                      </a:r>
                      <a:endParaRPr lang="en-IN" sz="1200" b="0" dirty="0">
                        <a:effectLst/>
                      </a:endParaRPr>
                    </a:p>
                    <a:p>
                      <a:pPr algn="l">
                        <a:lnSpc>
                          <a:spcPct val="107000"/>
                        </a:lnSpc>
                        <a:spcAft>
                          <a:spcPts val="800"/>
                        </a:spcAft>
                      </a:pPr>
                      <a:r>
                        <a:rPr lang="en-US" sz="1200" b="0" dirty="0">
                          <a:effectLst/>
                        </a:rPr>
                        <a:t>5.3 White Box Testing </a:t>
                      </a:r>
                      <a:endParaRPr lang="en-IN" sz="1200" b="0" dirty="0">
                        <a:effectLst/>
                      </a:endParaRPr>
                    </a:p>
                    <a:p>
                      <a:pPr algn="l">
                        <a:lnSpc>
                          <a:spcPct val="107000"/>
                        </a:lnSpc>
                        <a:spcAft>
                          <a:spcPts val="800"/>
                        </a:spcAft>
                      </a:pPr>
                      <a:r>
                        <a:rPr lang="en-US" sz="1200" b="0" dirty="0">
                          <a:effectLst/>
                        </a:rPr>
                        <a:t>5.4 Validation Test Cases and Result </a:t>
                      </a:r>
                      <a:endParaRPr lang="en-IN" sz="1200" b="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15000"/>
                        </a:lnSpc>
                        <a:spcAft>
                          <a:spcPts val="800"/>
                        </a:spcAft>
                      </a:pPr>
                      <a:r>
                        <a:rPr lang="en-US" sz="1200" dirty="0">
                          <a:effectLst/>
                        </a:rPr>
                        <a:t> </a:t>
                      </a:r>
                      <a:endParaRPr lang="en-IN" sz="1200" dirty="0">
                        <a:effectLst/>
                      </a:endParaRPr>
                    </a:p>
                    <a:p>
                      <a:pPr algn="just">
                        <a:lnSpc>
                          <a:spcPct val="115000"/>
                        </a:lnSpc>
                        <a:spcAft>
                          <a:spcPts val="800"/>
                        </a:spcAft>
                      </a:pPr>
                      <a:r>
                        <a:rPr lang="en-US" sz="1200" b="0" dirty="0">
                          <a:effectLst/>
                        </a:rPr>
                        <a:t>47</a:t>
                      </a:r>
                      <a:endParaRPr lang="en-IN" sz="1200" b="0" dirty="0">
                        <a:effectLst/>
                      </a:endParaRPr>
                    </a:p>
                    <a:p>
                      <a:pPr algn="just">
                        <a:lnSpc>
                          <a:spcPct val="115000"/>
                        </a:lnSpc>
                        <a:spcAft>
                          <a:spcPts val="800"/>
                        </a:spcAft>
                      </a:pPr>
                      <a:r>
                        <a:rPr lang="en-US" sz="1200" b="0" dirty="0">
                          <a:effectLst/>
                        </a:rPr>
                        <a:t>48</a:t>
                      </a:r>
                      <a:endParaRPr lang="en-IN" sz="1200" b="0" dirty="0">
                        <a:effectLst/>
                      </a:endParaRPr>
                    </a:p>
                    <a:p>
                      <a:pPr algn="just">
                        <a:lnSpc>
                          <a:spcPct val="115000"/>
                        </a:lnSpc>
                        <a:spcAft>
                          <a:spcPts val="800"/>
                        </a:spcAft>
                      </a:pPr>
                      <a:r>
                        <a:rPr lang="en-US" sz="1200" b="0" dirty="0">
                          <a:effectLst/>
                        </a:rPr>
                        <a:t>49</a:t>
                      </a:r>
                      <a:endParaRPr lang="en-IN" sz="1200" b="0" dirty="0">
                        <a:effectLst/>
                      </a:endParaRPr>
                    </a:p>
                    <a:p>
                      <a:pPr algn="just">
                        <a:lnSpc>
                          <a:spcPct val="115000"/>
                        </a:lnSpc>
                        <a:spcAft>
                          <a:spcPts val="800"/>
                        </a:spcAft>
                      </a:pPr>
                      <a:r>
                        <a:rPr lang="en-US" sz="1200" b="0" dirty="0">
                          <a:effectLst/>
                          <a:latin typeface="Calibri" panose="020F0502020204030204" pitchFamily="34" charset="0"/>
                          <a:ea typeface="Times New Roman" panose="02020603050405020304" pitchFamily="18" charset="0"/>
                          <a:cs typeface="Mangal" panose="02040503050203030202" pitchFamily="18" charset="0"/>
                        </a:rPr>
                        <a:t>50</a:t>
                      </a:r>
                      <a:endParaRPr lang="en-IN" sz="1200" b="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96826656"/>
                  </a:ext>
                </a:extLst>
              </a:tr>
              <a:tr h="300343">
                <a:tc>
                  <a:txBody>
                    <a:bodyPr/>
                    <a:lstStyle/>
                    <a:p>
                      <a:pPr algn="ctr">
                        <a:lnSpc>
                          <a:spcPct val="115000"/>
                        </a:lnSpc>
                        <a:spcAft>
                          <a:spcPts val="800"/>
                        </a:spcAft>
                      </a:pPr>
                      <a:r>
                        <a:rPr lang="en-US" sz="1200" dirty="0">
                          <a:effectLst/>
                        </a:rPr>
                        <a:t>6</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l">
                        <a:lnSpc>
                          <a:spcPct val="107000"/>
                        </a:lnSpc>
                        <a:spcAft>
                          <a:spcPts val="800"/>
                        </a:spcAft>
                      </a:pPr>
                      <a:r>
                        <a:rPr lang="en-US" sz="1200" b="1" dirty="0">
                          <a:solidFill>
                            <a:schemeClr val="bg1"/>
                          </a:solidFill>
                          <a:effectLst/>
                          <a:hlinkClick r:id="rId3" action="ppaction://hlinksldjump">
                            <a:extLst>
                              <a:ext uri="{A12FA001-AC4F-418D-AE19-62706E023703}">
                                <ahyp:hlinkClr xmlns:ahyp="http://schemas.microsoft.com/office/drawing/2018/hyperlinkcolor" val="tx"/>
                              </a:ext>
                            </a:extLst>
                          </a:hlinkClick>
                        </a:rPr>
                        <a:t>ADVANTAGES AND LIMITATIONS</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52</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68471811"/>
                  </a:ext>
                </a:extLst>
              </a:tr>
              <a:tr h="272485">
                <a:tc>
                  <a:txBody>
                    <a:bodyPr/>
                    <a:lstStyle/>
                    <a:p>
                      <a:pPr algn="ctr">
                        <a:lnSpc>
                          <a:spcPct val="115000"/>
                        </a:lnSpc>
                        <a:spcAft>
                          <a:spcPts val="800"/>
                        </a:spcAft>
                      </a:pPr>
                      <a:r>
                        <a:rPr lang="en-US" sz="1200">
                          <a:effectLst/>
                        </a:rPr>
                        <a:t>7</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l">
                        <a:lnSpc>
                          <a:spcPct val="107000"/>
                        </a:lnSpc>
                        <a:spcAft>
                          <a:spcPts val="800"/>
                        </a:spcAft>
                      </a:pPr>
                      <a:r>
                        <a:rPr lang="en-US" sz="1200" b="1" dirty="0">
                          <a:solidFill>
                            <a:schemeClr val="bg1"/>
                          </a:solidFill>
                          <a:effectLst/>
                          <a:hlinkClick r:id="rId4" action="ppaction://hlinksldjump">
                            <a:extLst>
                              <a:ext uri="{A12FA001-AC4F-418D-AE19-62706E023703}">
                                <ahyp:hlinkClr xmlns:ahyp="http://schemas.microsoft.com/office/drawing/2018/hyperlinkcolor" val="tx"/>
                              </a:ext>
                            </a:extLst>
                          </a:hlinkClick>
                        </a:rPr>
                        <a:t>CONCLUSION</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54</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65200703"/>
                  </a:ext>
                </a:extLst>
              </a:tr>
              <a:tr h="349095">
                <a:tc>
                  <a:txBody>
                    <a:bodyPr/>
                    <a:lstStyle/>
                    <a:p>
                      <a:pPr algn="ctr">
                        <a:lnSpc>
                          <a:spcPct val="115000"/>
                        </a:lnSpc>
                        <a:spcAft>
                          <a:spcPts val="800"/>
                        </a:spcAft>
                      </a:pPr>
                      <a:r>
                        <a:rPr lang="en-US" sz="1200">
                          <a:effectLst/>
                        </a:rPr>
                        <a:t>8</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l">
                        <a:lnSpc>
                          <a:spcPct val="107000"/>
                        </a:lnSpc>
                        <a:spcAft>
                          <a:spcPts val="800"/>
                        </a:spcAft>
                      </a:pPr>
                      <a:r>
                        <a:rPr lang="en-US" sz="1200" b="1" dirty="0">
                          <a:solidFill>
                            <a:schemeClr val="bg1"/>
                          </a:solidFill>
                          <a:effectLst/>
                          <a:hlinkClick r:id="rId5" action="ppaction://hlinksldjump">
                            <a:extLst>
                              <a:ext uri="{A12FA001-AC4F-418D-AE19-62706E023703}">
                                <ahyp:hlinkClr xmlns:ahyp="http://schemas.microsoft.com/office/drawing/2018/hyperlinkcolor" val="tx"/>
                              </a:ext>
                            </a:extLst>
                          </a:hlinkClick>
                        </a:rPr>
                        <a:t>FUTURE ENHANCEMENT</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56</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243275605"/>
                  </a:ext>
                </a:extLst>
              </a:tr>
              <a:tr h="369118">
                <a:tc>
                  <a:txBody>
                    <a:bodyPr/>
                    <a:lstStyle/>
                    <a:p>
                      <a:pPr algn="ctr">
                        <a:lnSpc>
                          <a:spcPct val="115000"/>
                        </a:lnSpc>
                        <a:spcAft>
                          <a:spcPts val="800"/>
                        </a:spcAft>
                      </a:pPr>
                      <a:r>
                        <a:rPr lang="en-US" sz="1200">
                          <a:effectLst/>
                        </a:rPr>
                        <a:t>9</a:t>
                      </a:r>
                      <a:endParaRPr lang="en-IN" sz="12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l">
                        <a:lnSpc>
                          <a:spcPct val="107000"/>
                        </a:lnSpc>
                        <a:spcAft>
                          <a:spcPts val="800"/>
                        </a:spcAft>
                      </a:pPr>
                      <a:r>
                        <a:rPr lang="en-US" sz="1200" b="1" dirty="0">
                          <a:solidFill>
                            <a:schemeClr val="bg1"/>
                          </a:solidFill>
                          <a:effectLst/>
                          <a:hlinkClick r:id="rId6" action="ppaction://hlinksldjump">
                            <a:extLst>
                              <a:ext uri="{A12FA001-AC4F-418D-AE19-62706E023703}">
                                <ahyp:hlinkClr xmlns:ahyp="http://schemas.microsoft.com/office/drawing/2018/hyperlinkcolor" val="tx"/>
                              </a:ext>
                            </a:extLst>
                          </a:hlinkClick>
                        </a:rPr>
                        <a:t>BIBLIOGRAPHY AND REFERENCES </a:t>
                      </a:r>
                      <a:endParaRPr lang="en-IN" sz="1200" b="1"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15000"/>
                        </a:lnSpc>
                        <a:spcAft>
                          <a:spcPts val="800"/>
                        </a:spcAft>
                      </a:pPr>
                      <a:r>
                        <a:rPr lang="en-US" sz="1200" dirty="0">
                          <a:effectLst/>
                          <a:latin typeface="Calibri" panose="020F0502020204030204" pitchFamily="34" charset="0"/>
                          <a:ea typeface="Times New Roman" panose="02020603050405020304" pitchFamily="18" charset="0"/>
                          <a:cs typeface="Mangal" panose="02040503050203030202" pitchFamily="18" charset="0"/>
                        </a:rPr>
                        <a:t>58</a:t>
                      </a: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31582761"/>
                  </a:ext>
                </a:extLst>
              </a:tr>
            </a:tbl>
          </a:graphicData>
        </a:graphic>
      </p:graphicFrame>
    </p:spTree>
    <p:extLst>
      <p:ext uri="{BB962C8B-B14F-4D97-AF65-F5344CB8AC3E}">
        <p14:creationId xmlns:p14="http://schemas.microsoft.com/office/powerpoint/2010/main" val="3337130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45E089-E100-4FC4-B120-A45D21B22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pic>
        <p:nvPicPr>
          <p:cNvPr id="11" name="Picture 10">
            <a:extLst>
              <a:ext uri="{FF2B5EF4-FFF2-40B4-BE49-F238E27FC236}">
                <a16:creationId xmlns:a16="http://schemas.microsoft.com/office/drawing/2014/main" id="{7594F180-F72E-4390-89C4-828479C00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 y="4390962"/>
            <a:ext cx="3784207" cy="2542684"/>
          </a:xfrm>
          <a:prstGeom prst="rect">
            <a:avLst/>
          </a:prstGeom>
        </p:spPr>
      </p:pic>
      <p:pic>
        <p:nvPicPr>
          <p:cNvPr id="12" name="Picture 11">
            <a:extLst>
              <a:ext uri="{FF2B5EF4-FFF2-40B4-BE49-F238E27FC236}">
                <a16:creationId xmlns:a16="http://schemas.microsoft.com/office/drawing/2014/main" id="{8B1FA5A1-4A03-4BFD-AA2A-1ACC8912B0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a:effectLst>
            <a:outerShdw blurRad="101600" dist="76200" dir="8100000" algn="tr" rotWithShape="0">
              <a:prstClr val="black">
                <a:alpha val="63000"/>
              </a:prstClr>
            </a:outerShdw>
          </a:effectLst>
        </p:spPr>
      </p:pic>
      <p:pic>
        <p:nvPicPr>
          <p:cNvPr id="13" name="Picture 12">
            <a:extLst>
              <a:ext uri="{FF2B5EF4-FFF2-40B4-BE49-F238E27FC236}">
                <a16:creationId xmlns:a16="http://schemas.microsoft.com/office/drawing/2014/main" id="{241C7345-0761-4380-A3AE-C15BF8D67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811" y="699246"/>
            <a:ext cx="7301753" cy="4348175"/>
          </a:xfrm>
          <a:prstGeom prst="rect">
            <a:avLst/>
          </a:prstGeom>
        </p:spPr>
      </p:pic>
      <p:sp>
        <p:nvSpPr>
          <p:cNvPr id="6" name="Rectangle 5">
            <a:extLst>
              <a:ext uri="{FF2B5EF4-FFF2-40B4-BE49-F238E27FC236}">
                <a16:creationId xmlns:a16="http://schemas.microsoft.com/office/drawing/2014/main" id="{659F49A8-47D8-4BE3-86A7-587FEE49347C}"/>
              </a:ext>
            </a:extLst>
          </p:cNvPr>
          <p:cNvSpPr/>
          <p:nvPr/>
        </p:nvSpPr>
        <p:spPr>
          <a:xfrm>
            <a:off x="774144" y="2312894"/>
            <a:ext cx="553998" cy="2339788"/>
          </a:xfrm>
          <a:prstGeom prst="rect">
            <a:avLst/>
          </a:prstGeom>
        </p:spPr>
        <p:txBody>
          <a:bodyPr vert="vert270" wrap="square">
            <a:spAutoFit/>
          </a:bodyPr>
          <a:lstStyle/>
          <a:p>
            <a:r>
              <a:rPr lang="en-US" sz="2400" b="1" dirty="0">
                <a:solidFill>
                  <a:schemeClr val="bg1"/>
                </a:solidFill>
                <a:latin typeface="Antonio" panose="02000503000000000000" pitchFamily="2" charset="0"/>
                <a:ea typeface="Fira Sans" panose="020B0503050000020004" pitchFamily="34" charset="0"/>
              </a:rPr>
              <a:t>SCREENSHOT</a:t>
            </a:r>
          </a:p>
        </p:txBody>
      </p:sp>
    </p:spTree>
    <p:extLst>
      <p:ext uri="{BB962C8B-B14F-4D97-AF65-F5344CB8AC3E}">
        <p14:creationId xmlns:p14="http://schemas.microsoft.com/office/powerpoint/2010/main" val="1629922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B39A2-57F9-42E7-AC6F-7EF504E0A4C6}"/>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5615" r="7813" b="19993"/>
          <a:stretch/>
        </p:blipFill>
        <p:spPr bwMode="auto">
          <a:xfrm>
            <a:off x="2618057" y="85859"/>
            <a:ext cx="7494131" cy="4433668"/>
          </a:xfrm>
          <a:prstGeom prst="rect">
            <a:avLst/>
          </a:prstGeom>
          <a:ln>
            <a:noFill/>
          </a:ln>
          <a:extLst>
            <a:ext uri="{53640926-AAD7-44D8-BBD7-CCE9431645EC}">
              <a14:shadowObscured xmlns:a14="http://schemas.microsoft.com/office/drawing/2010/main"/>
            </a:ext>
          </a:extLst>
        </p:spPr>
      </p:pic>
      <p:sp>
        <p:nvSpPr>
          <p:cNvPr id="3" name="Text Box 2">
            <a:extLst>
              <a:ext uri="{FF2B5EF4-FFF2-40B4-BE49-F238E27FC236}">
                <a16:creationId xmlns:a16="http://schemas.microsoft.com/office/drawing/2014/main" id="{8DFDF384-F922-45BD-930D-593D21EA8CEA}"/>
              </a:ext>
            </a:extLst>
          </p:cNvPr>
          <p:cNvSpPr txBox="1">
            <a:spLocks noChangeArrowheads="1"/>
          </p:cNvSpPr>
          <p:nvPr/>
        </p:nvSpPr>
        <p:spPr bwMode="auto">
          <a:xfrm>
            <a:off x="136991" y="85858"/>
            <a:ext cx="3359244" cy="3333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dirty="0">
                <a:effectLst/>
                <a:latin typeface="Calibri" panose="020F0502020204030204" pitchFamily="34" charset="0"/>
                <a:ea typeface="Times New Roman" panose="02020603050405020304" pitchFamily="18" charset="0"/>
                <a:cs typeface="Mangal" panose="02040503050203030202" pitchFamily="18" charset="0"/>
              </a:rPr>
              <a:t>Select Room Type and date</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4" name="Picture 3">
            <a:extLst>
              <a:ext uri="{FF2B5EF4-FFF2-40B4-BE49-F238E27FC236}">
                <a16:creationId xmlns:a16="http://schemas.microsoft.com/office/drawing/2014/main" id="{29A88BDD-9334-43F6-BCB9-C362331B3F49}"/>
              </a:ext>
            </a:extLst>
          </p:cNvPr>
          <p:cNvPicPr>
            <a:picLocks noChangeAspect="1"/>
          </p:cNvPicPr>
          <p:nvPr/>
        </p:nvPicPr>
        <p:blipFill rotWithShape="1">
          <a:blip r:embed="rId3">
            <a:extLst>
              <a:ext uri="{28A0092B-C50C-407E-A947-70E740481C1C}">
                <a14:useLocalDpi xmlns:a14="http://schemas.microsoft.com/office/drawing/2010/main" val="0"/>
              </a:ext>
            </a:extLst>
          </a:blip>
          <a:srcRect t="31706" b="23401"/>
          <a:stretch/>
        </p:blipFill>
        <p:spPr bwMode="auto">
          <a:xfrm>
            <a:off x="2599968" y="4590440"/>
            <a:ext cx="8148395" cy="2267560"/>
          </a:xfrm>
          <a:prstGeom prst="rect">
            <a:avLst/>
          </a:prstGeom>
          <a:ln>
            <a:noFill/>
          </a:ln>
          <a:extLst>
            <a:ext uri="{53640926-AAD7-44D8-BBD7-CCE9431645EC}">
              <a14:shadowObscured xmlns:a14="http://schemas.microsoft.com/office/drawing/2010/main"/>
            </a:ext>
          </a:extLst>
        </p:spPr>
      </p:pic>
      <p:sp>
        <p:nvSpPr>
          <p:cNvPr id="5" name="Text Box 2">
            <a:extLst>
              <a:ext uri="{FF2B5EF4-FFF2-40B4-BE49-F238E27FC236}">
                <a16:creationId xmlns:a16="http://schemas.microsoft.com/office/drawing/2014/main" id="{5D8D9F13-254B-4491-9FD2-A5B4C671400C}"/>
              </a:ext>
            </a:extLst>
          </p:cNvPr>
          <p:cNvSpPr txBox="1">
            <a:spLocks noChangeArrowheads="1"/>
          </p:cNvSpPr>
          <p:nvPr/>
        </p:nvSpPr>
        <p:spPr bwMode="auto">
          <a:xfrm>
            <a:off x="136991" y="5214956"/>
            <a:ext cx="2983372" cy="53615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dirty="0">
                <a:effectLst/>
                <a:latin typeface="Calibri" panose="020F0502020204030204" pitchFamily="34" charset="0"/>
                <a:ea typeface="Times New Roman" panose="02020603050405020304" pitchFamily="18" charset="0"/>
                <a:cs typeface="Mangal" panose="02040503050203030202" pitchFamily="18" charset="0"/>
              </a:rPr>
              <a:t>Check Rooms Availability</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64948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D1A190-A0AF-469A-8175-010E91D7909B}"/>
              </a:ext>
            </a:extLst>
          </p:cNvPr>
          <p:cNvSpPr txBox="1"/>
          <p:nvPr/>
        </p:nvSpPr>
        <p:spPr>
          <a:xfrm>
            <a:off x="-2240" y="121506"/>
            <a:ext cx="3189193" cy="375552"/>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Mangal" panose="02040503050203030202" pitchFamily="18" charset="0"/>
              </a:rPr>
              <a:t>Fill Customer details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CFC4A596-D94E-49F6-8F8D-A44805890576}"/>
              </a:ext>
            </a:extLst>
          </p:cNvPr>
          <p:cNvPicPr>
            <a:picLocks noChangeAspect="1"/>
          </p:cNvPicPr>
          <p:nvPr/>
        </p:nvPicPr>
        <p:blipFill rotWithShape="1">
          <a:blip r:embed="rId2">
            <a:extLst>
              <a:ext uri="{28A0092B-C50C-407E-A947-70E740481C1C}">
                <a14:useLocalDpi xmlns:a14="http://schemas.microsoft.com/office/drawing/2010/main" val="0"/>
              </a:ext>
            </a:extLst>
          </a:blip>
          <a:srcRect l="9565" t="14375" r="9913" b="14586"/>
          <a:stretch/>
        </p:blipFill>
        <p:spPr bwMode="auto">
          <a:xfrm>
            <a:off x="2634837" y="121506"/>
            <a:ext cx="6971454" cy="64003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2662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24F5324-636B-41B5-88F9-F9E8E7351766}"/>
              </a:ext>
            </a:extLst>
          </p:cNvPr>
          <p:cNvSpPr txBox="1">
            <a:spLocks noChangeArrowheads="1"/>
          </p:cNvSpPr>
          <p:nvPr/>
        </p:nvSpPr>
        <p:spPr bwMode="auto">
          <a:xfrm>
            <a:off x="0" y="0"/>
            <a:ext cx="2314575" cy="3333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Final Invoice / Bill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3" name="Picture 2">
            <a:extLst>
              <a:ext uri="{FF2B5EF4-FFF2-40B4-BE49-F238E27FC236}">
                <a16:creationId xmlns:a16="http://schemas.microsoft.com/office/drawing/2014/main" id="{684E3B65-A4AE-410D-AB32-8098FA2540E4}"/>
              </a:ext>
            </a:extLst>
          </p:cNvPr>
          <p:cNvPicPr>
            <a:picLocks noChangeAspect="1"/>
          </p:cNvPicPr>
          <p:nvPr/>
        </p:nvPicPr>
        <p:blipFill rotWithShape="1">
          <a:blip r:embed="rId2">
            <a:extLst>
              <a:ext uri="{28A0092B-C50C-407E-A947-70E740481C1C}">
                <a14:useLocalDpi xmlns:a14="http://schemas.microsoft.com/office/drawing/2010/main" val="0"/>
              </a:ext>
            </a:extLst>
          </a:blip>
          <a:srcRect l="2608" t="5484" r="2088" b="7106"/>
          <a:stretch/>
        </p:blipFill>
        <p:spPr bwMode="auto">
          <a:xfrm>
            <a:off x="1416442" y="537041"/>
            <a:ext cx="9595268" cy="4465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090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171">
            <a:extLst>
              <a:ext uri="{FF2B5EF4-FFF2-40B4-BE49-F238E27FC236}">
                <a16:creationId xmlns:a16="http://schemas.microsoft.com/office/drawing/2014/main" id="{B3F22FE5-39A9-43DC-BB16-49DA27384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38422"/>
          <a:stretch>
            <a:fillRect/>
          </a:stretch>
        </p:blipFill>
        <p:spPr bwMode="auto">
          <a:xfrm>
            <a:off x="80682" y="356908"/>
            <a:ext cx="293370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174">
            <a:extLst>
              <a:ext uri="{FF2B5EF4-FFF2-40B4-BE49-F238E27FC236}">
                <a16:creationId xmlns:a16="http://schemas.microsoft.com/office/drawing/2014/main" id="{105E48AF-3370-4F64-9B94-4EA340D3F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 b="41199"/>
          <a:stretch>
            <a:fillRect/>
          </a:stretch>
        </p:blipFill>
        <p:spPr bwMode="auto">
          <a:xfrm>
            <a:off x="3178175" y="356907"/>
            <a:ext cx="3070225"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175">
            <a:extLst>
              <a:ext uri="{FF2B5EF4-FFF2-40B4-BE49-F238E27FC236}">
                <a16:creationId xmlns:a16="http://schemas.microsoft.com/office/drawing/2014/main" id="{2255FC46-2CA8-45CD-8241-405E8AAD0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83" b="75935"/>
          <a:stretch>
            <a:fillRect/>
          </a:stretch>
        </p:blipFill>
        <p:spPr bwMode="auto">
          <a:xfrm>
            <a:off x="80682" y="4533900"/>
            <a:ext cx="6740525"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a:extLst>
              <a:ext uri="{FF2B5EF4-FFF2-40B4-BE49-F238E27FC236}">
                <a16:creationId xmlns:a16="http://schemas.microsoft.com/office/drawing/2014/main" id="{2E1E494B-D9B4-460A-A726-E9A55C61890B}"/>
              </a:ext>
            </a:extLst>
          </p:cNvPr>
          <p:cNvSpPr txBox="1">
            <a:spLocks noChangeArrowheads="1"/>
          </p:cNvSpPr>
          <p:nvPr/>
        </p:nvSpPr>
        <p:spPr bwMode="auto">
          <a:xfrm>
            <a:off x="152400" y="26334"/>
            <a:ext cx="2314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Admin Manage Rooms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 Box 5">
            <a:extLst>
              <a:ext uri="{FF2B5EF4-FFF2-40B4-BE49-F238E27FC236}">
                <a16:creationId xmlns:a16="http://schemas.microsoft.com/office/drawing/2014/main" id="{3B6B63BF-8D2B-41A2-A6C4-143D83DB4C9A}"/>
              </a:ext>
            </a:extLst>
          </p:cNvPr>
          <p:cNvSpPr txBox="1">
            <a:spLocks noChangeArrowheads="1"/>
          </p:cNvSpPr>
          <p:nvPr/>
        </p:nvSpPr>
        <p:spPr bwMode="auto">
          <a:xfrm>
            <a:off x="3178175" y="85725"/>
            <a:ext cx="307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Admin Manage Reservation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7803FEAF-71FB-4E67-94FE-2EBBFBA6210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9">
            <a:extLst>
              <a:ext uri="{FF2B5EF4-FFF2-40B4-BE49-F238E27FC236}">
                <a16:creationId xmlns:a16="http://schemas.microsoft.com/office/drawing/2014/main" id="{204F0471-6D67-490B-82D5-5555CFD34B48}"/>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0">
            <a:extLst>
              <a:ext uri="{FF2B5EF4-FFF2-40B4-BE49-F238E27FC236}">
                <a16:creationId xmlns:a16="http://schemas.microsoft.com/office/drawing/2014/main" id="{D36B4BDD-02D9-4630-B910-171963BBA6BC}"/>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1">
            <a:extLst>
              <a:ext uri="{FF2B5EF4-FFF2-40B4-BE49-F238E27FC236}">
                <a16:creationId xmlns:a16="http://schemas.microsoft.com/office/drawing/2014/main" id="{8AAE3A75-0AB9-425E-8F87-EE52793CA75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ext Box 2">
            <a:extLst>
              <a:ext uri="{FF2B5EF4-FFF2-40B4-BE49-F238E27FC236}">
                <a16:creationId xmlns:a16="http://schemas.microsoft.com/office/drawing/2014/main" id="{AA887C8A-90AC-43F6-9FEB-38AD42E4FD8C}"/>
              </a:ext>
            </a:extLst>
          </p:cNvPr>
          <p:cNvSpPr txBox="1">
            <a:spLocks noChangeArrowheads="1"/>
          </p:cNvSpPr>
          <p:nvPr/>
        </p:nvSpPr>
        <p:spPr bwMode="auto">
          <a:xfrm>
            <a:off x="575982" y="4183716"/>
            <a:ext cx="2438400" cy="28575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Admin View reservation Data</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13" name="Picture 12">
            <a:extLst>
              <a:ext uri="{FF2B5EF4-FFF2-40B4-BE49-F238E27FC236}">
                <a16:creationId xmlns:a16="http://schemas.microsoft.com/office/drawing/2014/main" id="{19F16EA5-3A13-43B4-8A72-9C0176FBFD08}"/>
              </a:ext>
            </a:extLst>
          </p:cNvPr>
          <p:cNvPicPr>
            <a:picLocks noChangeAspect="1"/>
          </p:cNvPicPr>
          <p:nvPr/>
        </p:nvPicPr>
        <p:blipFill rotWithShape="1">
          <a:blip r:embed="rId5">
            <a:extLst>
              <a:ext uri="{28A0092B-C50C-407E-A947-70E740481C1C}">
                <a14:useLocalDpi xmlns:a14="http://schemas.microsoft.com/office/drawing/2010/main" val="0"/>
              </a:ext>
            </a:extLst>
          </a:blip>
          <a:srcRect b="62133"/>
          <a:stretch/>
        </p:blipFill>
        <p:spPr bwMode="auto">
          <a:xfrm>
            <a:off x="7681351" y="4183717"/>
            <a:ext cx="3197447" cy="2521884"/>
          </a:xfrm>
          <a:prstGeom prst="rect">
            <a:avLst/>
          </a:prstGeom>
          <a:ln>
            <a:noFill/>
          </a:ln>
          <a:extLst>
            <a:ext uri="{53640926-AAD7-44D8-BBD7-CCE9431645EC}">
              <a14:shadowObscured xmlns:a14="http://schemas.microsoft.com/office/drawing/2010/main"/>
            </a:ext>
          </a:extLst>
        </p:spPr>
      </p:pic>
      <p:sp>
        <p:nvSpPr>
          <p:cNvPr id="14" name="Text Box 2">
            <a:extLst>
              <a:ext uri="{FF2B5EF4-FFF2-40B4-BE49-F238E27FC236}">
                <a16:creationId xmlns:a16="http://schemas.microsoft.com/office/drawing/2014/main" id="{AA7E0BBB-FE42-49E2-AC79-B8CD6D1AD010}"/>
              </a:ext>
            </a:extLst>
          </p:cNvPr>
          <p:cNvSpPr txBox="1">
            <a:spLocks noChangeArrowheads="1"/>
          </p:cNvSpPr>
          <p:nvPr/>
        </p:nvSpPr>
        <p:spPr bwMode="auto">
          <a:xfrm>
            <a:off x="7800694" y="3831291"/>
            <a:ext cx="3114675" cy="4953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Admin views feedbacks / Massages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5" name="Text Box 2">
            <a:extLst>
              <a:ext uri="{FF2B5EF4-FFF2-40B4-BE49-F238E27FC236}">
                <a16:creationId xmlns:a16="http://schemas.microsoft.com/office/drawing/2014/main" id="{2039505C-B3AC-4DAC-AB1A-0495EA58621E}"/>
              </a:ext>
            </a:extLst>
          </p:cNvPr>
          <p:cNvSpPr txBox="1">
            <a:spLocks noChangeArrowheads="1"/>
          </p:cNvSpPr>
          <p:nvPr/>
        </p:nvSpPr>
        <p:spPr bwMode="auto">
          <a:xfrm>
            <a:off x="8039100" y="259696"/>
            <a:ext cx="2514600" cy="5619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Admin Manage Login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16" name="Picture 15">
            <a:extLst>
              <a:ext uri="{FF2B5EF4-FFF2-40B4-BE49-F238E27FC236}">
                <a16:creationId xmlns:a16="http://schemas.microsoft.com/office/drawing/2014/main" id="{9EC52061-FA22-48D3-9E44-052BAB7A145C}"/>
              </a:ext>
            </a:extLst>
          </p:cNvPr>
          <p:cNvPicPr>
            <a:picLocks noChangeAspect="1"/>
          </p:cNvPicPr>
          <p:nvPr/>
        </p:nvPicPr>
        <p:blipFill rotWithShape="1">
          <a:blip r:embed="rId6">
            <a:extLst>
              <a:ext uri="{28A0092B-C50C-407E-A947-70E740481C1C}">
                <a14:useLocalDpi xmlns:a14="http://schemas.microsoft.com/office/drawing/2010/main" val="0"/>
              </a:ext>
            </a:extLst>
          </a:blip>
          <a:srcRect b="75676"/>
          <a:stretch/>
        </p:blipFill>
        <p:spPr bwMode="auto">
          <a:xfrm>
            <a:off x="7439265" y="886757"/>
            <a:ext cx="3743835" cy="18715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989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3041213-4C1A-4945-B397-52284ED775B7}"/>
              </a:ext>
            </a:extLst>
          </p:cNvPr>
          <p:cNvSpPr txBox="1">
            <a:spLocks noChangeArrowheads="1"/>
          </p:cNvSpPr>
          <p:nvPr/>
        </p:nvSpPr>
        <p:spPr bwMode="auto">
          <a:xfrm>
            <a:off x="331694" y="97491"/>
            <a:ext cx="2438400" cy="3429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Admin Manage Employee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3" name="Picture 2">
            <a:extLst>
              <a:ext uri="{FF2B5EF4-FFF2-40B4-BE49-F238E27FC236}">
                <a16:creationId xmlns:a16="http://schemas.microsoft.com/office/drawing/2014/main" id="{A116D880-021B-4581-B460-9C63B7F3526F}"/>
              </a:ext>
            </a:extLst>
          </p:cNvPr>
          <p:cNvPicPr>
            <a:picLocks noChangeAspect="1"/>
          </p:cNvPicPr>
          <p:nvPr/>
        </p:nvPicPr>
        <p:blipFill rotWithShape="1">
          <a:blip r:embed="rId2">
            <a:extLst>
              <a:ext uri="{28A0092B-C50C-407E-A947-70E740481C1C}">
                <a14:useLocalDpi xmlns:a14="http://schemas.microsoft.com/office/drawing/2010/main" val="0"/>
              </a:ext>
            </a:extLst>
          </a:blip>
          <a:srcRect b="71030"/>
          <a:stretch/>
        </p:blipFill>
        <p:spPr bwMode="auto">
          <a:xfrm>
            <a:off x="2584822" y="97491"/>
            <a:ext cx="8314203" cy="1879227"/>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39955673-49E2-4600-B20C-2C9BCDD04CEF}"/>
              </a:ext>
            </a:extLst>
          </p:cNvPr>
          <p:cNvPicPr>
            <a:picLocks noChangeAspect="1"/>
          </p:cNvPicPr>
          <p:nvPr/>
        </p:nvPicPr>
        <p:blipFill rotWithShape="1">
          <a:blip r:embed="rId3">
            <a:extLst>
              <a:ext uri="{28A0092B-C50C-407E-A947-70E740481C1C}">
                <a14:useLocalDpi xmlns:a14="http://schemas.microsoft.com/office/drawing/2010/main" val="0"/>
              </a:ext>
            </a:extLst>
          </a:blip>
          <a:srcRect b="68961"/>
          <a:stretch/>
        </p:blipFill>
        <p:spPr bwMode="auto">
          <a:xfrm>
            <a:off x="2770094" y="3128645"/>
            <a:ext cx="5410200" cy="3729355"/>
          </a:xfrm>
          <a:prstGeom prst="rect">
            <a:avLst/>
          </a:prstGeom>
          <a:ln>
            <a:noFill/>
          </a:ln>
          <a:extLst>
            <a:ext uri="{53640926-AAD7-44D8-BBD7-CCE9431645EC}">
              <a14:shadowObscured xmlns:a14="http://schemas.microsoft.com/office/drawing/2010/main"/>
            </a:ext>
          </a:extLst>
        </p:spPr>
      </p:pic>
      <p:sp>
        <p:nvSpPr>
          <p:cNvPr id="5" name="Text Box 2">
            <a:extLst>
              <a:ext uri="{FF2B5EF4-FFF2-40B4-BE49-F238E27FC236}">
                <a16:creationId xmlns:a16="http://schemas.microsoft.com/office/drawing/2014/main" id="{D1E84400-7EAB-48B6-8A15-CC198DA3E7B5}"/>
              </a:ext>
            </a:extLst>
          </p:cNvPr>
          <p:cNvSpPr txBox="1">
            <a:spLocks noChangeArrowheads="1"/>
          </p:cNvSpPr>
          <p:nvPr/>
        </p:nvSpPr>
        <p:spPr bwMode="auto">
          <a:xfrm>
            <a:off x="128308" y="2162175"/>
            <a:ext cx="3114675" cy="3429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effectLst/>
                <a:latin typeface="Calibri" panose="020F0502020204030204" pitchFamily="34" charset="0"/>
                <a:ea typeface="Times New Roman" panose="02020603050405020304" pitchFamily="18" charset="0"/>
                <a:cs typeface="Mangal" panose="02040503050203030202" pitchFamily="18" charset="0"/>
              </a:rPr>
              <a:t>Admin views Report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291258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9673345" cy="630878"/>
          </a:xfrm>
          <a:prstGeom prst="rect">
            <a:avLst/>
          </a:prstGeom>
          <a:noFill/>
        </p:spPr>
        <p:txBody>
          <a:bodyPr wrap="square">
            <a:spAutoFit/>
          </a:bodyPr>
          <a:lstStyle/>
          <a:p>
            <a:pPr algn="ctr">
              <a:lnSpc>
                <a:spcPct val="115000"/>
              </a:lnSpc>
              <a:spcAft>
                <a:spcPts val="800"/>
              </a:spcAft>
              <a:buSzPts val="1800"/>
            </a:pPr>
            <a:r>
              <a:rPr lang="en-US" sz="3200" b="1" spc="600" dirty="0">
                <a:solidFill>
                  <a:schemeClr val="bg1"/>
                </a:solidFill>
                <a:latin typeface="Castellar" panose="020A0402060406010301" pitchFamily="18" charset="0"/>
                <a:ea typeface="Times New Roman" panose="02020603050405020304" pitchFamily="18" charset="0"/>
                <a:cs typeface="Calibri" panose="020F0502020204030204" pitchFamily="34" charset="0"/>
              </a:rPr>
              <a:t>5</a:t>
            </a: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 Testing</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41" name="Google Shape;1697;p49">
            <a:extLst>
              <a:ext uri="{FF2B5EF4-FFF2-40B4-BE49-F238E27FC236}">
                <a16:creationId xmlns:a16="http://schemas.microsoft.com/office/drawing/2014/main" id="{0B51E3D8-B65F-4393-8F77-D977D0B7206E}"/>
              </a:ext>
            </a:extLst>
          </p:cNvPr>
          <p:cNvGrpSpPr/>
          <p:nvPr/>
        </p:nvGrpSpPr>
        <p:grpSpPr>
          <a:xfrm>
            <a:off x="280081" y="5446059"/>
            <a:ext cx="1293225" cy="1291037"/>
            <a:chOff x="8095060" y="5664590"/>
            <a:chExt cx="497404" cy="594389"/>
          </a:xfrm>
        </p:grpSpPr>
        <p:grpSp>
          <p:nvGrpSpPr>
            <p:cNvPr id="42" name="Google Shape;1698;p49">
              <a:extLst>
                <a:ext uri="{FF2B5EF4-FFF2-40B4-BE49-F238E27FC236}">
                  <a16:creationId xmlns:a16="http://schemas.microsoft.com/office/drawing/2014/main" id="{361A49C2-21D0-462A-8A47-B7F2A9DE7DAD}"/>
                </a:ext>
              </a:extLst>
            </p:cNvPr>
            <p:cNvGrpSpPr/>
            <p:nvPr/>
          </p:nvGrpSpPr>
          <p:grpSpPr>
            <a:xfrm>
              <a:off x="8095060" y="5969027"/>
              <a:ext cx="497404" cy="289951"/>
              <a:chOff x="8095060" y="5969027"/>
              <a:chExt cx="497404" cy="289951"/>
            </a:xfrm>
          </p:grpSpPr>
          <p:sp>
            <p:nvSpPr>
              <p:cNvPr id="55" name="Google Shape;1699;p49">
                <a:extLst>
                  <a:ext uri="{FF2B5EF4-FFF2-40B4-BE49-F238E27FC236}">
                    <a16:creationId xmlns:a16="http://schemas.microsoft.com/office/drawing/2014/main" id="{C4D4C9FB-DCBF-4624-BB72-2F0F9F3216EE}"/>
                  </a:ext>
                </a:extLst>
              </p:cNvPr>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700;p49">
                <a:extLst>
                  <a:ext uri="{FF2B5EF4-FFF2-40B4-BE49-F238E27FC236}">
                    <a16:creationId xmlns:a16="http://schemas.microsoft.com/office/drawing/2014/main" id="{A46F8F50-F3F3-417B-A159-A6665654502E}"/>
                  </a:ext>
                </a:extLst>
              </p:cNvPr>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 name="Google Shape;1701;p49">
                <a:extLst>
                  <a:ext uri="{FF2B5EF4-FFF2-40B4-BE49-F238E27FC236}">
                    <a16:creationId xmlns:a16="http://schemas.microsoft.com/office/drawing/2014/main" id="{B77A654B-0A4E-4AAC-BA79-78EE084E6109}"/>
                  </a:ext>
                </a:extLst>
              </p:cNvPr>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 name="Google Shape;1702;p49">
              <a:extLst>
                <a:ext uri="{FF2B5EF4-FFF2-40B4-BE49-F238E27FC236}">
                  <a16:creationId xmlns:a16="http://schemas.microsoft.com/office/drawing/2014/main" id="{0ED0C276-4400-4CCB-8DDB-AB94FF550BDB}"/>
                </a:ext>
              </a:extLst>
            </p:cNvPr>
            <p:cNvGrpSpPr/>
            <p:nvPr/>
          </p:nvGrpSpPr>
          <p:grpSpPr>
            <a:xfrm>
              <a:off x="8095060" y="5867832"/>
              <a:ext cx="497404" cy="289312"/>
              <a:chOff x="8095060" y="5867832"/>
              <a:chExt cx="497404" cy="289312"/>
            </a:xfrm>
          </p:grpSpPr>
          <p:sp>
            <p:nvSpPr>
              <p:cNvPr id="52" name="Google Shape;1703;p49">
                <a:extLst>
                  <a:ext uri="{FF2B5EF4-FFF2-40B4-BE49-F238E27FC236}">
                    <a16:creationId xmlns:a16="http://schemas.microsoft.com/office/drawing/2014/main" id="{2078C6F8-9878-416D-B511-EB1AD6A230DF}"/>
                  </a:ext>
                </a:extLst>
              </p:cNvPr>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704;p49">
                <a:extLst>
                  <a:ext uri="{FF2B5EF4-FFF2-40B4-BE49-F238E27FC236}">
                    <a16:creationId xmlns:a16="http://schemas.microsoft.com/office/drawing/2014/main" id="{D7F1F1A3-8E7A-4318-98D3-BFA693F9F305}"/>
                  </a:ext>
                </a:extLst>
              </p:cNvPr>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705;p49">
                <a:extLst>
                  <a:ext uri="{FF2B5EF4-FFF2-40B4-BE49-F238E27FC236}">
                    <a16:creationId xmlns:a16="http://schemas.microsoft.com/office/drawing/2014/main" id="{746165CC-0636-4B34-9DA8-6A7EC23A2B09}"/>
                  </a:ext>
                </a:extLst>
              </p:cNvPr>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 name="Google Shape;1706;p49">
              <a:extLst>
                <a:ext uri="{FF2B5EF4-FFF2-40B4-BE49-F238E27FC236}">
                  <a16:creationId xmlns:a16="http://schemas.microsoft.com/office/drawing/2014/main" id="{A4D8F4F5-1D7D-4732-AC6F-ED8875153525}"/>
                </a:ext>
              </a:extLst>
            </p:cNvPr>
            <p:cNvGrpSpPr/>
            <p:nvPr/>
          </p:nvGrpSpPr>
          <p:grpSpPr>
            <a:xfrm>
              <a:off x="8095060" y="5765998"/>
              <a:ext cx="497404" cy="289312"/>
              <a:chOff x="8095060" y="5765998"/>
              <a:chExt cx="497404" cy="289312"/>
            </a:xfrm>
          </p:grpSpPr>
          <p:sp>
            <p:nvSpPr>
              <p:cNvPr id="49" name="Google Shape;1707;p49">
                <a:extLst>
                  <a:ext uri="{FF2B5EF4-FFF2-40B4-BE49-F238E27FC236}">
                    <a16:creationId xmlns:a16="http://schemas.microsoft.com/office/drawing/2014/main" id="{BDD52B10-C286-4D0C-A744-05194F1654EA}"/>
                  </a:ext>
                </a:extLst>
              </p:cNvPr>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50" name="Google Shape;1708;p49">
                <a:extLst>
                  <a:ext uri="{FF2B5EF4-FFF2-40B4-BE49-F238E27FC236}">
                    <a16:creationId xmlns:a16="http://schemas.microsoft.com/office/drawing/2014/main" id="{973FB9FD-7B4A-446E-B039-26063F7C0561}"/>
                  </a:ext>
                </a:extLst>
              </p:cNvPr>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709;p49">
                <a:extLst>
                  <a:ext uri="{FF2B5EF4-FFF2-40B4-BE49-F238E27FC236}">
                    <a16:creationId xmlns:a16="http://schemas.microsoft.com/office/drawing/2014/main" id="{5CD60A9C-09A6-41DC-AC71-44DD2873056D}"/>
                  </a:ext>
                </a:extLst>
              </p:cNvPr>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 name="Google Shape;1710;p49">
              <a:extLst>
                <a:ext uri="{FF2B5EF4-FFF2-40B4-BE49-F238E27FC236}">
                  <a16:creationId xmlns:a16="http://schemas.microsoft.com/office/drawing/2014/main" id="{42AF74B0-B4EE-4E53-8B7E-9DBE36EE3B42}"/>
                </a:ext>
              </a:extLst>
            </p:cNvPr>
            <p:cNvGrpSpPr/>
            <p:nvPr/>
          </p:nvGrpSpPr>
          <p:grpSpPr>
            <a:xfrm>
              <a:off x="8095060" y="5664590"/>
              <a:ext cx="497404" cy="290164"/>
              <a:chOff x="8095060" y="5664590"/>
              <a:chExt cx="497404" cy="290164"/>
            </a:xfrm>
          </p:grpSpPr>
          <p:sp>
            <p:nvSpPr>
              <p:cNvPr id="46" name="Google Shape;1711;p49">
                <a:extLst>
                  <a:ext uri="{FF2B5EF4-FFF2-40B4-BE49-F238E27FC236}">
                    <a16:creationId xmlns:a16="http://schemas.microsoft.com/office/drawing/2014/main" id="{BBBE9575-6364-442A-A256-FDAD81161D76}"/>
                  </a:ext>
                </a:extLst>
              </p:cNvPr>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1712;p49">
                <a:extLst>
                  <a:ext uri="{FF2B5EF4-FFF2-40B4-BE49-F238E27FC236}">
                    <a16:creationId xmlns:a16="http://schemas.microsoft.com/office/drawing/2014/main" id="{128982AE-53B2-4195-BD4B-7B9697CD29CE}"/>
                  </a:ext>
                </a:extLst>
              </p:cNvPr>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713;p49">
                <a:extLst>
                  <a:ext uri="{FF2B5EF4-FFF2-40B4-BE49-F238E27FC236}">
                    <a16:creationId xmlns:a16="http://schemas.microsoft.com/office/drawing/2014/main" id="{D7A09D59-718F-4B20-B5E6-749DBCCFCC14}"/>
                  </a:ext>
                </a:extLst>
              </p:cNvPr>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 name="Google Shape;1203;p48">
            <a:extLst>
              <a:ext uri="{FF2B5EF4-FFF2-40B4-BE49-F238E27FC236}">
                <a16:creationId xmlns:a16="http://schemas.microsoft.com/office/drawing/2014/main" id="{160F115E-8398-434E-9726-B05427095F47}"/>
              </a:ext>
            </a:extLst>
          </p:cNvPr>
          <p:cNvGrpSpPr/>
          <p:nvPr/>
        </p:nvGrpSpPr>
        <p:grpSpPr>
          <a:xfrm>
            <a:off x="2326341" y="5691892"/>
            <a:ext cx="1079819" cy="1007623"/>
            <a:chOff x="3294650" y="3652450"/>
            <a:chExt cx="388350" cy="405450"/>
          </a:xfrm>
        </p:grpSpPr>
        <p:sp>
          <p:nvSpPr>
            <p:cNvPr id="22" name="Google Shape;1204;p48">
              <a:extLst>
                <a:ext uri="{FF2B5EF4-FFF2-40B4-BE49-F238E27FC236}">
                  <a16:creationId xmlns:a16="http://schemas.microsoft.com/office/drawing/2014/main" id="{2229EBDA-0C7D-4777-BF7B-977680C43F11}"/>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5;p48">
              <a:extLst>
                <a:ext uri="{FF2B5EF4-FFF2-40B4-BE49-F238E27FC236}">
                  <a16:creationId xmlns:a16="http://schemas.microsoft.com/office/drawing/2014/main" id="{AE838343-757B-4C02-A41A-438272944171}"/>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6;p48">
              <a:extLst>
                <a:ext uri="{FF2B5EF4-FFF2-40B4-BE49-F238E27FC236}">
                  <a16:creationId xmlns:a16="http://schemas.microsoft.com/office/drawing/2014/main" id="{2E53AEEA-28A7-4600-8024-974DDC635FDE}"/>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7328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CA7FC-0CD9-432B-B2D9-C51DE8D43EC2}"/>
              </a:ext>
            </a:extLst>
          </p:cNvPr>
          <p:cNvSpPr txBox="1"/>
          <p:nvPr/>
        </p:nvSpPr>
        <p:spPr>
          <a:xfrm>
            <a:off x="322730" y="211330"/>
            <a:ext cx="10999694" cy="6186886"/>
          </a:xfrm>
          <a:prstGeom prst="rect">
            <a:avLst/>
          </a:prstGeom>
          <a:noFill/>
        </p:spPr>
        <p:txBody>
          <a:bodyPr wrap="square">
            <a:spAutoFit/>
          </a:bodyPr>
          <a:lstStyle/>
          <a:p>
            <a:pPr algn="ctr">
              <a:lnSpc>
                <a:spcPct val="115000"/>
              </a:lnSpc>
              <a:spcAft>
                <a:spcPts val="8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5.1</a:t>
            </a:r>
            <a:r>
              <a:rPr lang="en-IN" sz="2000" b="1" dirty="0">
                <a:effectLst/>
                <a:latin typeface="Calibri" panose="020F0502020204030204" pitchFamily="34" charset="0"/>
                <a:ea typeface="Times New Roman" panose="02020603050405020304" pitchFamily="18" charset="0"/>
                <a:cs typeface="Calibri" panose="020F0502020204030204" pitchFamily="34" charset="0"/>
              </a:rPr>
              <a:t> Test Plan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800"/>
              </a:spcAft>
            </a:pPr>
            <a:r>
              <a:rPr lang="en-IN" sz="1600" b="1"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Software testing is critical element of the software quality assurance and represents the ultimate review of specification , design and coding. “Testing is a process of executing a program with the intent of finding error.”</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600" b="1" u="sng" dirty="0">
                <a:effectLst/>
                <a:latin typeface="Calibri" panose="020F0502020204030204" pitchFamily="34" charset="0"/>
                <a:ea typeface="Times New Roman" panose="02020603050405020304" pitchFamily="18" charset="0"/>
                <a:cs typeface="Calibri" panose="020F0502020204030204" pitchFamily="34" charset="0"/>
              </a:rPr>
              <a:t>Objectives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objective of the system are as follows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To design different tests that uncovers the error with minimum time and cost.</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To check the software function appears to be working according to specifications given by user.</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A successful test is one that uncovers with the existing system.</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Software delivered interfaces correctly with the existing system.</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266700">
              <a:lnSpc>
                <a:spcPct val="15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600" b="1" u="sng" dirty="0">
                <a:effectLst/>
                <a:latin typeface="Calibri" panose="020F0502020204030204" pitchFamily="34" charset="0"/>
                <a:ea typeface="Times New Roman" panose="02020603050405020304" pitchFamily="18" charset="0"/>
                <a:cs typeface="Calibri" panose="020F0502020204030204" pitchFamily="34" charset="0"/>
              </a:rPr>
              <a:t>Types Of Testing :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Executing the program with the help of test cases and test data generated does testing the testing techniques are used are described as follows: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126505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5C56D-4433-4F90-9543-B9FB128535DA}"/>
              </a:ext>
            </a:extLst>
          </p:cNvPr>
          <p:cNvSpPr txBox="1"/>
          <p:nvPr/>
        </p:nvSpPr>
        <p:spPr>
          <a:xfrm>
            <a:off x="134470" y="1183193"/>
            <a:ext cx="11497235" cy="3245119"/>
          </a:xfrm>
          <a:prstGeom prst="rect">
            <a:avLst/>
          </a:prstGeom>
          <a:noFill/>
        </p:spPr>
        <p:txBody>
          <a:bodyPr wrap="square">
            <a:spAutoFit/>
          </a:bodyPr>
          <a:lstStyle/>
          <a:p>
            <a:pPr algn="ctr">
              <a:lnSpc>
                <a:spcPct val="115000"/>
              </a:lnSpc>
              <a:spcAft>
                <a:spcPts val="8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5</a:t>
            </a:r>
            <a:r>
              <a:rPr lang="en-IN" sz="2000" b="1" dirty="0">
                <a:effectLst/>
                <a:latin typeface="Calibri" panose="020F0502020204030204" pitchFamily="34" charset="0"/>
                <a:ea typeface="Times New Roman" panose="02020603050405020304" pitchFamily="18" charset="0"/>
                <a:cs typeface="Calibri" panose="020F0502020204030204" pitchFamily="34" charset="0"/>
              </a:rPr>
              <a:t>.2 Black Box Testing</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end user has concluded Black Box Testing. The user is most concerned with the inputs that the system accepted and the output that if generated.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266700">
              <a:lnSpc>
                <a:spcPct val="150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Using this approach, it is useful in the finding the incorrect or missing function , interface errors , errors in database . initialization and termination errors . The user has checked every GUI form and Reports for error.</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939120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4C38F-CACD-49E3-AF39-A7243F917F59}"/>
              </a:ext>
            </a:extLst>
          </p:cNvPr>
          <p:cNvSpPr txBox="1"/>
          <p:nvPr/>
        </p:nvSpPr>
        <p:spPr>
          <a:xfrm>
            <a:off x="793376" y="1183193"/>
            <a:ext cx="10448365" cy="3660617"/>
          </a:xfrm>
          <a:prstGeom prst="rect">
            <a:avLst/>
          </a:prstGeom>
          <a:noFill/>
        </p:spPr>
        <p:txBody>
          <a:bodyPr wrap="square">
            <a:spAutoFit/>
          </a:bodyPr>
          <a:lstStyle/>
          <a:p>
            <a:pPr algn="ctr">
              <a:lnSpc>
                <a:spcPct val="115000"/>
              </a:lnSpc>
              <a:spcAft>
                <a:spcPts val="800"/>
              </a:spcAft>
            </a:pPr>
            <a:r>
              <a:rPr lang="en-IN" sz="2000" b="1" dirty="0">
                <a:effectLst/>
                <a:latin typeface="Calibri" panose="020F0502020204030204" pitchFamily="34" charset="0"/>
                <a:ea typeface="Times New Roman" panose="02020603050405020304" pitchFamily="18" charset="0"/>
                <a:cs typeface="Calibri" panose="020F0502020204030204" pitchFamily="34" charset="0"/>
              </a:rPr>
              <a:t>5.3 White Box Testing:</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800"/>
              </a:spcAft>
            </a:pP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White box testing sometimes called as Glass-Box testing . It tests the logic or the code written for the system.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2667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Using this approach , the paths within the module were exercised so that the flow of controls and won’t lead us to make design errors. All the conditions/decision were checked once their true and false side. Loops were tested as their operational boundaries.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3363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3159498" y="2727774"/>
            <a:ext cx="5873003" cy="553998"/>
          </a:xfrm>
          <a:prstGeom prst="rect">
            <a:avLst/>
          </a:prstGeom>
          <a:noFill/>
        </p:spPr>
        <p:txBody>
          <a:bodyPr wrap="square">
            <a:spAutoFit/>
          </a:bodyPr>
          <a:lstStyle/>
          <a:p>
            <a:pPr algn="ctr"/>
            <a:r>
              <a:rPr lang="en-US" sz="2800" b="1" dirty="0">
                <a:solidFill>
                  <a:schemeClr val="bg1"/>
                </a:solidFill>
                <a:latin typeface="Castellar" panose="020A0402060406010301" pitchFamily="18" charset="0"/>
              </a:rPr>
              <a:t>1</a:t>
            </a:r>
            <a:r>
              <a:rPr lang="en-US" sz="2800" b="1" dirty="0">
                <a:solidFill>
                  <a:schemeClr val="bg1"/>
                </a:solidFill>
              </a:rPr>
              <a:t>. </a:t>
            </a:r>
            <a:r>
              <a:rPr lang="en-US" sz="3000" b="1" spc="600" dirty="0">
                <a:solidFill>
                  <a:schemeClr val="bg1"/>
                </a:solidFill>
                <a:latin typeface="Castellar" panose="020A0402060406010301" pitchFamily="18" charset="0"/>
              </a:rPr>
              <a:t>Introduction</a:t>
            </a:r>
            <a:r>
              <a:rPr lang="en-US" sz="2800" b="1" spc="300" dirty="0">
                <a:solidFill>
                  <a:schemeClr val="bg1"/>
                </a:solidFill>
              </a:rPr>
              <a:t> </a:t>
            </a:r>
            <a:endParaRPr lang="en-IN" sz="2800" dirty="0">
              <a:solidFill>
                <a:schemeClr val="bg1"/>
              </a:solidFill>
            </a:endParaRPr>
          </a:p>
        </p:txBody>
      </p:sp>
      <p:pic>
        <p:nvPicPr>
          <p:cNvPr id="7" name="Picture 6">
            <a:extLst>
              <a:ext uri="{FF2B5EF4-FFF2-40B4-BE49-F238E27FC236}">
                <a16:creationId xmlns:a16="http://schemas.microsoft.com/office/drawing/2014/main" id="{B3C20307-ECA0-4C79-969E-B6EA1C69C7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21" y="4498590"/>
            <a:ext cx="2405401" cy="2405401"/>
          </a:xfrm>
          <a:prstGeom prst="rect">
            <a:avLst/>
          </a:prstGeom>
          <a:effectLst>
            <a:outerShdw blurRad="101600" dist="76200" dir="8100000" algn="tr" rotWithShape="0">
              <a:prstClr val="black">
                <a:alpha val="40000"/>
              </a:prstClr>
            </a:outerShdw>
          </a:effectLst>
        </p:spPr>
      </p:pic>
      <p:grpSp>
        <p:nvGrpSpPr>
          <p:cNvPr id="5" name="Google Shape;283;p26">
            <a:extLst>
              <a:ext uri="{FF2B5EF4-FFF2-40B4-BE49-F238E27FC236}">
                <a16:creationId xmlns:a16="http://schemas.microsoft.com/office/drawing/2014/main" id="{CC3949DD-274C-4BFB-9F33-69B393F06894}"/>
              </a:ext>
            </a:extLst>
          </p:cNvPr>
          <p:cNvGrpSpPr/>
          <p:nvPr/>
        </p:nvGrpSpPr>
        <p:grpSpPr>
          <a:xfrm>
            <a:off x="3469340" y="5338482"/>
            <a:ext cx="1051627" cy="1457780"/>
            <a:chOff x="14502770" y="2866629"/>
            <a:chExt cx="1102450" cy="1196969"/>
          </a:xfrm>
        </p:grpSpPr>
        <p:sp>
          <p:nvSpPr>
            <p:cNvPr id="8" name="Google Shape;284;p26">
              <a:extLst>
                <a:ext uri="{FF2B5EF4-FFF2-40B4-BE49-F238E27FC236}">
                  <a16:creationId xmlns:a16="http://schemas.microsoft.com/office/drawing/2014/main" id="{2D56AA9E-3456-4FC6-BCC3-32DB2118682F}"/>
                </a:ext>
              </a:extLst>
            </p:cNvPr>
            <p:cNvSpPr/>
            <p:nvPr/>
          </p:nvSpPr>
          <p:spPr>
            <a:xfrm>
              <a:off x="14642948" y="3880516"/>
              <a:ext cx="301519" cy="171343"/>
            </a:xfrm>
            <a:custGeom>
              <a:avLst/>
              <a:gdLst/>
              <a:ahLst/>
              <a:cxnLst/>
              <a:rect l="l" t="t" r="r" b="b"/>
              <a:pathLst>
                <a:path w="301519" h="171343" extrusionOk="0">
                  <a:moveTo>
                    <a:pt x="0" y="0"/>
                  </a:moveTo>
                  <a:lnTo>
                    <a:pt x="301520" y="0"/>
                  </a:lnTo>
                  <a:lnTo>
                    <a:pt x="301520" y="171344"/>
                  </a:lnTo>
                  <a:lnTo>
                    <a:pt x="0" y="17134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285;p26">
              <a:extLst>
                <a:ext uri="{FF2B5EF4-FFF2-40B4-BE49-F238E27FC236}">
                  <a16:creationId xmlns:a16="http://schemas.microsoft.com/office/drawing/2014/main" id="{4230D306-07E6-4DCC-8BA1-DF7877401960}"/>
                </a:ext>
              </a:extLst>
            </p:cNvPr>
            <p:cNvSpPr/>
            <p:nvPr/>
          </p:nvSpPr>
          <p:spPr>
            <a:xfrm>
              <a:off x="15230128" y="3880516"/>
              <a:ext cx="206093" cy="171343"/>
            </a:xfrm>
            <a:custGeom>
              <a:avLst/>
              <a:gdLst/>
              <a:ahLst/>
              <a:cxnLst/>
              <a:rect l="l" t="t" r="r" b="b"/>
              <a:pathLst>
                <a:path w="206093" h="171343" extrusionOk="0">
                  <a:moveTo>
                    <a:pt x="0" y="0"/>
                  </a:moveTo>
                  <a:lnTo>
                    <a:pt x="206093" y="0"/>
                  </a:lnTo>
                  <a:lnTo>
                    <a:pt x="206093" y="171344"/>
                  </a:lnTo>
                  <a:lnTo>
                    <a:pt x="0" y="17134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286;p26">
              <a:extLst>
                <a:ext uri="{FF2B5EF4-FFF2-40B4-BE49-F238E27FC236}">
                  <a16:creationId xmlns:a16="http://schemas.microsoft.com/office/drawing/2014/main" id="{F6B7E578-6491-40AE-BE7D-1E89AE35E585}"/>
                </a:ext>
              </a:extLst>
            </p:cNvPr>
            <p:cNvSpPr/>
            <p:nvPr/>
          </p:nvSpPr>
          <p:spPr>
            <a:xfrm>
              <a:off x="14502770" y="2866629"/>
              <a:ext cx="581874" cy="1196969"/>
            </a:xfrm>
            <a:custGeom>
              <a:avLst/>
              <a:gdLst/>
              <a:ahLst/>
              <a:cxnLst/>
              <a:rect l="l" t="t" r="r" b="b"/>
              <a:pathLst>
                <a:path w="581874" h="1196969" extrusionOk="0">
                  <a:moveTo>
                    <a:pt x="570116" y="1196969"/>
                  </a:moveTo>
                  <a:lnTo>
                    <a:pt x="11758" y="1196969"/>
                  </a:lnTo>
                  <a:cubicBezTo>
                    <a:pt x="5265" y="1196969"/>
                    <a:pt x="0" y="1191715"/>
                    <a:pt x="0" y="1185234"/>
                  </a:cubicBezTo>
                  <a:lnTo>
                    <a:pt x="0" y="11735"/>
                  </a:lnTo>
                  <a:cubicBezTo>
                    <a:pt x="0" y="5254"/>
                    <a:pt x="5265" y="0"/>
                    <a:pt x="11758" y="0"/>
                  </a:cubicBezTo>
                  <a:lnTo>
                    <a:pt x="570116" y="0"/>
                  </a:lnTo>
                  <a:cubicBezTo>
                    <a:pt x="576610" y="0"/>
                    <a:pt x="581875" y="5254"/>
                    <a:pt x="581875" y="11735"/>
                  </a:cubicBezTo>
                  <a:lnTo>
                    <a:pt x="581875" y="1185234"/>
                  </a:lnTo>
                  <a:cubicBezTo>
                    <a:pt x="581875" y="1191715"/>
                    <a:pt x="576610" y="1196969"/>
                    <a:pt x="570116" y="1196969"/>
                  </a:cubicBezTo>
                  <a:close/>
                  <a:moveTo>
                    <a:pt x="23516" y="1173499"/>
                  </a:moveTo>
                  <a:lnTo>
                    <a:pt x="558358" y="1173499"/>
                  </a:lnTo>
                  <a:lnTo>
                    <a:pt x="558358" y="23470"/>
                  </a:lnTo>
                  <a:lnTo>
                    <a:pt x="23516" y="23470"/>
                  </a:lnTo>
                  <a:lnTo>
                    <a:pt x="23516" y="1173499"/>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11" name="Google Shape;287;p26">
              <a:extLst>
                <a:ext uri="{FF2B5EF4-FFF2-40B4-BE49-F238E27FC236}">
                  <a16:creationId xmlns:a16="http://schemas.microsoft.com/office/drawing/2014/main" id="{11C105CA-04B3-44C0-AE23-C0A68EAD8F19}"/>
                </a:ext>
              </a:extLst>
            </p:cNvPr>
            <p:cNvSpPr/>
            <p:nvPr/>
          </p:nvSpPr>
          <p:spPr>
            <a:xfrm>
              <a:off x="15061130" y="3057901"/>
              <a:ext cx="544091" cy="1005696"/>
            </a:xfrm>
            <a:custGeom>
              <a:avLst/>
              <a:gdLst/>
              <a:ahLst/>
              <a:cxnLst/>
              <a:rect l="l" t="t" r="r" b="b"/>
              <a:pathLst>
                <a:path w="544091" h="1005696" extrusionOk="0">
                  <a:moveTo>
                    <a:pt x="532333" y="1005697"/>
                  </a:moveTo>
                  <a:lnTo>
                    <a:pt x="11758" y="1005697"/>
                  </a:lnTo>
                  <a:cubicBezTo>
                    <a:pt x="5265" y="1005697"/>
                    <a:pt x="0" y="1000442"/>
                    <a:pt x="0" y="993962"/>
                  </a:cubicBezTo>
                  <a:lnTo>
                    <a:pt x="0" y="11735"/>
                  </a:lnTo>
                  <a:cubicBezTo>
                    <a:pt x="0" y="5254"/>
                    <a:pt x="5265" y="0"/>
                    <a:pt x="11758" y="0"/>
                  </a:cubicBezTo>
                  <a:lnTo>
                    <a:pt x="532333" y="0"/>
                  </a:lnTo>
                  <a:cubicBezTo>
                    <a:pt x="538826" y="0"/>
                    <a:pt x="544091" y="5254"/>
                    <a:pt x="544091" y="11735"/>
                  </a:cubicBezTo>
                  <a:lnTo>
                    <a:pt x="544091" y="993962"/>
                  </a:lnTo>
                  <a:cubicBezTo>
                    <a:pt x="544091" y="1000442"/>
                    <a:pt x="538826" y="1005697"/>
                    <a:pt x="532333" y="1005697"/>
                  </a:cubicBezTo>
                  <a:close/>
                  <a:moveTo>
                    <a:pt x="23516" y="982227"/>
                  </a:moveTo>
                  <a:lnTo>
                    <a:pt x="520575" y="982227"/>
                  </a:lnTo>
                  <a:lnTo>
                    <a:pt x="520575" y="23470"/>
                  </a:lnTo>
                  <a:lnTo>
                    <a:pt x="23516" y="23470"/>
                  </a:lnTo>
                  <a:lnTo>
                    <a:pt x="23516" y="98222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288;p26">
              <a:extLst>
                <a:ext uri="{FF2B5EF4-FFF2-40B4-BE49-F238E27FC236}">
                  <a16:creationId xmlns:a16="http://schemas.microsoft.com/office/drawing/2014/main" id="{132BCC2A-8A45-4A40-9C39-EF5BF109682F}"/>
                </a:ext>
              </a:extLst>
            </p:cNvPr>
            <p:cNvSpPr/>
            <p:nvPr/>
          </p:nvSpPr>
          <p:spPr>
            <a:xfrm>
              <a:off x="14841520" y="299393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289;p26">
              <a:extLst>
                <a:ext uri="{FF2B5EF4-FFF2-40B4-BE49-F238E27FC236}">
                  <a16:creationId xmlns:a16="http://schemas.microsoft.com/office/drawing/2014/main" id="{844BB0D7-F69D-4459-AADC-E6E4FAB05D57}"/>
                </a:ext>
              </a:extLst>
            </p:cNvPr>
            <p:cNvSpPr/>
            <p:nvPr/>
          </p:nvSpPr>
          <p:spPr>
            <a:xfrm>
              <a:off x="14635620" y="299393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290;p26">
              <a:extLst>
                <a:ext uri="{FF2B5EF4-FFF2-40B4-BE49-F238E27FC236}">
                  <a16:creationId xmlns:a16="http://schemas.microsoft.com/office/drawing/2014/main" id="{3E03CE1C-0B65-4044-A151-E501416FFCDC}"/>
                </a:ext>
              </a:extLst>
            </p:cNvPr>
            <p:cNvSpPr/>
            <p:nvPr/>
          </p:nvSpPr>
          <p:spPr>
            <a:xfrm>
              <a:off x="14635620" y="316452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291;p26">
              <a:extLst>
                <a:ext uri="{FF2B5EF4-FFF2-40B4-BE49-F238E27FC236}">
                  <a16:creationId xmlns:a16="http://schemas.microsoft.com/office/drawing/2014/main" id="{9D10E205-E28F-457A-97FB-9CDCBA38AE29}"/>
                </a:ext>
              </a:extLst>
            </p:cNvPr>
            <p:cNvSpPr/>
            <p:nvPr/>
          </p:nvSpPr>
          <p:spPr>
            <a:xfrm>
              <a:off x="14635620" y="3335125"/>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 name="Google Shape;292;p26">
              <a:extLst>
                <a:ext uri="{FF2B5EF4-FFF2-40B4-BE49-F238E27FC236}">
                  <a16:creationId xmlns:a16="http://schemas.microsoft.com/office/drawing/2014/main" id="{01EC02C3-079D-4ED6-AD3E-C6A6786ACAF6}"/>
                </a:ext>
              </a:extLst>
            </p:cNvPr>
            <p:cNvSpPr/>
            <p:nvPr/>
          </p:nvSpPr>
          <p:spPr>
            <a:xfrm>
              <a:off x="14635620" y="350572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293;p26">
              <a:extLst>
                <a:ext uri="{FF2B5EF4-FFF2-40B4-BE49-F238E27FC236}">
                  <a16:creationId xmlns:a16="http://schemas.microsoft.com/office/drawing/2014/main" id="{5B6F9F4B-5295-4BB7-854A-BFC8BBEE67FD}"/>
                </a:ext>
              </a:extLst>
            </p:cNvPr>
            <p:cNvSpPr/>
            <p:nvPr/>
          </p:nvSpPr>
          <p:spPr>
            <a:xfrm>
              <a:off x="14635620" y="367631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294;p26">
              <a:extLst>
                <a:ext uri="{FF2B5EF4-FFF2-40B4-BE49-F238E27FC236}">
                  <a16:creationId xmlns:a16="http://schemas.microsoft.com/office/drawing/2014/main" id="{8AF10C5E-CF6D-41A5-8ADD-BE1C86C5A4FB}"/>
                </a:ext>
              </a:extLst>
            </p:cNvPr>
            <p:cNvSpPr/>
            <p:nvPr/>
          </p:nvSpPr>
          <p:spPr>
            <a:xfrm>
              <a:off x="14841520" y="316452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295;p26">
              <a:extLst>
                <a:ext uri="{FF2B5EF4-FFF2-40B4-BE49-F238E27FC236}">
                  <a16:creationId xmlns:a16="http://schemas.microsoft.com/office/drawing/2014/main" id="{E1864D0F-54C5-4516-8DC4-CA29299DB711}"/>
                </a:ext>
              </a:extLst>
            </p:cNvPr>
            <p:cNvSpPr/>
            <p:nvPr/>
          </p:nvSpPr>
          <p:spPr>
            <a:xfrm>
              <a:off x="14841520" y="3335125"/>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0" name="Google Shape;296;p26">
              <a:extLst>
                <a:ext uri="{FF2B5EF4-FFF2-40B4-BE49-F238E27FC236}">
                  <a16:creationId xmlns:a16="http://schemas.microsoft.com/office/drawing/2014/main" id="{4E6EEE2F-E94D-48E0-BE80-84AA94C6125E}"/>
                </a:ext>
              </a:extLst>
            </p:cNvPr>
            <p:cNvSpPr/>
            <p:nvPr/>
          </p:nvSpPr>
          <p:spPr>
            <a:xfrm>
              <a:off x="14841520" y="350572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297;p26">
              <a:extLst>
                <a:ext uri="{FF2B5EF4-FFF2-40B4-BE49-F238E27FC236}">
                  <a16:creationId xmlns:a16="http://schemas.microsoft.com/office/drawing/2014/main" id="{064CAA25-D018-4502-B384-D99E381FFD84}"/>
                </a:ext>
              </a:extLst>
            </p:cNvPr>
            <p:cNvSpPr/>
            <p:nvPr/>
          </p:nvSpPr>
          <p:spPr>
            <a:xfrm>
              <a:off x="14841520" y="367631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298;p26">
              <a:extLst>
                <a:ext uri="{FF2B5EF4-FFF2-40B4-BE49-F238E27FC236}">
                  <a16:creationId xmlns:a16="http://schemas.microsoft.com/office/drawing/2014/main" id="{096E4E5A-19C8-4FF7-8D77-86B07EC120A0}"/>
                </a:ext>
              </a:extLst>
            </p:cNvPr>
            <p:cNvSpPr/>
            <p:nvPr/>
          </p:nvSpPr>
          <p:spPr>
            <a:xfrm>
              <a:off x="15381083" y="316452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299;p26">
              <a:extLst>
                <a:ext uri="{FF2B5EF4-FFF2-40B4-BE49-F238E27FC236}">
                  <a16:creationId xmlns:a16="http://schemas.microsoft.com/office/drawing/2014/main" id="{D0705D78-E708-43E6-9AA2-E38603ECD6D8}"/>
                </a:ext>
              </a:extLst>
            </p:cNvPr>
            <p:cNvSpPr/>
            <p:nvPr/>
          </p:nvSpPr>
          <p:spPr>
            <a:xfrm>
              <a:off x="15175188" y="316452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300;p26">
              <a:extLst>
                <a:ext uri="{FF2B5EF4-FFF2-40B4-BE49-F238E27FC236}">
                  <a16:creationId xmlns:a16="http://schemas.microsoft.com/office/drawing/2014/main" id="{8B245476-C9B4-4C8A-8D9A-CC4045B7BE0E}"/>
                </a:ext>
              </a:extLst>
            </p:cNvPr>
            <p:cNvSpPr/>
            <p:nvPr/>
          </p:nvSpPr>
          <p:spPr>
            <a:xfrm>
              <a:off x="15175188" y="3335125"/>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25" name="Google Shape;301;p26">
              <a:extLst>
                <a:ext uri="{FF2B5EF4-FFF2-40B4-BE49-F238E27FC236}">
                  <a16:creationId xmlns:a16="http://schemas.microsoft.com/office/drawing/2014/main" id="{BD6494C0-C478-4E6A-BD87-532F8D49AFB0}"/>
                </a:ext>
              </a:extLst>
            </p:cNvPr>
            <p:cNvSpPr/>
            <p:nvPr/>
          </p:nvSpPr>
          <p:spPr>
            <a:xfrm>
              <a:off x="15175188" y="350572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302;p26">
              <a:extLst>
                <a:ext uri="{FF2B5EF4-FFF2-40B4-BE49-F238E27FC236}">
                  <a16:creationId xmlns:a16="http://schemas.microsoft.com/office/drawing/2014/main" id="{F5DFA9B3-2507-4BDC-B071-641FFA900D21}"/>
                </a:ext>
              </a:extLst>
            </p:cNvPr>
            <p:cNvSpPr/>
            <p:nvPr/>
          </p:nvSpPr>
          <p:spPr>
            <a:xfrm>
              <a:off x="15175188" y="367631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303;p26">
              <a:extLst>
                <a:ext uri="{FF2B5EF4-FFF2-40B4-BE49-F238E27FC236}">
                  <a16:creationId xmlns:a16="http://schemas.microsoft.com/office/drawing/2014/main" id="{4B5B540A-31AD-4BA8-9F24-E6D11F5EC696}"/>
                </a:ext>
              </a:extLst>
            </p:cNvPr>
            <p:cNvSpPr/>
            <p:nvPr/>
          </p:nvSpPr>
          <p:spPr>
            <a:xfrm>
              <a:off x="15381083" y="3335125"/>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8" name="Google Shape;304;p26">
              <a:extLst>
                <a:ext uri="{FF2B5EF4-FFF2-40B4-BE49-F238E27FC236}">
                  <a16:creationId xmlns:a16="http://schemas.microsoft.com/office/drawing/2014/main" id="{D96018A2-BFF8-4DDA-AADE-3D27AAEA12E7}"/>
                </a:ext>
              </a:extLst>
            </p:cNvPr>
            <p:cNvSpPr/>
            <p:nvPr/>
          </p:nvSpPr>
          <p:spPr>
            <a:xfrm>
              <a:off x="15381083" y="3505721"/>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305;p26">
              <a:extLst>
                <a:ext uri="{FF2B5EF4-FFF2-40B4-BE49-F238E27FC236}">
                  <a16:creationId xmlns:a16="http://schemas.microsoft.com/office/drawing/2014/main" id="{325DF379-3403-4476-99FC-C5B2D9FB299E}"/>
                </a:ext>
              </a:extLst>
            </p:cNvPr>
            <p:cNvSpPr/>
            <p:nvPr/>
          </p:nvSpPr>
          <p:spPr>
            <a:xfrm>
              <a:off x="15381083" y="3676318"/>
              <a:ext cx="110276" cy="110058"/>
            </a:xfrm>
            <a:custGeom>
              <a:avLst/>
              <a:gdLst/>
              <a:ahLst/>
              <a:cxnLst/>
              <a:rect l="l" t="t" r="r" b="b"/>
              <a:pathLst>
                <a:path w="110276" h="110058" extrusionOk="0">
                  <a:moveTo>
                    <a:pt x="0" y="0"/>
                  </a:moveTo>
                  <a:lnTo>
                    <a:pt x="110276" y="0"/>
                  </a:lnTo>
                  <a:lnTo>
                    <a:pt x="110276" y="110059"/>
                  </a:lnTo>
                  <a:lnTo>
                    <a:pt x="0" y="110059"/>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34334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F1B6D-1284-4DEB-AC11-14D8F9594EAA}"/>
              </a:ext>
            </a:extLst>
          </p:cNvPr>
          <p:cNvSpPr txBox="1"/>
          <p:nvPr/>
        </p:nvSpPr>
        <p:spPr>
          <a:xfrm>
            <a:off x="569259" y="160123"/>
            <a:ext cx="11053482" cy="6325578"/>
          </a:xfrm>
          <a:prstGeom prst="rect">
            <a:avLst/>
          </a:prstGeom>
          <a:noFill/>
        </p:spPr>
        <p:txBody>
          <a:bodyPr wrap="square">
            <a:spAutoFit/>
          </a:bodyPr>
          <a:lstStyle/>
          <a:p>
            <a:pPr algn="ctr">
              <a:lnSpc>
                <a:spcPct val="115000"/>
              </a:lnSpc>
              <a:spcAft>
                <a:spcPts val="80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5</a:t>
            </a:r>
            <a:r>
              <a:rPr lang="en-IN" b="1" dirty="0">
                <a:effectLst/>
                <a:latin typeface="Calibri" panose="020F0502020204030204" pitchFamily="34" charset="0"/>
                <a:ea typeface="Times New Roman" panose="02020603050405020304" pitchFamily="18" charset="0"/>
                <a:cs typeface="Calibri" panose="020F0502020204030204" pitchFamily="34" charset="0"/>
              </a:rPr>
              <a:t>.4 Validation Test Cases and Result</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System Testing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Software and hardware are integrated and fill ranges of the system tests are conducted in an attempt to uncover the error at the software the error at the software interfaces . The backend connectivity (ROLE DB) was checked.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Integration Testing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Integration testing is also used to test between the different stages of the project . The entire program was tested as a whole.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Load Testing :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system was tested with load testing . The records were added to the system till it failed . The total numbers of transaction are considered as maximum load for the system speed cube compromised.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Stress Testing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Stress testing ensures that a system can process its intended workload.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Loading is steadily increased till the system fails.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Modules Testing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Each module was tested for its functionality . The validations were tested in this approach.</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33685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10211014" cy="630878"/>
          </a:xfrm>
          <a:prstGeom prst="rect">
            <a:avLst/>
          </a:prstGeom>
          <a:noFill/>
        </p:spPr>
        <p:txBody>
          <a:bodyPr wrap="square">
            <a:spAutoFit/>
          </a:bodyPr>
          <a:lstStyle/>
          <a:p>
            <a:pPr algn="ctr">
              <a:lnSpc>
                <a:spcPct val="115000"/>
              </a:lnSpc>
              <a:spcAft>
                <a:spcPts val="800"/>
              </a:spcAft>
              <a:buSzPts val="1800"/>
            </a:pP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6. Advantages and limitations </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21" name="Google Shape;381;p26">
            <a:extLst>
              <a:ext uri="{FF2B5EF4-FFF2-40B4-BE49-F238E27FC236}">
                <a16:creationId xmlns:a16="http://schemas.microsoft.com/office/drawing/2014/main" id="{E38130DB-513A-4EBA-9B9E-7761AC3C23CB}"/>
              </a:ext>
            </a:extLst>
          </p:cNvPr>
          <p:cNvGrpSpPr/>
          <p:nvPr/>
        </p:nvGrpSpPr>
        <p:grpSpPr>
          <a:xfrm>
            <a:off x="470648" y="5357619"/>
            <a:ext cx="995998" cy="1255483"/>
            <a:chOff x="14591963" y="4548797"/>
            <a:chExt cx="1035352" cy="1196989"/>
          </a:xfrm>
        </p:grpSpPr>
        <p:sp>
          <p:nvSpPr>
            <p:cNvPr id="22" name="Google Shape;382;p26">
              <a:extLst>
                <a:ext uri="{FF2B5EF4-FFF2-40B4-BE49-F238E27FC236}">
                  <a16:creationId xmlns:a16="http://schemas.microsoft.com/office/drawing/2014/main" id="{37996D37-2F44-4329-B52E-2F897E605FBA}"/>
                </a:ext>
              </a:extLst>
            </p:cNvPr>
            <p:cNvSpPr/>
            <p:nvPr/>
          </p:nvSpPr>
          <p:spPr>
            <a:xfrm rot="-25783">
              <a:off x="14690435" y="4862337"/>
              <a:ext cx="933593" cy="879960"/>
            </a:xfrm>
            <a:custGeom>
              <a:avLst/>
              <a:gdLst/>
              <a:ahLst/>
              <a:cxnLst/>
              <a:rect l="l" t="t" r="r" b="b"/>
              <a:pathLst>
                <a:path w="933567" h="879935" extrusionOk="0">
                  <a:moveTo>
                    <a:pt x="0" y="0"/>
                  </a:moveTo>
                  <a:lnTo>
                    <a:pt x="933567" y="0"/>
                  </a:lnTo>
                  <a:lnTo>
                    <a:pt x="933567" y="879935"/>
                  </a:lnTo>
                  <a:lnTo>
                    <a:pt x="0" y="87993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383;p26">
              <a:extLst>
                <a:ext uri="{FF2B5EF4-FFF2-40B4-BE49-F238E27FC236}">
                  <a16:creationId xmlns:a16="http://schemas.microsoft.com/office/drawing/2014/main" id="{BEBBB6EF-4AD4-4FC1-AEE4-8C59B095E9A5}"/>
                </a:ext>
              </a:extLst>
            </p:cNvPr>
            <p:cNvSpPr/>
            <p:nvPr/>
          </p:nvSpPr>
          <p:spPr>
            <a:xfrm>
              <a:off x="14591963" y="4717753"/>
              <a:ext cx="957595" cy="955979"/>
            </a:xfrm>
            <a:custGeom>
              <a:avLst/>
              <a:gdLst/>
              <a:ahLst/>
              <a:cxnLst/>
              <a:rect l="l" t="t" r="r" b="b"/>
              <a:pathLst>
                <a:path w="957595" h="955979" extrusionOk="0">
                  <a:moveTo>
                    <a:pt x="944785" y="955980"/>
                  </a:moveTo>
                  <a:lnTo>
                    <a:pt x="12810" y="955980"/>
                  </a:lnTo>
                  <a:cubicBezTo>
                    <a:pt x="5736" y="955980"/>
                    <a:pt x="0" y="950254"/>
                    <a:pt x="0" y="943191"/>
                  </a:cubicBezTo>
                  <a:lnTo>
                    <a:pt x="0" y="12789"/>
                  </a:lnTo>
                  <a:cubicBezTo>
                    <a:pt x="0" y="5726"/>
                    <a:pt x="5736" y="0"/>
                    <a:pt x="12810" y="0"/>
                  </a:cubicBezTo>
                  <a:lnTo>
                    <a:pt x="944785" y="0"/>
                  </a:lnTo>
                  <a:cubicBezTo>
                    <a:pt x="951859" y="0"/>
                    <a:pt x="957595" y="5726"/>
                    <a:pt x="957595" y="12789"/>
                  </a:cubicBezTo>
                  <a:lnTo>
                    <a:pt x="957595" y="943191"/>
                  </a:lnTo>
                  <a:cubicBezTo>
                    <a:pt x="957595" y="950254"/>
                    <a:pt x="951859" y="955980"/>
                    <a:pt x="944785" y="955980"/>
                  </a:cubicBezTo>
                  <a:close/>
                  <a:moveTo>
                    <a:pt x="25621" y="930402"/>
                  </a:moveTo>
                  <a:lnTo>
                    <a:pt x="931974" y="930402"/>
                  </a:lnTo>
                  <a:lnTo>
                    <a:pt x="931974" y="25578"/>
                  </a:lnTo>
                  <a:lnTo>
                    <a:pt x="25621" y="25578"/>
                  </a:lnTo>
                  <a:lnTo>
                    <a:pt x="25621" y="93040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384;p26">
              <a:extLst>
                <a:ext uri="{FF2B5EF4-FFF2-40B4-BE49-F238E27FC236}">
                  <a16:creationId xmlns:a16="http://schemas.microsoft.com/office/drawing/2014/main" id="{270CFF5D-057D-4312-884E-404C7188A3C5}"/>
                </a:ext>
              </a:extLst>
            </p:cNvPr>
            <p:cNvSpPr/>
            <p:nvPr/>
          </p:nvSpPr>
          <p:spPr>
            <a:xfrm>
              <a:off x="15036355" y="4548797"/>
              <a:ext cx="135523" cy="135295"/>
            </a:xfrm>
            <a:custGeom>
              <a:avLst/>
              <a:gdLst/>
              <a:ahLst/>
              <a:cxnLst/>
              <a:rect l="l" t="t" r="r" b="b"/>
              <a:pathLst>
                <a:path w="135523" h="135295" extrusionOk="0">
                  <a:moveTo>
                    <a:pt x="135524" y="67648"/>
                  </a:moveTo>
                  <a:cubicBezTo>
                    <a:pt x="135524" y="105009"/>
                    <a:pt x="105186" y="135296"/>
                    <a:pt x="67762" y="135296"/>
                  </a:cubicBezTo>
                  <a:cubicBezTo>
                    <a:pt x="30338" y="135296"/>
                    <a:pt x="0" y="105009"/>
                    <a:pt x="0" y="67648"/>
                  </a:cubicBezTo>
                  <a:cubicBezTo>
                    <a:pt x="0" y="30287"/>
                    <a:pt x="30338" y="0"/>
                    <a:pt x="67762" y="0"/>
                  </a:cubicBezTo>
                  <a:cubicBezTo>
                    <a:pt x="105186" y="0"/>
                    <a:pt x="135524" y="30287"/>
                    <a:pt x="135524" y="6764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385;p26">
              <a:extLst>
                <a:ext uri="{FF2B5EF4-FFF2-40B4-BE49-F238E27FC236}">
                  <a16:creationId xmlns:a16="http://schemas.microsoft.com/office/drawing/2014/main" id="{484ABCDC-1B8D-4886-BFCD-AE3136243DB6}"/>
                </a:ext>
              </a:extLst>
            </p:cNvPr>
            <p:cNvSpPr/>
            <p:nvPr/>
          </p:nvSpPr>
          <p:spPr>
            <a:xfrm>
              <a:off x="15057948" y="4633115"/>
              <a:ext cx="53229" cy="166998"/>
            </a:xfrm>
            <a:custGeom>
              <a:avLst/>
              <a:gdLst/>
              <a:ahLst/>
              <a:cxnLst/>
              <a:rect l="l" t="t" r="r" b="b"/>
              <a:pathLst>
                <a:path w="53229" h="166998" extrusionOk="0">
                  <a:moveTo>
                    <a:pt x="12825" y="166998"/>
                  </a:moveTo>
                  <a:cubicBezTo>
                    <a:pt x="12012" y="166998"/>
                    <a:pt x="11193" y="166923"/>
                    <a:pt x="10361" y="166761"/>
                  </a:cubicBezTo>
                  <a:cubicBezTo>
                    <a:pt x="3418" y="165412"/>
                    <a:pt x="-1117" y="158693"/>
                    <a:pt x="240" y="151761"/>
                  </a:cubicBezTo>
                  <a:lnTo>
                    <a:pt x="27844" y="10347"/>
                  </a:lnTo>
                  <a:cubicBezTo>
                    <a:pt x="29189" y="3409"/>
                    <a:pt x="35882" y="-1124"/>
                    <a:pt x="42868" y="243"/>
                  </a:cubicBezTo>
                  <a:cubicBezTo>
                    <a:pt x="49812" y="1592"/>
                    <a:pt x="54347" y="8311"/>
                    <a:pt x="52989" y="15243"/>
                  </a:cubicBezTo>
                  <a:lnTo>
                    <a:pt x="25386" y="156657"/>
                  </a:lnTo>
                  <a:cubicBezTo>
                    <a:pt x="24197" y="162764"/>
                    <a:pt x="18830" y="166998"/>
                    <a:pt x="12825" y="16699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71240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D19FB-6EF1-423D-877B-CF3F91394F29}"/>
              </a:ext>
            </a:extLst>
          </p:cNvPr>
          <p:cNvSpPr txBox="1"/>
          <p:nvPr/>
        </p:nvSpPr>
        <p:spPr>
          <a:xfrm>
            <a:off x="941295" y="737451"/>
            <a:ext cx="10609728" cy="5580823"/>
          </a:xfrm>
          <a:prstGeom prst="rect">
            <a:avLst/>
          </a:prstGeom>
          <a:noFill/>
        </p:spPr>
        <p:txBody>
          <a:bodyPr wrap="square">
            <a:spAutoFit/>
          </a:bodyPr>
          <a:lstStyle/>
          <a:p>
            <a:pPr marL="180340">
              <a:lnSpc>
                <a:spcPct val="115000"/>
              </a:lnSpc>
              <a:spcAft>
                <a:spcPts val="800"/>
              </a:spcAft>
            </a:pPr>
            <a:r>
              <a:rPr lang="en-IN" sz="1400" b="1" u="sng" dirty="0">
                <a:effectLst/>
                <a:latin typeface="Calibri" panose="020F0502020204030204" pitchFamily="34" charset="0"/>
                <a:ea typeface="Times New Roman" panose="02020603050405020304" pitchFamily="18" charset="0"/>
                <a:cs typeface="Calibri" panose="020F0502020204030204" pitchFamily="34" charset="0"/>
              </a:rPr>
              <a:t>Advantages :</a:t>
            </a:r>
            <a:r>
              <a:rPr lang="en-IN" sz="14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SzPts val="1400"/>
              <a:buFont typeface="Times New Roman" panose="02020603050405020304" pitchFamily="18" charset="0"/>
              <a:buChar char="•"/>
            </a:pPr>
            <a:r>
              <a:rPr lang="en-IN" sz="1400" dirty="0">
                <a:effectLst/>
                <a:latin typeface="Calibri" panose="020F0502020204030204" pitchFamily="34" charset="0"/>
                <a:ea typeface="Times New Roman" panose="02020603050405020304" pitchFamily="18" charset="0"/>
                <a:cs typeface="Calibri" panose="020F0502020204030204" pitchFamily="34" charset="0"/>
              </a:rPr>
              <a:t>Easy to  registration.</a:t>
            </a: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Fast System Connectivity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No data duplication.</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No Paper Work Required.</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Time Efficient.</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Cost Efficient.</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Automatic data validation.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User friendly environment.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Data security and reliability.</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Fast data insertion &amp; retrieval.</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400"/>
              <a:buFont typeface="Times New Roman" panose="02020603050405020304" pitchFamily="18" charset="0"/>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Easy performance check.</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180340">
              <a:lnSpc>
                <a:spcPct val="115000"/>
              </a:lnSpc>
              <a:spcAft>
                <a:spcPts val="800"/>
              </a:spcAft>
            </a:pPr>
            <a:r>
              <a:rPr lang="en-IN" sz="14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180340">
              <a:lnSpc>
                <a:spcPct val="115000"/>
              </a:lnSpc>
              <a:spcAft>
                <a:spcPts val="800"/>
              </a:spcAft>
              <a:tabLst>
                <a:tab pos="266700" algn="l"/>
              </a:tabLst>
            </a:pPr>
            <a:r>
              <a:rPr lang="en-IN" sz="1400" b="1" u="sng" dirty="0">
                <a:effectLst/>
                <a:latin typeface="Calibri" panose="020F0502020204030204" pitchFamily="34" charset="0"/>
                <a:ea typeface="Times New Roman" panose="02020603050405020304" pitchFamily="18" charset="0"/>
                <a:cs typeface="Calibri" panose="020F0502020204030204" pitchFamily="34" charset="0"/>
              </a:rPr>
              <a:t>Limitation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800"/>
              </a:spcAft>
              <a:buSzPts val="1400"/>
              <a:buFont typeface="Times New Roman" panose="02020603050405020304" pitchFamily="18" charset="0"/>
              <a:buChar char="•"/>
              <a:tabLst>
                <a:tab pos="2667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This system is fully online so a good internet connection is mandatory to both side client-side and also server-side.</a:t>
            </a:r>
          </a:p>
          <a:p>
            <a:pPr marL="342900" lvl="0" indent="-342900">
              <a:lnSpc>
                <a:spcPct val="115000"/>
              </a:lnSpc>
              <a:spcAft>
                <a:spcPts val="800"/>
              </a:spcAft>
              <a:buSzPts val="1400"/>
              <a:buFont typeface="Times New Roman" panose="02020603050405020304" pitchFamily="18" charset="0"/>
              <a:buChar char="•"/>
              <a:tabLst>
                <a:tab pos="266700" algn="l"/>
              </a:tabLst>
            </a:pPr>
            <a:r>
              <a:rPr lang="en-IN" sz="1400" dirty="0">
                <a:effectLst/>
                <a:latin typeface="Calibri" panose="020F0502020204030204" pitchFamily="34" charset="0"/>
                <a:ea typeface="Times New Roman" panose="02020603050405020304" pitchFamily="18" charset="0"/>
                <a:cs typeface="Calibri" panose="020F0502020204030204" pitchFamily="34" charset="0"/>
              </a:rPr>
              <a:t> Employee or customer with no computer skill or any basic website handling skill is required.</a:t>
            </a:r>
          </a:p>
        </p:txBody>
      </p:sp>
      <p:sp>
        <p:nvSpPr>
          <p:cNvPr id="5" name="TextBox 4">
            <a:extLst>
              <a:ext uri="{FF2B5EF4-FFF2-40B4-BE49-F238E27FC236}">
                <a16:creationId xmlns:a16="http://schemas.microsoft.com/office/drawing/2014/main" id="{00C8CA89-3079-415A-B9B4-71BC11280623}"/>
              </a:ext>
            </a:extLst>
          </p:cNvPr>
          <p:cNvSpPr txBox="1"/>
          <p:nvPr/>
        </p:nvSpPr>
        <p:spPr>
          <a:xfrm>
            <a:off x="2699497" y="164174"/>
            <a:ext cx="6098240" cy="375552"/>
          </a:xfrm>
          <a:prstGeom prst="rect">
            <a:avLst/>
          </a:prstGeom>
          <a:noFill/>
        </p:spPr>
        <p:txBody>
          <a:bodyPr wrap="square">
            <a:spAutoFit/>
          </a:bodyPr>
          <a:lstStyle/>
          <a:p>
            <a:pPr lvl="0" algn="ctr">
              <a:lnSpc>
                <a:spcPct val="107000"/>
              </a:lnSpc>
              <a:spcAft>
                <a:spcPts val="800"/>
              </a:spcAft>
              <a:buSzPts val="1800"/>
            </a:pPr>
            <a:r>
              <a:rPr lang="en-US" sz="1800" b="1" u="none" strike="noStrike" dirty="0">
                <a:effectLst/>
                <a:latin typeface="Calibri" panose="020F0502020204030204" pitchFamily="34" charset="0"/>
                <a:ea typeface="Times New Roman" panose="02020603050405020304" pitchFamily="18" charset="0"/>
                <a:cs typeface="Calibri" panose="020F0502020204030204" pitchFamily="34" charset="0"/>
              </a:rPr>
              <a:t>ADVANTAGES AND LIMITATIONS</a:t>
            </a:r>
            <a:endParaRPr lang="en-IN" sz="1100" u="none" strike="noStrike"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676619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10211014" cy="630878"/>
          </a:xfrm>
          <a:prstGeom prst="rect">
            <a:avLst/>
          </a:prstGeom>
          <a:noFill/>
        </p:spPr>
        <p:txBody>
          <a:bodyPr wrap="square">
            <a:spAutoFit/>
          </a:bodyPr>
          <a:lstStyle/>
          <a:p>
            <a:pPr algn="ctr">
              <a:lnSpc>
                <a:spcPct val="115000"/>
              </a:lnSpc>
              <a:spcAft>
                <a:spcPts val="800"/>
              </a:spcAft>
              <a:buSzPts val="1800"/>
            </a:pPr>
            <a:r>
              <a:rPr lang="en-US" sz="3200" b="1" spc="600" dirty="0">
                <a:solidFill>
                  <a:schemeClr val="bg1"/>
                </a:solidFill>
                <a:latin typeface="Castellar" panose="020A0402060406010301" pitchFamily="18" charset="0"/>
                <a:ea typeface="Times New Roman" panose="02020603050405020304" pitchFamily="18" charset="0"/>
                <a:cs typeface="Calibri" panose="020F0502020204030204" pitchFamily="34" charset="0"/>
              </a:rPr>
              <a:t>7</a:t>
            </a: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 Conclusion </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21" name="Google Shape;1216;p48">
            <a:extLst>
              <a:ext uri="{FF2B5EF4-FFF2-40B4-BE49-F238E27FC236}">
                <a16:creationId xmlns:a16="http://schemas.microsoft.com/office/drawing/2014/main" id="{32FCA22D-595A-49A4-863C-2E39DC57DE9C}"/>
              </a:ext>
            </a:extLst>
          </p:cNvPr>
          <p:cNvGrpSpPr/>
          <p:nvPr/>
        </p:nvGrpSpPr>
        <p:grpSpPr>
          <a:xfrm>
            <a:off x="363071" y="5558291"/>
            <a:ext cx="1266365" cy="1299709"/>
            <a:chOff x="5300400" y="3670175"/>
            <a:chExt cx="421300" cy="399325"/>
          </a:xfrm>
        </p:grpSpPr>
        <p:sp>
          <p:nvSpPr>
            <p:cNvPr id="22" name="Google Shape;1217;p48">
              <a:extLst>
                <a:ext uri="{FF2B5EF4-FFF2-40B4-BE49-F238E27FC236}">
                  <a16:creationId xmlns:a16="http://schemas.microsoft.com/office/drawing/2014/main" id="{D8138C3E-58E3-4537-A17B-E5123B46026B}"/>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8;p48">
              <a:extLst>
                <a:ext uri="{FF2B5EF4-FFF2-40B4-BE49-F238E27FC236}">
                  <a16:creationId xmlns:a16="http://schemas.microsoft.com/office/drawing/2014/main" id="{39756697-4663-4A98-8952-D5351619A78B}"/>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9;p48">
              <a:extLst>
                <a:ext uri="{FF2B5EF4-FFF2-40B4-BE49-F238E27FC236}">
                  <a16:creationId xmlns:a16="http://schemas.microsoft.com/office/drawing/2014/main" id="{64AB485F-8A4C-40BD-A603-EADF7BD144CB}"/>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0;p48">
              <a:extLst>
                <a:ext uri="{FF2B5EF4-FFF2-40B4-BE49-F238E27FC236}">
                  <a16:creationId xmlns:a16="http://schemas.microsoft.com/office/drawing/2014/main" id="{74CBE5EE-8494-485E-99E3-F1A8A1C34D09}"/>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1;p48">
              <a:extLst>
                <a:ext uri="{FF2B5EF4-FFF2-40B4-BE49-F238E27FC236}">
                  <a16:creationId xmlns:a16="http://schemas.microsoft.com/office/drawing/2014/main" id="{AD010141-1251-42A1-BF9A-3FFC0A20CF74}"/>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70;p48">
            <a:extLst>
              <a:ext uri="{FF2B5EF4-FFF2-40B4-BE49-F238E27FC236}">
                <a16:creationId xmlns:a16="http://schemas.microsoft.com/office/drawing/2014/main" id="{F3B73472-94C4-4BC7-8B48-420A01C446D3}"/>
              </a:ext>
            </a:extLst>
          </p:cNvPr>
          <p:cNvSpPr/>
          <p:nvPr/>
        </p:nvSpPr>
        <p:spPr>
          <a:xfrm>
            <a:off x="2917596" y="637677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1;p48">
            <a:extLst>
              <a:ext uri="{FF2B5EF4-FFF2-40B4-BE49-F238E27FC236}">
                <a16:creationId xmlns:a16="http://schemas.microsoft.com/office/drawing/2014/main" id="{858477F4-DDDC-4EB4-8CC5-27D74F7F7813}"/>
              </a:ext>
            </a:extLst>
          </p:cNvPr>
          <p:cNvSpPr/>
          <p:nvPr/>
        </p:nvSpPr>
        <p:spPr>
          <a:xfrm>
            <a:off x="2397437" y="637677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72;p48">
            <a:extLst>
              <a:ext uri="{FF2B5EF4-FFF2-40B4-BE49-F238E27FC236}">
                <a16:creationId xmlns:a16="http://schemas.microsoft.com/office/drawing/2014/main" id="{654FBD3D-C562-44F1-9D5F-D6993323745F}"/>
              </a:ext>
            </a:extLst>
          </p:cNvPr>
          <p:cNvGrpSpPr/>
          <p:nvPr/>
        </p:nvGrpSpPr>
        <p:grpSpPr>
          <a:xfrm>
            <a:off x="3455019" y="6405249"/>
            <a:ext cx="386943" cy="372647"/>
            <a:chOff x="2583325" y="2972875"/>
            <a:chExt cx="462850" cy="445750"/>
          </a:xfrm>
        </p:grpSpPr>
        <p:sp>
          <p:nvSpPr>
            <p:cNvPr id="31" name="Google Shape;1173;p48">
              <a:extLst>
                <a:ext uri="{FF2B5EF4-FFF2-40B4-BE49-F238E27FC236}">
                  <a16:creationId xmlns:a16="http://schemas.microsoft.com/office/drawing/2014/main" id="{1F99FBB7-6EC9-462C-BB93-3F777D495275}"/>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4;p48">
              <a:extLst>
                <a:ext uri="{FF2B5EF4-FFF2-40B4-BE49-F238E27FC236}">
                  <a16:creationId xmlns:a16="http://schemas.microsoft.com/office/drawing/2014/main" id="{C5361659-1EB0-4BB9-ADD0-FF0E2DA53714}"/>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0455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4CD0C-E75C-4064-BA75-603AA7D6FD19}"/>
              </a:ext>
            </a:extLst>
          </p:cNvPr>
          <p:cNvSpPr txBox="1"/>
          <p:nvPr/>
        </p:nvSpPr>
        <p:spPr>
          <a:xfrm>
            <a:off x="562535" y="2875726"/>
            <a:ext cx="11066929" cy="2644955"/>
          </a:xfrm>
          <a:prstGeom prst="rect">
            <a:avLst/>
          </a:prstGeom>
          <a:noFill/>
        </p:spPr>
        <p:txBody>
          <a:bodyPr wrap="square">
            <a:spAutoFit/>
          </a:bodyPr>
          <a:lstStyle/>
          <a:p>
            <a:pPr algn="just">
              <a:lnSpc>
                <a:spcPct val="150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This project is designed to meet the requirements of Online Hotel Management System. It has been developed in PHP, Servlets keeping in mind the specifications of the system.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The conclusion of this project is A Hotel management system is an Online management system. The proposed system will keep a track of Workers, Residents, Accounts and generation of report regarding the present status. This project has GUI based Web Application that will help in storing, updating and retrieving the information through various user-friendly menu-driven modules.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5" name="TextBox 4">
            <a:extLst>
              <a:ext uri="{FF2B5EF4-FFF2-40B4-BE49-F238E27FC236}">
                <a16:creationId xmlns:a16="http://schemas.microsoft.com/office/drawing/2014/main" id="{5B6F9C61-07B3-4984-98C2-637A8BB0A2CF}"/>
              </a:ext>
            </a:extLst>
          </p:cNvPr>
          <p:cNvSpPr txBox="1"/>
          <p:nvPr/>
        </p:nvSpPr>
        <p:spPr>
          <a:xfrm>
            <a:off x="3046879" y="1149543"/>
            <a:ext cx="6098240" cy="375552"/>
          </a:xfrm>
          <a:prstGeom prst="rect">
            <a:avLst/>
          </a:prstGeom>
          <a:noFill/>
        </p:spPr>
        <p:txBody>
          <a:bodyPr wrap="square">
            <a:spAutoFit/>
          </a:bodyPr>
          <a:lstStyle/>
          <a:p>
            <a:pPr lvl="0" algn="ctr">
              <a:lnSpc>
                <a:spcPct val="107000"/>
              </a:lnSpc>
              <a:spcAft>
                <a:spcPts val="800"/>
              </a:spcAft>
              <a:buSzPts val="1800"/>
            </a:pPr>
            <a:r>
              <a:rPr lang="en-IN" sz="1800" b="1" u="none" strike="noStrike" dirty="0">
                <a:effectLst/>
                <a:latin typeface="Calibri" panose="020F0502020204030204" pitchFamily="34" charset="0"/>
                <a:ea typeface="Times New Roman" panose="02020603050405020304" pitchFamily="18" charset="0"/>
                <a:cs typeface="Calibri" panose="020F0502020204030204" pitchFamily="34" charset="0"/>
              </a:rPr>
              <a:t>CONCLUSION</a:t>
            </a:r>
            <a:endParaRPr lang="en-IN" sz="1100" u="none" strike="noStrike"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826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10211014" cy="630878"/>
          </a:xfrm>
          <a:prstGeom prst="rect">
            <a:avLst/>
          </a:prstGeom>
          <a:noFill/>
        </p:spPr>
        <p:txBody>
          <a:bodyPr wrap="square">
            <a:spAutoFit/>
          </a:bodyPr>
          <a:lstStyle/>
          <a:p>
            <a:pPr algn="ctr">
              <a:lnSpc>
                <a:spcPct val="115000"/>
              </a:lnSpc>
              <a:spcAft>
                <a:spcPts val="800"/>
              </a:spcAft>
              <a:buSzPts val="1800"/>
            </a:pP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8. Future Enhancement  </a:t>
            </a:r>
            <a:endParaRPr lang="en-IN" sz="3200" u="none" strike="noStrike" spc="600"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21" name="Google Shape;1213;p48">
            <a:extLst>
              <a:ext uri="{FF2B5EF4-FFF2-40B4-BE49-F238E27FC236}">
                <a16:creationId xmlns:a16="http://schemas.microsoft.com/office/drawing/2014/main" id="{46C6520C-97AB-4CFF-A5FA-65853DC398D4}"/>
              </a:ext>
            </a:extLst>
          </p:cNvPr>
          <p:cNvGrpSpPr/>
          <p:nvPr/>
        </p:nvGrpSpPr>
        <p:grpSpPr>
          <a:xfrm>
            <a:off x="0" y="5603987"/>
            <a:ext cx="1601244" cy="1282287"/>
            <a:chOff x="4610450" y="3703750"/>
            <a:chExt cx="453050" cy="332175"/>
          </a:xfrm>
        </p:grpSpPr>
        <p:sp>
          <p:nvSpPr>
            <p:cNvPr id="22" name="Google Shape;1214;p48">
              <a:extLst>
                <a:ext uri="{FF2B5EF4-FFF2-40B4-BE49-F238E27FC236}">
                  <a16:creationId xmlns:a16="http://schemas.microsoft.com/office/drawing/2014/main" id="{7C738E50-EBD0-4424-A67F-18CA0B7EAC9F}"/>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15;p48">
              <a:extLst>
                <a:ext uri="{FF2B5EF4-FFF2-40B4-BE49-F238E27FC236}">
                  <a16:creationId xmlns:a16="http://schemas.microsoft.com/office/drawing/2014/main" id="{21F8EC9A-FEB4-4DDB-93CB-2D72A97FE0C1}"/>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585;p26">
            <a:extLst>
              <a:ext uri="{FF2B5EF4-FFF2-40B4-BE49-F238E27FC236}">
                <a16:creationId xmlns:a16="http://schemas.microsoft.com/office/drawing/2014/main" id="{0A87C833-C6F9-4386-B1DE-E60346B48959}"/>
              </a:ext>
            </a:extLst>
          </p:cNvPr>
          <p:cNvSpPr/>
          <p:nvPr/>
        </p:nvSpPr>
        <p:spPr>
          <a:xfrm>
            <a:off x="3769658" y="5538172"/>
            <a:ext cx="3526296" cy="1431457"/>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152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ECDBC-FAAB-4772-86F3-01430BE68C25}"/>
              </a:ext>
            </a:extLst>
          </p:cNvPr>
          <p:cNvSpPr txBox="1"/>
          <p:nvPr/>
        </p:nvSpPr>
        <p:spPr>
          <a:xfrm>
            <a:off x="739588" y="831911"/>
            <a:ext cx="10744199" cy="4086183"/>
          </a:xfrm>
          <a:prstGeom prst="rect">
            <a:avLst/>
          </a:prstGeom>
          <a:noFill/>
        </p:spPr>
        <p:txBody>
          <a:bodyPr wrap="square">
            <a:spAutoFit/>
          </a:bodyPr>
          <a:lstStyle/>
          <a:p>
            <a:pPr lvl="0" algn="ctr">
              <a:lnSpc>
                <a:spcPct val="107000"/>
              </a:lnSpc>
              <a:spcAft>
                <a:spcPts val="800"/>
              </a:spcAft>
              <a:buSzPts val="1800"/>
            </a:pPr>
            <a:r>
              <a:rPr lang="en-IN" sz="2400" b="1" u="none" strike="noStrike" dirty="0">
                <a:effectLst/>
                <a:latin typeface="Calibri" panose="020F0502020204030204" pitchFamily="34" charset="0"/>
                <a:ea typeface="Times New Roman" panose="02020603050405020304" pitchFamily="18" charset="0"/>
                <a:cs typeface="Calibri" panose="020F0502020204030204" pitchFamily="34" charset="0"/>
              </a:rPr>
              <a:t>FUTURE ENHANCEMENT  </a:t>
            </a:r>
            <a:endParaRPr lang="en-IN" sz="1400" u="none" strike="noStrike"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Mangal" panose="02040503050203030202" pitchFamily="18" charset="0"/>
              </a:rPr>
              <a:t>Scope of Improvement</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Nowadays hotel is providing many other facilities, this project can also be improved with the improvement in the Hotels. The utmost care and backup procedures must be established to ensure 100% successful implementation of the computerized Web-based booking system.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Mangal" panose="02040503050203030202" pitchFamily="18" charset="0"/>
              </a:rPr>
              <a:t>In the future, we may offer web services to large companies such as service providers e.g., makemytrip, trivago, goibibo  . This will make it easier for the customer to book or find a hotel, and the business will improve even more.</a:t>
            </a:r>
            <a:endParaRPr lang="en-IN" dirty="0"/>
          </a:p>
        </p:txBody>
      </p:sp>
    </p:spTree>
    <p:extLst>
      <p:ext uri="{BB962C8B-B14F-4D97-AF65-F5344CB8AC3E}">
        <p14:creationId xmlns:p14="http://schemas.microsoft.com/office/powerpoint/2010/main" val="3972133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CAF73-7709-4212-A1FB-02380CE6F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sp>
        <p:nvSpPr>
          <p:cNvPr id="6" name="TextBox 5">
            <a:extLst>
              <a:ext uri="{FF2B5EF4-FFF2-40B4-BE49-F238E27FC236}">
                <a16:creationId xmlns:a16="http://schemas.microsoft.com/office/drawing/2014/main" id="{B4D14E55-E2B5-4A6E-9D7F-B1A16A5723C3}"/>
              </a:ext>
            </a:extLst>
          </p:cNvPr>
          <p:cNvSpPr txBox="1"/>
          <p:nvPr/>
        </p:nvSpPr>
        <p:spPr>
          <a:xfrm>
            <a:off x="1259327" y="2677241"/>
            <a:ext cx="10211014" cy="630878"/>
          </a:xfrm>
          <a:prstGeom prst="rect">
            <a:avLst/>
          </a:prstGeom>
          <a:noFill/>
        </p:spPr>
        <p:txBody>
          <a:bodyPr wrap="square">
            <a:spAutoFit/>
          </a:bodyPr>
          <a:lstStyle/>
          <a:p>
            <a:pPr algn="ctr">
              <a:lnSpc>
                <a:spcPct val="115000"/>
              </a:lnSpc>
              <a:spcAft>
                <a:spcPts val="800"/>
              </a:spcAft>
              <a:buSzPts val="1800"/>
            </a:pPr>
            <a:r>
              <a:rPr lang="en-US" sz="3200" b="1" spc="600" dirty="0">
                <a:solidFill>
                  <a:schemeClr val="bg1"/>
                </a:solidFill>
                <a:latin typeface="Castellar" panose="020A0402060406010301" pitchFamily="18" charset="0"/>
                <a:ea typeface="Times New Roman" panose="02020603050405020304" pitchFamily="18" charset="0"/>
                <a:cs typeface="Calibri" panose="020F0502020204030204" pitchFamily="34" charset="0"/>
              </a:rPr>
              <a:t>9</a:t>
            </a:r>
            <a:r>
              <a:rPr lang="en-US" sz="3200" b="1" u="none" strike="noStrike" spc="600"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 </a:t>
            </a:r>
            <a:r>
              <a:rPr lang="en-IN" sz="3000" b="1" u="none" strike="noStrike" dirty="0">
                <a:solidFill>
                  <a:schemeClr val="bg1"/>
                </a:solidFill>
                <a:effectLst/>
                <a:latin typeface="Castellar" panose="020A0402060406010301" pitchFamily="18" charset="0"/>
                <a:ea typeface="Times New Roman" panose="02020603050405020304" pitchFamily="18" charset="0"/>
                <a:cs typeface="Calibri" panose="020F0502020204030204" pitchFamily="34" charset="0"/>
              </a:rPr>
              <a:t>BIBLIOGRAPHY AND REFERENCES </a:t>
            </a:r>
            <a:endParaRPr lang="en-IN" sz="3000" u="none" strike="noStrike" dirty="0">
              <a:solidFill>
                <a:schemeClr val="bg1"/>
              </a:solidFill>
              <a:effectLst/>
              <a:latin typeface="Castellar" panose="020A0402060406010301" pitchFamily="18" charset="0"/>
              <a:ea typeface="Times New Roman" panose="02020603050405020304" pitchFamily="18" charset="0"/>
              <a:cs typeface="Mangal" panose="02040503050203030202" pitchFamily="18" charset="0"/>
            </a:endParaRPr>
          </a:p>
        </p:txBody>
      </p:sp>
      <p:grpSp>
        <p:nvGrpSpPr>
          <p:cNvPr id="21" name="Google Shape;403;p26">
            <a:extLst>
              <a:ext uri="{FF2B5EF4-FFF2-40B4-BE49-F238E27FC236}">
                <a16:creationId xmlns:a16="http://schemas.microsoft.com/office/drawing/2014/main" id="{C5CE9D79-9FC2-4BCF-A641-BD969CF0C5F8}"/>
              </a:ext>
            </a:extLst>
          </p:cNvPr>
          <p:cNvGrpSpPr/>
          <p:nvPr/>
        </p:nvGrpSpPr>
        <p:grpSpPr>
          <a:xfrm>
            <a:off x="282387" y="5565421"/>
            <a:ext cx="890991" cy="1134612"/>
            <a:chOff x="13068348" y="6194425"/>
            <a:chExt cx="715789" cy="1196968"/>
          </a:xfrm>
        </p:grpSpPr>
        <p:sp>
          <p:nvSpPr>
            <p:cNvPr id="22" name="Google Shape;404;p26">
              <a:extLst>
                <a:ext uri="{FF2B5EF4-FFF2-40B4-BE49-F238E27FC236}">
                  <a16:creationId xmlns:a16="http://schemas.microsoft.com/office/drawing/2014/main" id="{9F0CEC1A-3490-4D0E-A509-4460CC044A59}"/>
                </a:ext>
              </a:extLst>
            </p:cNvPr>
            <p:cNvSpPr/>
            <p:nvPr/>
          </p:nvSpPr>
          <p:spPr>
            <a:xfrm>
              <a:off x="13068348" y="6194425"/>
              <a:ext cx="715789" cy="715572"/>
            </a:xfrm>
            <a:custGeom>
              <a:avLst/>
              <a:gdLst/>
              <a:ahLst/>
              <a:cxnLst/>
              <a:rect l="l" t="t" r="r" b="b"/>
              <a:pathLst>
                <a:path w="715789" h="715572" extrusionOk="0">
                  <a:moveTo>
                    <a:pt x="357892" y="715572"/>
                  </a:moveTo>
                  <a:cubicBezTo>
                    <a:pt x="160552" y="715572"/>
                    <a:pt x="0" y="555069"/>
                    <a:pt x="0" y="357783"/>
                  </a:cubicBezTo>
                  <a:cubicBezTo>
                    <a:pt x="0" y="160503"/>
                    <a:pt x="160552" y="0"/>
                    <a:pt x="357892" y="0"/>
                  </a:cubicBezTo>
                  <a:cubicBezTo>
                    <a:pt x="555238" y="0"/>
                    <a:pt x="715790" y="160503"/>
                    <a:pt x="715790" y="357783"/>
                  </a:cubicBezTo>
                  <a:cubicBezTo>
                    <a:pt x="715790" y="555069"/>
                    <a:pt x="555238" y="715572"/>
                    <a:pt x="357892" y="715572"/>
                  </a:cubicBezTo>
                  <a:close/>
                  <a:moveTo>
                    <a:pt x="357892" y="24332"/>
                  </a:moveTo>
                  <a:cubicBezTo>
                    <a:pt x="173969" y="24332"/>
                    <a:pt x="24339" y="173917"/>
                    <a:pt x="24339" y="357783"/>
                  </a:cubicBezTo>
                  <a:cubicBezTo>
                    <a:pt x="24339" y="541650"/>
                    <a:pt x="173969" y="691241"/>
                    <a:pt x="357892" y="691241"/>
                  </a:cubicBezTo>
                  <a:cubicBezTo>
                    <a:pt x="541815" y="691241"/>
                    <a:pt x="691451" y="541650"/>
                    <a:pt x="691451" y="357783"/>
                  </a:cubicBezTo>
                  <a:cubicBezTo>
                    <a:pt x="691451" y="173917"/>
                    <a:pt x="541815" y="24332"/>
                    <a:pt x="35789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405;p26">
              <a:extLst>
                <a:ext uri="{FF2B5EF4-FFF2-40B4-BE49-F238E27FC236}">
                  <a16:creationId xmlns:a16="http://schemas.microsoft.com/office/drawing/2014/main" id="{1E32B1EB-C53B-47FB-A8D5-C30742EE4680}"/>
                </a:ext>
              </a:extLst>
            </p:cNvPr>
            <p:cNvSpPr/>
            <p:nvPr/>
          </p:nvSpPr>
          <p:spPr>
            <a:xfrm>
              <a:off x="13414070" y="6885665"/>
              <a:ext cx="24339" cy="158346"/>
            </a:xfrm>
            <a:custGeom>
              <a:avLst/>
              <a:gdLst/>
              <a:ahLst/>
              <a:cxnLst/>
              <a:rect l="l" t="t" r="r" b="b"/>
              <a:pathLst>
                <a:path w="24339" h="158346" extrusionOk="0">
                  <a:moveTo>
                    <a:pt x="12170" y="158347"/>
                  </a:moveTo>
                  <a:cubicBezTo>
                    <a:pt x="5449" y="158347"/>
                    <a:pt x="0" y="152899"/>
                    <a:pt x="0" y="146181"/>
                  </a:cubicBezTo>
                  <a:lnTo>
                    <a:pt x="0" y="12166"/>
                  </a:lnTo>
                  <a:cubicBezTo>
                    <a:pt x="0" y="5447"/>
                    <a:pt x="5449" y="0"/>
                    <a:pt x="12170" y="0"/>
                  </a:cubicBezTo>
                  <a:cubicBezTo>
                    <a:pt x="18890" y="0"/>
                    <a:pt x="24339" y="5447"/>
                    <a:pt x="24339" y="12166"/>
                  </a:cubicBezTo>
                  <a:lnTo>
                    <a:pt x="24339" y="146181"/>
                  </a:lnTo>
                  <a:cubicBezTo>
                    <a:pt x="24339" y="152899"/>
                    <a:pt x="18890" y="158347"/>
                    <a:pt x="12170" y="1583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406;p26">
              <a:extLst>
                <a:ext uri="{FF2B5EF4-FFF2-40B4-BE49-F238E27FC236}">
                  <a16:creationId xmlns:a16="http://schemas.microsoft.com/office/drawing/2014/main" id="{B9D13AFF-1492-4FE6-9ECA-3CDED48B4180}"/>
                </a:ext>
              </a:extLst>
            </p:cNvPr>
            <p:cNvSpPr/>
            <p:nvPr/>
          </p:nvSpPr>
          <p:spPr>
            <a:xfrm>
              <a:off x="13350572" y="7019680"/>
              <a:ext cx="151341" cy="371713"/>
            </a:xfrm>
            <a:custGeom>
              <a:avLst/>
              <a:gdLst/>
              <a:ahLst/>
              <a:cxnLst/>
              <a:rect l="l" t="t" r="r" b="b"/>
              <a:pathLst>
                <a:path w="151341" h="371713" extrusionOk="0">
                  <a:moveTo>
                    <a:pt x="139172" y="371713"/>
                  </a:moveTo>
                  <a:lnTo>
                    <a:pt x="12170" y="371713"/>
                  </a:lnTo>
                  <a:cubicBezTo>
                    <a:pt x="5449" y="371713"/>
                    <a:pt x="0" y="366266"/>
                    <a:pt x="0" y="359548"/>
                  </a:cubicBezTo>
                  <a:lnTo>
                    <a:pt x="0" y="12166"/>
                  </a:lnTo>
                  <a:cubicBezTo>
                    <a:pt x="0" y="5447"/>
                    <a:pt x="5449" y="0"/>
                    <a:pt x="12170" y="0"/>
                  </a:cubicBezTo>
                  <a:lnTo>
                    <a:pt x="139172" y="0"/>
                  </a:lnTo>
                  <a:cubicBezTo>
                    <a:pt x="145893" y="0"/>
                    <a:pt x="151342" y="5447"/>
                    <a:pt x="151342" y="12166"/>
                  </a:cubicBezTo>
                  <a:lnTo>
                    <a:pt x="151342" y="359548"/>
                  </a:lnTo>
                  <a:cubicBezTo>
                    <a:pt x="151342" y="366266"/>
                    <a:pt x="145893" y="371713"/>
                    <a:pt x="139172" y="371713"/>
                  </a:cubicBezTo>
                  <a:close/>
                  <a:moveTo>
                    <a:pt x="24339" y="347382"/>
                  </a:moveTo>
                  <a:lnTo>
                    <a:pt x="127002" y="347382"/>
                  </a:lnTo>
                  <a:lnTo>
                    <a:pt x="127002" y="24332"/>
                  </a:lnTo>
                  <a:lnTo>
                    <a:pt x="24339" y="24332"/>
                  </a:lnTo>
                  <a:lnTo>
                    <a:pt x="24339" y="34738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407;p26">
              <a:extLst>
                <a:ext uri="{FF2B5EF4-FFF2-40B4-BE49-F238E27FC236}">
                  <a16:creationId xmlns:a16="http://schemas.microsoft.com/office/drawing/2014/main" id="{FBAF90EB-F63B-484E-B596-33C7A9AE749C}"/>
                </a:ext>
              </a:extLst>
            </p:cNvPr>
            <p:cNvSpPr/>
            <p:nvPr/>
          </p:nvSpPr>
          <p:spPr>
            <a:xfrm>
              <a:off x="13350572" y="7274041"/>
              <a:ext cx="151341" cy="24331"/>
            </a:xfrm>
            <a:custGeom>
              <a:avLst/>
              <a:gdLst/>
              <a:ahLst/>
              <a:cxnLst/>
              <a:rect l="l" t="t" r="r" b="b"/>
              <a:pathLst>
                <a:path w="151341" h="24331" extrusionOk="0">
                  <a:moveTo>
                    <a:pt x="139172" y="24332"/>
                  </a:moveTo>
                  <a:lnTo>
                    <a:pt x="12170" y="24332"/>
                  </a:lnTo>
                  <a:cubicBezTo>
                    <a:pt x="5449" y="24332"/>
                    <a:pt x="0" y="18884"/>
                    <a:pt x="0" y="12166"/>
                  </a:cubicBezTo>
                  <a:cubicBezTo>
                    <a:pt x="0" y="5447"/>
                    <a:pt x="5449" y="0"/>
                    <a:pt x="12170" y="0"/>
                  </a:cubicBezTo>
                  <a:lnTo>
                    <a:pt x="139172" y="0"/>
                  </a:lnTo>
                  <a:cubicBezTo>
                    <a:pt x="145893" y="0"/>
                    <a:pt x="151342" y="5447"/>
                    <a:pt x="151342" y="12166"/>
                  </a:cubicBezTo>
                  <a:cubicBezTo>
                    <a:pt x="151342" y="18884"/>
                    <a:pt x="145893" y="24332"/>
                    <a:pt x="13917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408;p26">
              <a:extLst>
                <a:ext uri="{FF2B5EF4-FFF2-40B4-BE49-F238E27FC236}">
                  <a16:creationId xmlns:a16="http://schemas.microsoft.com/office/drawing/2014/main" id="{5097F6DE-7B2B-45AA-A679-62D16C49B499}"/>
                </a:ext>
              </a:extLst>
            </p:cNvPr>
            <p:cNvSpPr/>
            <p:nvPr/>
          </p:nvSpPr>
          <p:spPr>
            <a:xfrm>
              <a:off x="13306538" y="6282414"/>
              <a:ext cx="389580" cy="539589"/>
            </a:xfrm>
            <a:custGeom>
              <a:avLst/>
              <a:gdLst/>
              <a:ahLst/>
              <a:cxnLst/>
              <a:rect l="l" t="t" r="r" b="b"/>
              <a:pathLst>
                <a:path w="389580" h="539589" extrusionOk="0">
                  <a:moveTo>
                    <a:pt x="119704" y="0"/>
                  </a:moveTo>
                  <a:cubicBezTo>
                    <a:pt x="76655" y="0"/>
                    <a:pt x="36110" y="10338"/>
                    <a:pt x="0" y="28260"/>
                  </a:cubicBezTo>
                  <a:cubicBezTo>
                    <a:pt x="33277" y="72391"/>
                    <a:pt x="56204" y="163829"/>
                    <a:pt x="56204" y="269795"/>
                  </a:cubicBezTo>
                  <a:cubicBezTo>
                    <a:pt x="56204" y="375763"/>
                    <a:pt x="33277" y="467202"/>
                    <a:pt x="0" y="511329"/>
                  </a:cubicBezTo>
                  <a:cubicBezTo>
                    <a:pt x="36110" y="529253"/>
                    <a:pt x="76655" y="539589"/>
                    <a:pt x="119704" y="539589"/>
                  </a:cubicBezTo>
                  <a:cubicBezTo>
                    <a:pt x="268753" y="539589"/>
                    <a:pt x="389580" y="418800"/>
                    <a:pt x="389580" y="269795"/>
                  </a:cubicBezTo>
                  <a:cubicBezTo>
                    <a:pt x="389580" y="120792"/>
                    <a:pt x="268753" y="0"/>
                    <a:pt x="119704"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30" name="Google Shape;1222;p48">
            <a:extLst>
              <a:ext uri="{FF2B5EF4-FFF2-40B4-BE49-F238E27FC236}">
                <a16:creationId xmlns:a16="http://schemas.microsoft.com/office/drawing/2014/main" id="{566A9430-3D03-41D7-B501-003112F09EB8}"/>
              </a:ext>
            </a:extLst>
          </p:cNvPr>
          <p:cNvSpPr/>
          <p:nvPr/>
        </p:nvSpPr>
        <p:spPr>
          <a:xfrm>
            <a:off x="1897729" y="5720849"/>
            <a:ext cx="1291334" cy="105689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082;p48">
            <a:extLst>
              <a:ext uri="{FF2B5EF4-FFF2-40B4-BE49-F238E27FC236}">
                <a16:creationId xmlns:a16="http://schemas.microsoft.com/office/drawing/2014/main" id="{8B1B0B80-E427-4224-8EE0-665D7C670EA0}"/>
              </a:ext>
            </a:extLst>
          </p:cNvPr>
          <p:cNvGrpSpPr/>
          <p:nvPr/>
        </p:nvGrpSpPr>
        <p:grpSpPr>
          <a:xfrm>
            <a:off x="3913414" y="6069155"/>
            <a:ext cx="1016776" cy="630878"/>
            <a:chOff x="1926350" y="995225"/>
            <a:chExt cx="428650" cy="356600"/>
          </a:xfrm>
        </p:grpSpPr>
        <p:sp>
          <p:nvSpPr>
            <p:cNvPr id="32" name="Google Shape;1083;p48">
              <a:extLst>
                <a:ext uri="{FF2B5EF4-FFF2-40B4-BE49-F238E27FC236}">
                  <a16:creationId xmlns:a16="http://schemas.microsoft.com/office/drawing/2014/main" id="{71A6BF12-7C28-47F9-AD02-ED42502D37D4}"/>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4;p48">
              <a:extLst>
                <a:ext uri="{FF2B5EF4-FFF2-40B4-BE49-F238E27FC236}">
                  <a16:creationId xmlns:a16="http://schemas.microsoft.com/office/drawing/2014/main" id="{A77D5D8F-1C7E-4663-A359-E2A774D63220}"/>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85;p48">
              <a:extLst>
                <a:ext uri="{FF2B5EF4-FFF2-40B4-BE49-F238E27FC236}">
                  <a16:creationId xmlns:a16="http://schemas.microsoft.com/office/drawing/2014/main" id="{68DFFD31-0C8F-46BA-928A-0715DF4B6C09}"/>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86;p48">
              <a:extLst>
                <a:ext uri="{FF2B5EF4-FFF2-40B4-BE49-F238E27FC236}">
                  <a16:creationId xmlns:a16="http://schemas.microsoft.com/office/drawing/2014/main" id="{3E29B54E-36E2-4D44-8D27-90A8A0D46AD5}"/>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5993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5142E-7CBA-45DF-9DB4-7CCBCF84598F}"/>
              </a:ext>
            </a:extLst>
          </p:cNvPr>
          <p:cNvSpPr txBox="1"/>
          <p:nvPr/>
        </p:nvSpPr>
        <p:spPr>
          <a:xfrm>
            <a:off x="1694330" y="1278155"/>
            <a:ext cx="8619564" cy="3886192"/>
          </a:xfrm>
          <a:prstGeom prst="rect">
            <a:avLst/>
          </a:prstGeom>
          <a:noFill/>
        </p:spPr>
        <p:txBody>
          <a:bodyPr wrap="square">
            <a:spAutoFit/>
          </a:bodyPr>
          <a:lstStyle/>
          <a:p>
            <a:pPr lvl="0" algn="ctr">
              <a:lnSpc>
                <a:spcPct val="107000"/>
              </a:lnSpc>
              <a:spcAft>
                <a:spcPts val="800"/>
              </a:spcAft>
              <a:buSzPts val="1800"/>
            </a:pPr>
            <a:r>
              <a:rPr lang="en-IN" sz="2400" b="1" u="none" strike="noStrike" dirty="0">
                <a:effectLst/>
                <a:latin typeface="Calibri" panose="020F0502020204030204" pitchFamily="34" charset="0"/>
                <a:ea typeface="Times New Roman" panose="02020603050405020304" pitchFamily="18" charset="0"/>
                <a:cs typeface="Calibri" panose="020F0502020204030204" pitchFamily="34" charset="0"/>
              </a:rPr>
              <a:t>BIBLIOGRAPHY AND REFERENCES </a:t>
            </a:r>
            <a:endParaRPr lang="en-IN" sz="1400" u="none" strike="noStrike"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400" dirty="0">
                <a:effectLst/>
                <a:latin typeface="Calibri" panose="020F0502020204030204" pitchFamily="34" charset="0"/>
                <a:ea typeface="Times New Roman" panose="02020603050405020304" pitchFamily="18" charset="0"/>
                <a:cs typeface="Mangal" panose="02040503050203030202" pitchFamily="18" charset="0"/>
              </a:rPr>
              <a:t> </a:t>
            </a:r>
          </a:p>
          <a:p>
            <a:pPr marL="342900" lvl="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Mangal" panose="02040503050203030202" pitchFamily="18" charset="0"/>
              </a:rPr>
              <a:t>BOOK REFERRED: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err="1">
                <a:effectLst/>
                <a:latin typeface="Calibri" panose="020F0502020204030204" pitchFamily="34" charset="0"/>
                <a:ea typeface="Times New Roman" panose="02020603050405020304" pitchFamily="18" charset="0"/>
                <a:cs typeface="Mangal" panose="02040503050203030202" pitchFamily="18" charset="0"/>
              </a:rPr>
              <a:t>Murach’s</a:t>
            </a:r>
            <a:r>
              <a:rPr lang="en-IN" sz="1800" dirty="0">
                <a:effectLst/>
                <a:latin typeface="Calibri" panose="020F0502020204030204" pitchFamily="34" charset="0"/>
                <a:ea typeface="Times New Roman" panose="02020603050405020304" pitchFamily="18" charset="0"/>
                <a:cs typeface="Mangal" panose="02040503050203030202" pitchFamily="18" charset="0"/>
              </a:rPr>
              <a:t> PHP and MySQL (2nd Edition)by Joel </a:t>
            </a:r>
            <a:r>
              <a:rPr lang="en-IN" sz="1800" dirty="0" err="1">
                <a:effectLst/>
                <a:latin typeface="Calibri" panose="020F0502020204030204" pitchFamily="34" charset="0"/>
                <a:ea typeface="Times New Roman" panose="02020603050405020304" pitchFamily="18" charset="0"/>
                <a:cs typeface="Mangal" panose="02040503050203030202" pitchFamily="18" charset="0"/>
              </a:rPr>
              <a:t>Murach</a:t>
            </a:r>
            <a:r>
              <a:rPr lang="en-IN" sz="1800" dirty="0">
                <a:effectLst/>
                <a:latin typeface="Calibri" panose="020F0502020204030204" pitchFamily="34" charset="0"/>
                <a:ea typeface="Times New Roman" panose="02020603050405020304" pitchFamily="18" charset="0"/>
                <a:cs typeface="Mangal" panose="02040503050203030202" pitchFamily="18" charset="0"/>
              </a:rPr>
              <a:t> and Ray Harris</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Mangal" panose="02040503050203030202" pitchFamily="18" charset="0"/>
              </a:rPr>
              <a:t> SITE REFERRED: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hlinkClick r:id="rId2"/>
              </a:rPr>
              <a:t>www.tutorialspoint.com/php/</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hlinkClick r:id="rId3"/>
              </a:rPr>
              <a:t>www.javatpoint.com/php-tutorial</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320475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79432-EC02-4AFC-B9CE-9DED7CC4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192000" cy="6886273"/>
          </a:xfrm>
          <a:prstGeom prst="rect">
            <a:avLst/>
          </a:prstGeom>
        </p:spPr>
      </p:pic>
      <p:pic>
        <p:nvPicPr>
          <p:cNvPr id="4" name="Picture 3">
            <a:extLst>
              <a:ext uri="{FF2B5EF4-FFF2-40B4-BE49-F238E27FC236}">
                <a16:creationId xmlns:a16="http://schemas.microsoft.com/office/drawing/2014/main" id="{4ED02C90-94DB-45BF-9A79-F703B6B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 y="4390962"/>
            <a:ext cx="3784207" cy="2542684"/>
          </a:xfrm>
          <a:prstGeom prst="rect">
            <a:avLst/>
          </a:prstGeom>
        </p:spPr>
      </p:pic>
      <p:pic>
        <p:nvPicPr>
          <p:cNvPr id="7" name="Picture 6">
            <a:extLst>
              <a:ext uri="{FF2B5EF4-FFF2-40B4-BE49-F238E27FC236}">
                <a16:creationId xmlns:a16="http://schemas.microsoft.com/office/drawing/2014/main" id="{CF43823C-34F3-46B9-A906-B2C944D3D7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5165" y="3760256"/>
            <a:ext cx="2721669" cy="1680393"/>
          </a:xfrm>
          <a:prstGeom prst="rect">
            <a:avLst/>
          </a:prstGeom>
        </p:spPr>
      </p:pic>
      <p:sp>
        <p:nvSpPr>
          <p:cNvPr id="8" name="TextBox 7">
            <a:extLst>
              <a:ext uri="{FF2B5EF4-FFF2-40B4-BE49-F238E27FC236}">
                <a16:creationId xmlns:a16="http://schemas.microsoft.com/office/drawing/2014/main" id="{8B1E3177-1EFA-402B-ABE5-C8C3F93A1002}"/>
              </a:ext>
            </a:extLst>
          </p:cNvPr>
          <p:cNvSpPr txBox="1"/>
          <p:nvPr/>
        </p:nvSpPr>
        <p:spPr>
          <a:xfrm>
            <a:off x="4566203" y="2356047"/>
            <a:ext cx="3213356" cy="707886"/>
          </a:xfrm>
          <a:prstGeom prst="rect">
            <a:avLst/>
          </a:prstGeom>
          <a:noFill/>
        </p:spPr>
        <p:txBody>
          <a:bodyPr wrap="square" rtlCol="0">
            <a:spAutoFit/>
          </a:bodyPr>
          <a:lstStyle/>
          <a:p>
            <a:r>
              <a:rPr lang="en-US" sz="4000" b="1" dirty="0">
                <a:solidFill>
                  <a:srgbClr val="26252F"/>
                </a:solidFill>
                <a:latin typeface="Fira Sans" panose="020B0503050000020004" pitchFamily="34" charset="0"/>
                <a:ea typeface="Fira Sans" panose="020B0503050000020004" pitchFamily="34" charset="0"/>
              </a:rPr>
              <a:t>Thank You</a:t>
            </a:r>
          </a:p>
        </p:txBody>
      </p:sp>
    </p:spTree>
    <p:extLst>
      <p:ext uri="{BB962C8B-B14F-4D97-AF65-F5344CB8AC3E}">
        <p14:creationId xmlns:p14="http://schemas.microsoft.com/office/powerpoint/2010/main" val="66061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6A22A-3DAA-4D16-A8E1-06C9802E8439}"/>
              </a:ext>
            </a:extLst>
          </p:cNvPr>
          <p:cNvSpPr>
            <a:spLocks noGrp="1"/>
          </p:cNvSpPr>
          <p:nvPr>
            <p:ph idx="1"/>
          </p:nvPr>
        </p:nvSpPr>
        <p:spPr>
          <a:xfrm>
            <a:off x="609600" y="584946"/>
            <a:ext cx="10972800" cy="6017559"/>
          </a:xfrm>
        </p:spPr>
        <p:txBody>
          <a:bodyPr>
            <a:noAutofit/>
          </a:bodyPr>
          <a:lstStyle/>
          <a:p>
            <a:pPr marL="742950" lvl="1" indent="-285750" algn="ctr">
              <a:lnSpc>
                <a:spcPct val="107000"/>
              </a:lnSpc>
              <a:spcAft>
                <a:spcPts val="800"/>
              </a:spcAft>
              <a:buFont typeface="+mj-lt"/>
              <a:buAutoNum type="arabicPeriod"/>
            </a:pPr>
            <a:r>
              <a:rPr lang="en-IN" sz="2000" b="1" spc="300" dirty="0">
                <a:effectLst/>
                <a:latin typeface="Calibri" panose="020F0502020204030204" pitchFamily="34" charset="0"/>
                <a:ea typeface="Times New Roman" panose="02020603050405020304" pitchFamily="18" charset="0"/>
                <a:cs typeface="Calibri" panose="020F0502020204030204" pitchFamily="34" charset="0"/>
              </a:rPr>
              <a:t>1 Organization Profile</a:t>
            </a:r>
            <a:endParaRPr lang="en-IN" sz="2000" spc="3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Organization Name</a:t>
            </a:r>
            <a:r>
              <a:rPr lang="en-IN" sz="1600" dirty="0">
                <a:effectLst/>
                <a:latin typeface="Calibri" panose="020F0502020204030204" pitchFamily="34" charset="0"/>
                <a:ea typeface="Times New Roman" panose="02020603050405020304" pitchFamily="18" charset="0"/>
                <a:cs typeface="Mangal" panose="02040503050203030202" pitchFamily="18" charset="0"/>
              </a:rPr>
              <a:t>     :-  Balaji Hotel.</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Organization Address</a:t>
            </a:r>
            <a:r>
              <a:rPr lang="en-IN" sz="1600" dirty="0">
                <a:effectLst/>
                <a:latin typeface="Calibri" panose="020F0502020204030204" pitchFamily="34" charset="0"/>
                <a:ea typeface="Times New Roman" panose="02020603050405020304" pitchFamily="18" charset="0"/>
                <a:cs typeface="Mangal" panose="02040503050203030202" pitchFamily="18" charset="0"/>
              </a:rPr>
              <a:t> :-  52, Pune - Solapur Rd, Near Indraprastha                                                                                                                                                                              </a:t>
            </a:r>
          </a:p>
          <a:p>
            <a:pPr>
              <a:lnSpc>
                <a:spcPct val="107000"/>
              </a:lnSpc>
              <a:spcAft>
                <a:spcPts val="800"/>
              </a:spcAft>
            </a:pPr>
            <a:r>
              <a:rPr lang="en-IN" sz="1600" dirty="0">
                <a:effectLst/>
                <a:latin typeface="Calibri" panose="020F0502020204030204" pitchFamily="34" charset="0"/>
                <a:ea typeface="Times New Roman" panose="02020603050405020304" pitchFamily="18" charset="0"/>
                <a:cs typeface="Mangal" panose="02040503050203030202" pitchFamily="18" charset="0"/>
              </a:rPr>
              <a:t>                                            Society, Hadapsar,Pune, Maharashtra 411028. </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Manager Name   </a:t>
            </a:r>
            <a:r>
              <a:rPr lang="en-IN" sz="1600" dirty="0">
                <a:effectLst/>
                <a:latin typeface="Calibri" panose="020F0502020204030204" pitchFamily="34" charset="0"/>
                <a:ea typeface="Times New Roman" panose="02020603050405020304" pitchFamily="18" charset="0"/>
                <a:cs typeface="Mangal" panose="02040503050203030202" pitchFamily="18" charset="0"/>
              </a:rPr>
              <a:t>        :-  Pramod Sawant.</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Mobile Number</a:t>
            </a:r>
            <a:r>
              <a:rPr lang="en-IN" sz="1600" dirty="0">
                <a:effectLst/>
                <a:latin typeface="Calibri" panose="020F0502020204030204" pitchFamily="34" charset="0"/>
                <a:ea typeface="Times New Roman" panose="02020603050405020304" pitchFamily="18" charset="0"/>
                <a:cs typeface="Mangal" panose="02040503050203030202" pitchFamily="18" charset="0"/>
              </a:rPr>
              <a:t> </a:t>
            </a:r>
            <a:r>
              <a:rPr lang="en-IN" sz="1600" dirty="0">
                <a:latin typeface="Calibri" panose="020F0502020204030204" pitchFamily="34" charset="0"/>
                <a:ea typeface="Times New Roman" panose="02020603050405020304" pitchFamily="18" charset="0"/>
                <a:cs typeface="Mangal" panose="02040503050203030202" pitchFamily="18" charset="0"/>
              </a:rPr>
              <a:t>	     </a:t>
            </a:r>
            <a:r>
              <a:rPr lang="en-IN" sz="1600" dirty="0">
                <a:effectLst/>
                <a:latin typeface="Calibri" panose="020F0502020204030204" pitchFamily="34" charset="0"/>
                <a:ea typeface="Times New Roman" panose="02020603050405020304" pitchFamily="18" charset="0"/>
                <a:cs typeface="Mangal" panose="02040503050203030202" pitchFamily="18" charset="0"/>
              </a:rPr>
              <a:t>:-  709-705-7777.</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Established In</a:t>
            </a:r>
            <a:r>
              <a:rPr lang="en-IN" sz="1600" dirty="0">
                <a:effectLst/>
                <a:latin typeface="Calibri" panose="020F0502020204030204" pitchFamily="34" charset="0"/>
                <a:ea typeface="Times New Roman" panose="02020603050405020304" pitchFamily="18" charset="0"/>
                <a:cs typeface="Mangal" panose="02040503050203030202" pitchFamily="18" charset="0"/>
              </a:rPr>
              <a:t>              :-  2021.</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Email</a:t>
            </a:r>
            <a:r>
              <a:rPr lang="en-IN" sz="1600" dirty="0">
                <a:effectLst/>
                <a:latin typeface="Calibri" panose="020F0502020204030204" pitchFamily="34" charset="0"/>
                <a:ea typeface="Times New Roman" panose="02020603050405020304" pitchFamily="18" charset="0"/>
                <a:cs typeface="Mangal" panose="02040503050203030202" pitchFamily="18" charset="0"/>
              </a:rPr>
              <a:t> </a:t>
            </a:r>
            <a:r>
              <a:rPr lang="en-IN" sz="1600" dirty="0">
                <a:latin typeface="Calibri" panose="020F0502020204030204" pitchFamily="34" charset="0"/>
                <a:ea typeface="Times New Roman" panose="02020603050405020304" pitchFamily="18" charset="0"/>
                <a:cs typeface="Mangal" panose="02040503050203030202" pitchFamily="18" charset="0"/>
              </a:rPr>
              <a:t>	                    </a:t>
            </a:r>
            <a:r>
              <a:rPr lang="en-IN" sz="1600" dirty="0">
                <a:effectLst/>
                <a:latin typeface="Calibri" panose="020F0502020204030204" pitchFamily="34" charset="0"/>
                <a:ea typeface="Times New Roman" panose="02020603050405020304" pitchFamily="18" charset="0"/>
                <a:cs typeface="Mangal" panose="02040503050203030202" pitchFamily="18" charset="0"/>
              </a:rPr>
              <a:t>     :-  balajihotel7@gmail.com</a:t>
            </a:r>
          </a:p>
          <a:p>
            <a:pPr>
              <a:lnSpc>
                <a:spcPct val="107000"/>
              </a:lnSpc>
              <a:spcAft>
                <a:spcPts val="800"/>
              </a:spcAft>
            </a:pPr>
            <a:r>
              <a:rPr lang="en-IN" sz="1600" b="1" dirty="0">
                <a:effectLst/>
                <a:latin typeface="Calibri" panose="020F0502020204030204" pitchFamily="34" charset="0"/>
                <a:ea typeface="Times New Roman" panose="02020603050405020304" pitchFamily="18" charset="0"/>
                <a:cs typeface="Mangal" panose="02040503050203030202" pitchFamily="18" charset="0"/>
              </a:rPr>
              <a:t>Working Profile </a:t>
            </a:r>
            <a:r>
              <a:rPr lang="en-IN" sz="1600" dirty="0">
                <a:effectLst/>
                <a:latin typeface="Calibri" panose="020F0502020204030204" pitchFamily="34" charset="0"/>
                <a:ea typeface="Times New Roman" panose="02020603050405020304" pitchFamily="18" charset="0"/>
                <a:cs typeface="Mangal" panose="02040503050203030202" pitchFamily="18" charset="0"/>
              </a:rPr>
              <a:t>          :-  Hotel Management System Provides various</a:t>
            </a:r>
            <a:r>
              <a:rPr lang="en-IN" sz="1600" dirty="0">
                <a:latin typeface="Calibri" panose="020F0502020204030204" pitchFamily="34" charset="0"/>
                <a:ea typeface="Times New Roman" panose="02020603050405020304" pitchFamily="18" charset="0"/>
                <a:cs typeface="Mangal" panose="02040503050203030202" pitchFamily="18" charset="0"/>
              </a:rPr>
              <a:t> </a:t>
            </a:r>
            <a:r>
              <a:rPr lang="en-IN" sz="1600" dirty="0">
                <a:effectLst/>
                <a:latin typeface="Calibri" panose="020F0502020204030204" pitchFamily="34" charset="0"/>
                <a:ea typeface="Times New Roman" panose="02020603050405020304" pitchFamily="18" charset="0"/>
                <a:cs typeface="Mangal" panose="02040503050203030202" pitchFamily="18" charset="0"/>
              </a:rPr>
              <a:t>facilities to maintain the  user, Reservations of</a:t>
            </a:r>
            <a:r>
              <a:rPr lang="en-IN" sz="1600" dirty="0">
                <a:latin typeface="Calibri" panose="020F0502020204030204" pitchFamily="34" charset="0"/>
                <a:ea typeface="Times New Roman" panose="02020603050405020304" pitchFamily="18" charset="0"/>
                <a:cs typeface="Mangal" panose="02040503050203030202" pitchFamily="18" charset="0"/>
              </a:rPr>
              <a:t> </a:t>
            </a:r>
            <a:r>
              <a:rPr lang="en-IN" sz="1600" dirty="0">
                <a:effectLst/>
                <a:latin typeface="Calibri" panose="020F0502020204030204" pitchFamily="34" charset="0"/>
                <a:ea typeface="Times New Roman" panose="02020603050405020304" pitchFamily="18" charset="0"/>
                <a:cs typeface="Mangal" panose="02040503050203030202" pitchFamily="18" charset="0"/>
              </a:rPr>
              <a:t>Rooms, 		        Customer Records,  Payments, Bill</a:t>
            </a:r>
            <a:r>
              <a:rPr lang="en-IN" sz="1600" dirty="0">
                <a:latin typeface="Calibri" panose="020F0502020204030204" pitchFamily="34" charset="0"/>
                <a:ea typeface="Times New Roman" panose="02020603050405020304" pitchFamily="18" charset="0"/>
                <a:cs typeface="Mangal" panose="02040503050203030202" pitchFamily="18" charset="0"/>
              </a:rPr>
              <a:t> </a:t>
            </a:r>
            <a:r>
              <a:rPr lang="en-IN" sz="1600" dirty="0">
                <a:effectLst/>
                <a:latin typeface="Calibri" panose="020F0502020204030204" pitchFamily="34" charset="0"/>
                <a:ea typeface="Times New Roman" panose="02020603050405020304" pitchFamily="18" charset="0"/>
                <a:cs typeface="Mangal" panose="02040503050203030202" pitchFamily="18" charset="0"/>
              </a:rPr>
              <a:t>reports, and others related to hotel.</a:t>
            </a:r>
          </a:p>
          <a:p>
            <a:pPr marL="0" indent="0">
              <a:buNone/>
            </a:pPr>
            <a:endParaRPr lang="en-US" sz="1800" i="0" dirty="0">
              <a:effectLst/>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57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4DABE-0F99-41E3-9460-829EBE304A22}"/>
              </a:ext>
            </a:extLst>
          </p:cNvPr>
          <p:cNvSpPr txBox="1"/>
          <p:nvPr/>
        </p:nvSpPr>
        <p:spPr>
          <a:xfrm>
            <a:off x="558053" y="257779"/>
            <a:ext cx="10724029" cy="6342442"/>
          </a:xfrm>
          <a:prstGeom prst="rect">
            <a:avLst/>
          </a:prstGeom>
          <a:noFill/>
        </p:spPr>
        <p:txBody>
          <a:bodyPr wrap="square">
            <a:spAutoFit/>
          </a:bodyPr>
          <a:lstStyle/>
          <a:p>
            <a:pPr marL="270510" algn="ctr">
              <a:lnSpc>
                <a:spcPct val="107000"/>
              </a:lnSpc>
              <a:spcAft>
                <a:spcPts val="800"/>
              </a:spcAft>
            </a:pPr>
            <a:r>
              <a:rPr lang="en-IN" sz="2400" b="1" dirty="0">
                <a:effectLst/>
                <a:latin typeface="Calibri" panose="020F0502020204030204" pitchFamily="34" charset="0"/>
                <a:ea typeface="Times New Roman" panose="02020603050405020304" pitchFamily="18" charset="0"/>
                <a:cs typeface="Calibri" panose="020F0502020204030204" pitchFamily="34" charset="0"/>
              </a:rPr>
              <a:t> 1.2  Introduction to System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5334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90170" algn="just">
              <a:lnSpc>
                <a:spcPct val="150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Project Name:-</a:t>
            </a:r>
            <a:r>
              <a:rPr lang="en-IN" sz="1800" dirty="0">
                <a:effectLst/>
                <a:latin typeface="Calibri" panose="020F0502020204030204" pitchFamily="34" charset="0"/>
                <a:ea typeface="Times New Roman" panose="02020603050405020304" pitchFamily="18" charset="0"/>
                <a:cs typeface="Calibri" panose="020F0502020204030204" pitchFamily="34" charset="0"/>
              </a:rPr>
              <a:t> Hotel Management System.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90170" algn="just">
              <a:lnSpc>
                <a:spcPct val="150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Name Of Organization:-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Balaji Hotel.</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90170" algn="just">
              <a:lnSpc>
                <a:spcPct val="150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Project Descriptions :-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180340" algn="just">
              <a:lnSpc>
                <a:spcPct val="150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Project of “Hotel Management System” on basis of the providing Hotel services including all the Services given by the Hotels Agency.</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marL="180340" indent="457200" algn="just">
              <a:lnSpc>
                <a:spcPct val="150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Project of “Hotel Management System” on basis of the providing Hotel services facilities for booking hotels, Events, holiday apartments including all the Services given by the Hotels and other accommodations for customers. Balaji Hotels manager They operate their business in Pune . Any customers need to book hotel, or apartment they need to visit their office which for checking the availability as well as negotiation. Recently they have decided to change their booking pattern from manual to web based system. It will help them to manage the customers booking easily and also to keep the customers data safer. It will also help staffs to keep in track their customer’s online booking request as well as easily to reply feedback to the customer.</a:t>
            </a:r>
            <a:endParaRPr lang="en-IN" dirty="0"/>
          </a:p>
        </p:txBody>
      </p:sp>
    </p:spTree>
    <p:extLst>
      <p:ext uri="{BB962C8B-B14F-4D97-AF65-F5344CB8AC3E}">
        <p14:creationId xmlns:p14="http://schemas.microsoft.com/office/powerpoint/2010/main" val="288834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08F6CA-562A-4830-8FA8-A02DC5063EB3}"/>
              </a:ext>
            </a:extLst>
          </p:cNvPr>
          <p:cNvSpPr txBox="1"/>
          <p:nvPr/>
        </p:nvSpPr>
        <p:spPr>
          <a:xfrm>
            <a:off x="884145" y="1104608"/>
            <a:ext cx="10276914" cy="3900107"/>
          </a:xfrm>
          <a:prstGeom prst="rect">
            <a:avLst/>
          </a:prstGeom>
          <a:noFill/>
        </p:spPr>
        <p:txBody>
          <a:bodyPr wrap="square">
            <a:spAutoFit/>
          </a:bodyPr>
          <a:lstStyle/>
          <a:p>
            <a:pPr lvl="1" algn="ctr">
              <a:lnSpc>
                <a:spcPct val="115000"/>
              </a:lnSpc>
              <a:spcAft>
                <a:spcPts val="8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1.3 Problem Statement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L="270510">
              <a:lnSpc>
                <a:spcPct val="107000"/>
              </a:lnSpc>
              <a:spcAft>
                <a:spcPts val="800"/>
              </a:spcAft>
            </a:pPr>
            <a:r>
              <a:rPr lang="en-IN" dirty="0">
                <a:effectLst/>
                <a:latin typeface="Calibri" panose="020F0502020204030204" pitchFamily="34" charset="0"/>
                <a:ea typeface="Times New Roman" panose="02020603050405020304" pitchFamily="18" charset="0"/>
                <a:cs typeface="Mangal" panose="02040503050203030202" pitchFamily="18" charset="0"/>
              </a:rPr>
              <a:t>As Hotels Booking Is Having Manual Booking System, They Are Facing Some Problems Issuing Booking Requests of Customers.  All The Necessary  Booking  Stuffs  Are  Being  Done  in  Hard  Copy.                                             So, It  Become Much Difficult  for  Staffs to Keep the  Records Updated  All  the  Time.</a:t>
            </a:r>
          </a:p>
          <a:p>
            <a:pPr marL="270510">
              <a:lnSpc>
                <a:spcPct val="107000"/>
              </a:lnSpc>
              <a:spcAft>
                <a:spcPts val="800"/>
              </a:spcAft>
            </a:pPr>
            <a:r>
              <a:rPr lang="en-IN" dirty="0">
                <a:effectLst/>
                <a:latin typeface="Calibri" panose="020F0502020204030204" pitchFamily="34" charset="0"/>
                <a:ea typeface="Times New Roman" panose="02020603050405020304" pitchFamily="18" charset="0"/>
                <a:cs typeface="Mangal" panose="02040503050203030202" pitchFamily="18" charset="0"/>
              </a:rPr>
              <a:t>As For  Example, If  the Customers  Need  to  Change  the  Check  in  Date  It  Become  Difficult  for  Them  to  Find  Out  the  Customers Booking  Details  for  Updating  as  There  Are  So  Many  Customers  Booking  Records.  Again,  Regarding Current  System  Customers  Cannot  Give  Feedback  Online  and  Also  Staff  Cannot  Reply  to  Them Promptly. </a:t>
            </a:r>
          </a:p>
          <a:p>
            <a:pPr marL="270510">
              <a:lnSpc>
                <a:spcPct val="107000"/>
              </a:lnSpc>
              <a:spcAft>
                <a:spcPts val="800"/>
              </a:spcAft>
            </a:pPr>
            <a:r>
              <a:rPr lang="en-IN" dirty="0">
                <a:effectLst/>
                <a:latin typeface="Calibri" panose="020F0502020204030204" pitchFamily="34" charset="0"/>
                <a:ea typeface="Times New Roman" panose="02020603050405020304" pitchFamily="18" charset="0"/>
                <a:cs typeface="Mangal" panose="02040503050203030202" pitchFamily="18" charset="0"/>
              </a:rPr>
              <a:t>Besides  Tourists  from  Other location  Need  to  Call  Directly  for  Booking  Purposes.  So,  They Cannot  Get the  Chance  to  View  Their  Apartment Rooms or Hotels Rooms Before  They  Make  Book.</a:t>
            </a:r>
          </a:p>
        </p:txBody>
      </p:sp>
    </p:spTree>
    <p:extLst>
      <p:ext uri="{BB962C8B-B14F-4D97-AF65-F5344CB8AC3E}">
        <p14:creationId xmlns:p14="http://schemas.microsoft.com/office/powerpoint/2010/main" val="191521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E9D283-4825-40AC-9E22-FF50408A6191}"/>
              </a:ext>
            </a:extLst>
          </p:cNvPr>
          <p:cNvSpPr txBox="1"/>
          <p:nvPr/>
        </p:nvSpPr>
        <p:spPr>
          <a:xfrm>
            <a:off x="537882" y="353382"/>
            <a:ext cx="11026589" cy="5582810"/>
          </a:xfrm>
          <a:prstGeom prst="rect">
            <a:avLst/>
          </a:prstGeom>
          <a:noFill/>
        </p:spPr>
        <p:txBody>
          <a:bodyPr wrap="square">
            <a:spAutoFit/>
          </a:bodyPr>
          <a:lstStyle/>
          <a:p>
            <a:pPr lvl="1" algn="ctr">
              <a:lnSpc>
                <a:spcPct val="115000"/>
              </a:lnSpc>
            </a:pPr>
            <a:r>
              <a:rPr lang="en-US" sz="2400" b="1" dirty="0">
                <a:effectLst/>
                <a:latin typeface="Calibri" panose="020F0502020204030204" pitchFamily="34" charset="0"/>
                <a:ea typeface="Times New Roman" panose="02020603050405020304" pitchFamily="18" charset="0"/>
                <a:cs typeface="Calibri" panose="020F0502020204030204" pitchFamily="34" charset="0"/>
              </a:rPr>
              <a:t>1.4 Proposed System</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800"/>
              </a:spcAft>
            </a:pPr>
            <a:r>
              <a:rPr lang="en-US" sz="8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p>
            <a:pPr marR="150495" algn="just">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purpose of this project is to create a functional website for users to reserve the hotel room across the world. Users of this website will be able use an easy-to-use interface in order to search, sort, reserve room and services across the world. Create an account option will secure their data and allow easy access to various services and facilities.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R="150495" algn="just">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One of the main purposes of this project is to allow customer to have online booking of room and other services with registered business partner</a:t>
            </a:r>
            <a:r>
              <a:rPr lang="en-IN" sz="1600" dirty="0">
                <a:effectLst/>
                <a:latin typeface="Segoe UI" panose="020B0502040204020203" pitchFamily="34" charset="0"/>
                <a:ea typeface="Times New Roman" panose="02020603050405020304" pitchFamily="18" charset="0"/>
                <a:cs typeface="Mangal" panose="02040503050203030202" pitchFamily="18" charset="0"/>
              </a:rPr>
              <a:t>.</a:t>
            </a:r>
            <a:r>
              <a:rPr lang="en-US" sz="1600" dirty="0">
                <a:effectLst/>
                <a:latin typeface="Calibri" panose="020F0502020204030204" pitchFamily="34" charset="0"/>
                <a:ea typeface="Times New Roman" panose="02020603050405020304" pitchFamily="18" charset="0"/>
                <a:cs typeface="Calibri" panose="020F0502020204030204" pitchFamily="34" charset="0"/>
              </a:rPr>
              <a:t>It is difficult to maintain bulk of record in manual.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R="150495" algn="just">
              <a:lnSpc>
                <a:spcPct val="115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basic requirements state that the users will be able to search for room based on and able to make instant online payment. They will also be able to navigate through available other options by category, or by using a well-executed search function. The website will be maintained and managed by administrator. They will have the authority to manage the products and offers.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buSzPts val="1400"/>
              <a:buFont typeface="Times New Roman" panose="02020603050405020304" pitchFamily="18" charset="0"/>
              <a:buChar char="•"/>
            </a:pPr>
            <a:r>
              <a:rPr lang="en-IN" sz="1600" dirty="0">
                <a:effectLst/>
                <a:latin typeface="Calibri" panose="020F0502020204030204" pitchFamily="34" charset="0"/>
                <a:ea typeface="Times New Roman" panose="02020603050405020304" pitchFamily="18" charset="0"/>
                <a:cs typeface="Calibri" panose="020F0502020204030204" pitchFamily="34" charset="0"/>
              </a:rPr>
              <a:t> Efficient data management and reusability.</a:t>
            </a:r>
          </a:p>
          <a:p>
            <a:pPr marL="342900" lvl="0" indent="-342900" algn="just">
              <a:lnSpc>
                <a:spcPct val="115000"/>
              </a:lnSpc>
              <a:buSzPts val="1400"/>
              <a:buFont typeface="Times New Roman" panose="02020603050405020304" pitchFamily="18"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Highly accessible for users. </a:t>
            </a:r>
          </a:p>
          <a:p>
            <a:pPr marL="342900" lvl="0" indent="-342900" algn="just">
              <a:lnSpc>
                <a:spcPct val="115000"/>
              </a:lnSpc>
              <a:buSzPts val="1400"/>
              <a:buFont typeface="Times New Roman" panose="02020603050405020304" pitchFamily="18" charset="0"/>
              <a:buChar char="•"/>
            </a:pPr>
            <a:r>
              <a:rPr lang="en-IN" sz="1600" dirty="0">
                <a:effectLst/>
                <a:latin typeface="Calibri" panose="020F0502020204030204" pitchFamily="34" charset="0"/>
                <a:ea typeface="Times New Roman" panose="02020603050405020304" pitchFamily="18" charset="0"/>
                <a:cs typeface="Calibri" panose="020F0502020204030204" pitchFamily="34" charset="0"/>
              </a:rPr>
              <a:t>Enable easy authorized modification of data</a:t>
            </a:r>
          </a:p>
          <a:p>
            <a:pPr marL="342900" lvl="0" indent="-342900" algn="just">
              <a:lnSpc>
                <a:spcPct val="115000"/>
              </a:lnSpc>
              <a:buSzPts val="1400"/>
              <a:buFont typeface="Times New Roman" panose="02020603050405020304" pitchFamily="18" charset="0"/>
              <a:buChar char="•"/>
            </a:pPr>
            <a:r>
              <a:rPr lang="en-IN" sz="1600" dirty="0">
                <a:effectLst/>
                <a:latin typeface="Calibri" panose="020F0502020204030204" pitchFamily="34" charset="0"/>
                <a:ea typeface="Times New Roman" panose="02020603050405020304" pitchFamily="18" charset="0"/>
                <a:cs typeface="Calibri" panose="020F0502020204030204" pitchFamily="34" charset="0"/>
              </a:rPr>
              <a:t>To enable automated data entry methods.</a:t>
            </a:r>
          </a:p>
          <a:p>
            <a:pPr marL="342900" lvl="0" indent="-342900" algn="just">
              <a:lnSpc>
                <a:spcPct val="115000"/>
              </a:lnSpc>
              <a:buSzPts val="1400"/>
              <a:buFont typeface="Times New Roman" panose="02020603050405020304" pitchFamily="18"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Security of User information and other can maintain. </a:t>
            </a:r>
          </a:p>
          <a:p>
            <a:pPr marL="342900" lvl="0" indent="-342900" algn="just">
              <a:lnSpc>
                <a:spcPct val="115000"/>
              </a:lnSpc>
              <a:buSzPts val="1400"/>
              <a:buFont typeface="Times New Roman" panose="02020603050405020304" pitchFamily="18"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On a figure tip, we can access any information with proper authority.</a:t>
            </a:r>
          </a:p>
          <a:p>
            <a:pPr marL="342900" lvl="0" indent="-342900" algn="just">
              <a:lnSpc>
                <a:spcPct val="115000"/>
              </a:lnSpc>
              <a:buSzPts val="1400"/>
              <a:buFont typeface="Times New Roman" panose="02020603050405020304" pitchFamily="18"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The proposed system will available and function 24*7 and accessible </a:t>
            </a:r>
          </a:p>
          <a:p>
            <a:pPr lvl="0" algn="just">
              <a:lnSpc>
                <a:spcPct val="115000"/>
              </a:lnSpc>
              <a:buSzPts val="1400"/>
            </a:pPr>
            <a:r>
              <a:rPr lang="en-IN" sz="1600" dirty="0">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  for worldwide. Thus, the customers can use the system very easily.</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100201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22A35"/>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TM04033929[[fn=Slate]]</Template>
  <TotalTime>1132</TotalTime>
  <Words>4829</Words>
  <Application>Microsoft Office PowerPoint</Application>
  <PresentationFormat>Widescreen</PresentationFormat>
  <Paragraphs>1396</Paragraphs>
  <Slides>59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Antonio</vt:lpstr>
      <vt:lpstr>Arial</vt:lpstr>
      <vt:lpstr>Calibri</vt:lpstr>
      <vt:lpstr>Calibri Light</vt:lpstr>
      <vt:lpstr>Castellar</vt:lpstr>
      <vt:lpstr>Fira Sans</vt:lpstr>
      <vt:lpstr>Segoe UI</vt:lpstr>
      <vt:lpstr>Symbol</vt:lpstr>
      <vt:lpstr>Times New Roman</vt:lpstr>
      <vt:lpstr>Wingdings</vt:lpstr>
      <vt:lpstr>Office Theme</vt:lpstr>
      <vt:lpstr>Online Hotel Management System</vt:lpstr>
      <vt:lpstr> Pune District Education Association’s Annasaheb Magar Mahavidyalaya, Hadapsar Pune Hadapsar, Pune - 411 028.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Hotel Management System</dc:title>
  <dc:creator>adarsh chate</dc:creator>
  <cp:lastModifiedBy>Adarsh Chate</cp:lastModifiedBy>
  <cp:revision>187</cp:revision>
  <cp:lastPrinted>2022-02-17T21:42:15Z</cp:lastPrinted>
  <dcterms:created xsi:type="dcterms:W3CDTF">2022-01-03T18:35:48Z</dcterms:created>
  <dcterms:modified xsi:type="dcterms:W3CDTF">2024-10-17T23:18:23Z</dcterms:modified>
</cp:coreProperties>
</file>