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21"/>
  </p:notesMasterIdLst>
  <p:sldIdLst>
    <p:sldId id="269" r:id="rId2"/>
    <p:sldId id="271" r:id="rId3"/>
    <p:sldId id="270" r:id="rId4"/>
    <p:sldId id="257" r:id="rId5"/>
    <p:sldId id="258" r:id="rId6"/>
    <p:sldId id="259" r:id="rId7"/>
    <p:sldId id="260" r:id="rId8"/>
    <p:sldId id="278" r:id="rId9"/>
    <p:sldId id="262" r:id="rId10"/>
    <p:sldId id="263" r:id="rId11"/>
    <p:sldId id="264" r:id="rId12"/>
    <p:sldId id="272" r:id="rId13"/>
    <p:sldId id="273" r:id="rId14"/>
    <p:sldId id="266" r:id="rId15"/>
    <p:sldId id="274" r:id="rId16"/>
    <p:sldId id="275" r:id="rId17"/>
    <p:sldId id="276" r:id="rId18"/>
    <p:sldId id="27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808" y="176"/>
      </p:cViewPr>
      <p:guideLst>
        <p:guide orient="horz" pos="50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7620A-9577-614C-A80A-810E6D245B12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A9B8D-D4A1-CE48-A6AC-5E1D0102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A9B8D-D4A1-CE48-A6AC-5E1D0102B9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7D00D6-CBDE-A344-A264-4A202DB02F1C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4CB16E-9C22-1A4D-B591-9D0276FC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637672"/>
            <a:ext cx="9418320" cy="2430379"/>
          </a:xfrm>
        </p:spPr>
        <p:txBody>
          <a:bodyPr/>
          <a:lstStyle/>
          <a:p>
            <a:r>
              <a:rPr lang="en-US" dirty="0" smtClean="0"/>
              <a:t>Analyzing Enron Emails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717758"/>
            <a:ext cx="9418320" cy="223787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Team Noob Network</a:t>
            </a:r>
            <a:r>
              <a:rPr lang="en-US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Adarsh Chavakula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Gaurav Singh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Somya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Vinay Kale</a:t>
            </a:r>
          </a:p>
        </p:txBody>
      </p:sp>
    </p:spTree>
    <p:extLst>
      <p:ext uri="{BB962C8B-B14F-4D97-AF65-F5344CB8AC3E}">
        <p14:creationId xmlns:p14="http://schemas.microsoft.com/office/powerpoint/2010/main" val="19286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4" y="97879"/>
            <a:ext cx="9692640" cy="1325562"/>
          </a:xfrm>
        </p:spPr>
        <p:txBody>
          <a:bodyPr/>
          <a:lstStyle/>
          <a:p>
            <a:r>
              <a:rPr lang="en-US" dirty="0" smtClean="0"/>
              <a:t>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14" y="2137718"/>
            <a:ext cx="9554517" cy="3729789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Our Hypothesis</a:t>
            </a:r>
            <a:r>
              <a:rPr lang="en-US" sz="2000" dirty="0" smtClean="0"/>
              <a:t>: Capture semantic meaning in emails to explore suspicious behavior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Word Embedding's: </a:t>
            </a:r>
            <a:r>
              <a:rPr lang="en-US" sz="2000" dirty="0"/>
              <a:t>represent a word with a low-dimensional </a:t>
            </a:r>
            <a:r>
              <a:rPr lang="en-US" sz="2000" dirty="0" smtClean="0"/>
              <a:t>vector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Use distance metric to measure semantic similarity</a:t>
            </a:r>
          </a:p>
          <a:p>
            <a:endParaRPr lang="en-US" sz="20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 smtClean="0"/>
              <a:t>a </a:t>
            </a:r>
            <a:r>
              <a:rPr lang="en-US" sz="2000" b="1" dirty="0" smtClean="0"/>
              <a:t>pre-trained google news model</a:t>
            </a:r>
            <a:r>
              <a:rPr lang="en-US" sz="2000" dirty="0" smtClean="0"/>
              <a:t> to incrementally train the </a:t>
            </a:r>
            <a:r>
              <a:rPr lang="en-US" sz="2000" dirty="0"/>
              <a:t>E</a:t>
            </a:r>
            <a:r>
              <a:rPr lang="en-US" sz="2000" dirty="0" smtClean="0"/>
              <a:t>nron corpus and get best results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1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3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 vectors examples : </a:t>
            </a:r>
            <a:br>
              <a:rPr lang="en-US" sz="2800" dirty="0" smtClean="0"/>
            </a:br>
            <a:r>
              <a:rPr lang="en-US" sz="2800" dirty="0" smtClean="0"/>
              <a:t>vocab size -  159,638 words, each word </a:t>
            </a:r>
            <a:r>
              <a:rPr lang="mr-IN" sz="2800" dirty="0" smtClean="0"/>
              <a:t>–</a:t>
            </a:r>
            <a:r>
              <a:rPr lang="en-US" sz="2800" dirty="0" smtClean="0"/>
              <a:t> 300 size vector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1" y="1781122"/>
            <a:ext cx="3984052" cy="2452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11" y="4234047"/>
            <a:ext cx="3984052" cy="248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99" y="1781121"/>
            <a:ext cx="3868074" cy="2452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99" y="4234045"/>
            <a:ext cx="3868074" cy="23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41" y="0"/>
            <a:ext cx="10276996" cy="1325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Word vectors use </a:t>
            </a:r>
            <a:r>
              <a:rPr lang="mr-IN" sz="2800" dirty="0" smtClean="0"/>
              <a:t>–</a:t>
            </a:r>
            <a:r>
              <a:rPr lang="en-US" sz="2800" dirty="0" smtClean="0"/>
              <a:t> Identifying suspicious / secrecy prone / rumor language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27097"/>
            <a:ext cx="3590144" cy="244449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3" y="4077137"/>
            <a:ext cx="3890727" cy="2413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71591"/>
            <a:ext cx="3590144" cy="23191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224" y="1677491"/>
            <a:ext cx="3890726" cy="23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74" y="352769"/>
            <a:ext cx="10515600" cy="8139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Word vectors use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sz="3600" dirty="0" smtClean="0"/>
              <a:t>High usage </a:t>
            </a:r>
            <a:r>
              <a:rPr lang="en-US" sz="3600" dirty="0" smtClean="0"/>
              <a:t>of suspicious words and instances of secrecy/ rumor language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119212"/>
              </p:ext>
            </p:extLst>
          </p:nvPr>
        </p:nvGraphicFramePr>
        <p:xfrm>
          <a:off x="4856813" y="1420700"/>
          <a:ext cx="5875001" cy="5264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57"/>
                <a:gridCol w="1708119"/>
                <a:gridCol w="1172925"/>
              </a:tblGrid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 Email-ID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Occurrences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 Graph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kay.mann@enron.com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vince.kaminski@enron.com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sara.shackleton@enron.com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tana.jones@enron.com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jeff.dasovich@enron.com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exchangeinfo@nymex.com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steven.kean@enron.com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richard.sanders@enron.com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enron.announcements@enron.com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mark.taylor@enron.com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veronica.espinoza@enron.com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chris.germany@enron.com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sally.beck@enron.com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drew.fossum@enron.com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32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gerald.nemec@enron.com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Yes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774" y="2508422"/>
            <a:ext cx="3879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Find </a:t>
            </a:r>
            <a:r>
              <a:rPr lang="en-US" dirty="0" smtClean="0"/>
              <a:t>words relevant </a:t>
            </a:r>
            <a:r>
              <a:rPr lang="en-US" dirty="0" smtClean="0"/>
              <a:t>to </a:t>
            </a:r>
            <a:r>
              <a:rPr lang="en-US" b="1" dirty="0" smtClean="0"/>
              <a:t>suspicious</a:t>
            </a:r>
            <a:r>
              <a:rPr lang="en-US" b="1" dirty="0" smtClean="0"/>
              <a:t>, </a:t>
            </a:r>
            <a:r>
              <a:rPr lang="en-US" b="1" dirty="0" smtClean="0"/>
              <a:t>secret behavior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Check their occurrences across </a:t>
            </a:r>
            <a:r>
              <a:rPr lang="en-US" dirty="0" smtClean="0"/>
              <a:t>the email texts and </a:t>
            </a:r>
            <a:r>
              <a:rPr lang="en-US" dirty="0" smtClean="0"/>
              <a:t>rank </a:t>
            </a:r>
            <a:r>
              <a:rPr lang="en-US" dirty="0" smtClean="0"/>
              <a:t>people by highest </a:t>
            </a:r>
            <a:r>
              <a:rPr lang="en-US" dirty="0" smtClean="0"/>
              <a:t>usage</a:t>
            </a:r>
          </a:p>
          <a:p>
            <a:endParaRPr lang="en-US" dirty="0"/>
          </a:p>
          <a:p>
            <a:r>
              <a:rPr lang="en-US" b="1" dirty="0" smtClean="0"/>
              <a:t>Do these guys feature in our previous network analysis ?</a:t>
            </a:r>
          </a:p>
          <a:p>
            <a:endParaRPr lang="en-US" dirty="0"/>
          </a:p>
          <a:p>
            <a:r>
              <a:rPr lang="en-US" b="1" dirty="0" smtClean="0"/>
              <a:t>	     YES 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5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27" y="-41875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Topic </a:t>
            </a:r>
            <a:r>
              <a:rPr lang="en-US" sz="4000" dirty="0" smtClean="0"/>
              <a:t>Modeling (Recurring themes)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35" y="2639744"/>
            <a:ext cx="4876800" cy="320040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6080399" y="4239944"/>
            <a:ext cx="2469602" cy="1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67263" y="2817340"/>
            <a:ext cx="1311442" cy="28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666568" y="4086304"/>
            <a:ext cx="1568549" cy="5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99503" y="4662111"/>
            <a:ext cx="2035613" cy="49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0001" y="3250477"/>
            <a:ext cx="22397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Business Related</a:t>
            </a:r>
          </a:p>
          <a:p>
            <a:pPr algn="ctr"/>
            <a:r>
              <a:rPr lang="en-US" dirty="0" smtClean="0"/>
              <a:t>Enron</a:t>
            </a:r>
          </a:p>
          <a:p>
            <a:pPr algn="ctr"/>
            <a:r>
              <a:rPr lang="en-US" dirty="0" smtClean="0"/>
              <a:t>Corp</a:t>
            </a:r>
          </a:p>
          <a:p>
            <a:pPr algn="ctr"/>
            <a:r>
              <a:rPr lang="en-US" dirty="0" smtClean="0"/>
              <a:t>Fare</a:t>
            </a:r>
          </a:p>
          <a:p>
            <a:pPr algn="ctr"/>
            <a:r>
              <a:rPr lang="en-US" dirty="0" smtClean="0"/>
              <a:t>Renewables</a:t>
            </a:r>
          </a:p>
          <a:p>
            <a:pPr algn="ctr"/>
            <a:r>
              <a:rPr lang="en-US" dirty="0" smtClean="0"/>
              <a:t>Agreement</a:t>
            </a:r>
          </a:p>
          <a:p>
            <a:pPr algn="ctr"/>
            <a:r>
              <a:rPr lang="en-US" dirty="0" smtClean="0"/>
              <a:t>Deal</a:t>
            </a:r>
          </a:p>
          <a:p>
            <a:pPr algn="ctr"/>
            <a:r>
              <a:rPr lang="en-US" i="1" dirty="0" smtClean="0"/>
              <a:t>Bit Noise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9223" y="2013303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Email Etiquette</a:t>
            </a:r>
          </a:p>
          <a:p>
            <a:r>
              <a:rPr lang="en-US" dirty="0" smtClean="0"/>
              <a:t>Message, Attach, Thank, Inform, Copy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984" y="3377089"/>
            <a:ext cx="2248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Schedule related</a:t>
            </a:r>
          </a:p>
          <a:p>
            <a:r>
              <a:rPr lang="en-US" dirty="0" smtClean="0"/>
              <a:t>Dinner</a:t>
            </a:r>
          </a:p>
          <a:p>
            <a:r>
              <a:rPr lang="en-US" dirty="0" smtClean="0"/>
              <a:t>Call</a:t>
            </a:r>
          </a:p>
          <a:p>
            <a:r>
              <a:rPr lang="en-US" dirty="0" smtClean="0"/>
              <a:t>Meeting</a:t>
            </a:r>
          </a:p>
          <a:p>
            <a:r>
              <a:rPr lang="en-US" dirty="0" smtClean="0"/>
              <a:t>Week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427" y="5089196"/>
            <a:ext cx="18421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Legal Related</a:t>
            </a:r>
          </a:p>
          <a:p>
            <a:r>
              <a:rPr lang="en-US" dirty="0" smtClean="0"/>
              <a:t>Court</a:t>
            </a:r>
          </a:p>
          <a:p>
            <a:r>
              <a:rPr lang="en-US" dirty="0" smtClean="0"/>
              <a:t>Paper</a:t>
            </a:r>
          </a:p>
          <a:p>
            <a:r>
              <a:rPr lang="en-US" dirty="0" smtClean="0"/>
              <a:t>Enforcement</a:t>
            </a:r>
          </a:p>
          <a:p>
            <a:r>
              <a:rPr lang="en-US" dirty="0" smtClean="0"/>
              <a:t>legal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64" y="-704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Email Network Community Collusion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" y="1825557"/>
            <a:ext cx="6093012" cy="378864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62" y="1717437"/>
            <a:ext cx="6062221" cy="36084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53793" y="3521676"/>
            <a:ext cx="978099" cy="35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54720" y="3825907"/>
            <a:ext cx="231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Colors of regions are communities</a:t>
            </a:r>
          </a:p>
          <a:p>
            <a:r>
              <a:rPr lang="en-US" sz="1200" dirty="0" smtClean="0"/>
              <a:t> of closely connected people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80872" y="2368621"/>
            <a:ext cx="16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 Arrows are carriers </a:t>
            </a:r>
          </a:p>
          <a:p>
            <a:r>
              <a:rPr lang="en-US" sz="1200" dirty="0" smtClean="0"/>
              <a:t>between communities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62712" y="2830286"/>
            <a:ext cx="1611787" cy="69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03937" y="5242852"/>
            <a:ext cx="1070517" cy="29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41742" y="5161978"/>
            <a:ext cx="272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Black arrows are information exchanged </a:t>
            </a:r>
          </a:p>
          <a:p>
            <a:r>
              <a:rPr lang="en-US" sz="1200" dirty="0" smtClean="0"/>
              <a:t>within the community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712" y="5985984"/>
            <a:ext cx="1030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Inference 1</a:t>
            </a:r>
            <a:r>
              <a:rPr lang="en-US" sz="2000" i="1" dirty="0" smtClean="0"/>
              <a:t> : </a:t>
            </a:r>
            <a:r>
              <a:rPr lang="en-US" sz="2000" i="1" dirty="0" smtClean="0">
                <a:solidFill>
                  <a:srgbClr val="FF0000"/>
                </a:solidFill>
              </a:rPr>
              <a:t>Fewer number of individual communities; more inter-community interactions were observed in the earlier time frame.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2" y="-44247"/>
            <a:ext cx="9692640" cy="1325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Email Connection Existence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147"/>
            <a:ext cx="6509600" cy="3726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40" y="1495112"/>
            <a:ext cx="5626139" cy="39137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47886" y="3512458"/>
            <a:ext cx="101828" cy="74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21429" y="4426638"/>
            <a:ext cx="275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Self Arrows indicate mails sent to own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615003" y="2821951"/>
            <a:ext cx="930577" cy="116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3202" y="2360286"/>
            <a:ext cx="27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 are the people sharing insider information between communities?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65828" y="169068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Clearer pictures of the network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666" y="5762385"/>
            <a:ext cx="1074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Inference</a:t>
            </a:r>
            <a:r>
              <a:rPr lang="en-US" sz="2000" i="1" dirty="0" smtClean="0"/>
              <a:t> 2 :</a:t>
            </a:r>
            <a:r>
              <a:rPr lang="en-US" sz="2000" i="1" dirty="0" smtClean="0">
                <a:solidFill>
                  <a:srgbClr val="FF0000"/>
                </a:solidFill>
              </a:rPr>
              <a:t> Easy to observe email connectivity through interactive viz.; also email content can be reflected on the arrows.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64" y="152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Department Collusion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8" y="1900227"/>
            <a:ext cx="5696145" cy="326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64" y="1998629"/>
            <a:ext cx="5341500" cy="30579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050335" y="3198529"/>
            <a:ext cx="627706" cy="164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4637" y="2302547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Colored regions indicate closely interacting departments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5714" y="1928190"/>
            <a:ext cx="1088572" cy="209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52869" y="841204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Lesser number of cluster during these years as information sharing is prevalent now between departments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149701" y="5686889"/>
            <a:ext cx="951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Inference 3</a:t>
            </a:r>
            <a:r>
              <a:rPr lang="en-US" sz="2000" i="1" dirty="0" smtClean="0"/>
              <a:t> :</a:t>
            </a:r>
            <a:r>
              <a:rPr lang="en-US" sz="2000" i="1" dirty="0" smtClean="0">
                <a:solidFill>
                  <a:srgbClr val="FF0000"/>
                </a:solidFill>
              </a:rPr>
              <a:t>Departments kept information in closed communities earlier with 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insider </a:t>
            </a:r>
            <a:r>
              <a:rPr lang="en-US" sz="2000" i="1" dirty="0" smtClean="0">
                <a:solidFill>
                  <a:srgbClr val="FF0000"/>
                </a:solidFill>
              </a:rPr>
              <a:t>info carriers; </a:t>
            </a:r>
            <a:r>
              <a:rPr lang="en-US" sz="2000" i="1" dirty="0" smtClean="0">
                <a:solidFill>
                  <a:srgbClr val="FF0000"/>
                </a:solidFill>
              </a:rPr>
              <a:t>more </a:t>
            </a:r>
            <a:r>
              <a:rPr lang="en-US" sz="2000" i="1" dirty="0" smtClean="0">
                <a:solidFill>
                  <a:srgbClr val="FF0000"/>
                </a:solidFill>
              </a:rPr>
              <a:t>carriers in later time with more collusion.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20779"/>
            <a:ext cx="8595360" cy="258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Not only semantic meanings of the mails [NLP based approach] is important to discover unethical communications, but so is Network Modeling of people.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4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65960"/>
            <a:ext cx="9692640" cy="1325562"/>
          </a:xfrm>
        </p:spPr>
        <p:txBody>
          <a:bodyPr/>
          <a:lstStyle/>
          <a:p>
            <a:r>
              <a:rPr lang="en-US" dirty="0" smtClean="0"/>
              <a:t>Unimplemented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53650"/>
            <a:ext cx="8595360" cy="4351337"/>
          </a:xfrm>
        </p:spPr>
        <p:txBody>
          <a:bodyPr/>
          <a:lstStyle/>
          <a:p>
            <a:r>
              <a:rPr lang="en-US" sz="2000" dirty="0" smtClean="0"/>
              <a:t>Engineer/transform </a:t>
            </a:r>
            <a:r>
              <a:rPr lang="en-US" sz="2000" dirty="0"/>
              <a:t>selected features into new features appropriate for classification modeling( on the basis of some labeled data from Network Analysis). </a:t>
            </a:r>
          </a:p>
          <a:p>
            <a:r>
              <a:rPr lang="en-US" sz="2000" dirty="0" smtClean="0"/>
              <a:t>Test </a:t>
            </a:r>
            <a:r>
              <a:rPr lang="en-US" sz="2000" dirty="0"/>
              <a:t>different classifiers using grid search and review performance. Investigate new data sources that may exist to provide better model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0896"/>
            <a:ext cx="9692640" cy="1325562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45362"/>
            <a:ext cx="8595360" cy="39542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Suspicious Network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Gender Prediction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Word Vectors Based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Topic </a:t>
            </a:r>
            <a:r>
              <a:rPr lang="en-US" sz="2400" dirty="0" smtClean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Community Clustering</a:t>
            </a:r>
          </a:p>
        </p:txBody>
      </p:sp>
    </p:spTree>
    <p:extLst>
      <p:ext uri="{BB962C8B-B14F-4D97-AF65-F5344CB8AC3E}">
        <p14:creationId xmlns:p14="http://schemas.microsoft.com/office/powerpoint/2010/main" val="7016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53" y="-230628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Network </a:t>
            </a:r>
            <a:r>
              <a:rPr lang="en-US" sz="4000" dirty="0" smtClean="0"/>
              <a:t>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81463"/>
            <a:ext cx="8595360" cy="4098674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Our Hypothesis </a:t>
            </a:r>
            <a:r>
              <a:rPr lang="mr-IN" sz="2400" dirty="0" smtClean="0"/>
              <a:t>–</a:t>
            </a:r>
            <a:r>
              <a:rPr lang="en-US" sz="2400" dirty="0" smtClean="0"/>
              <a:t> Unethical communication practice happen in a small private group and beyond office hours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891540" lvl="2" indent="-342900">
              <a:buFont typeface="Arial" charset="0"/>
              <a:buChar char="•"/>
            </a:pPr>
            <a:r>
              <a:rPr lang="en-US" sz="1800" dirty="0" smtClean="0"/>
              <a:t>Narrow data to emails with at max 4 recipients</a:t>
            </a:r>
            <a:endParaRPr lang="en-US" sz="1800" dirty="0"/>
          </a:p>
          <a:p>
            <a:pPr marL="891540" lvl="2" indent="-342900">
              <a:buFont typeface="Arial" charset="0"/>
              <a:buChar char="•"/>
            </a:pPr>
            <a:r>
              <a:rPr lang="en-US" sz="1800" dirty="0" smtClean="0"/>
              <a:t>Focus on non-office hours (late nights and weekends)</a:t>
            </a:r>
          </a:p>
          <a:p>
            <a:pPr marL="617220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Model network with edge weight = # mails exchanged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High threshold to focus on frequent communicators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9385" y="-292399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Network </a:t>
            </a:r>
            <a:r>
              <a:rPr lang="en-US" sz="4000" dirty="0" smtClean="0"/>
              <a:t>Analysis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53" y="1181835"/>
            <a:ext cx="8143103" cy="5669526"/>
          </a:xfrm>
        </p:spPr>
      </p:pic>
    </p:spTree>
    <p:extLst>
      <p:ext uri="{BB962C8B-B14F-4D97-AF65-F5344CB8AC3E}">
        <p14:creationId xmlns:p14="http://schemas.microsoft.com/office/powerpoint/2010/main" val="12085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66" y="959476"/>
            <a:ext cx="6900598" cy="550310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8" y="508991"/>
            <a:ext cx="3637212" cy="2699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7" y="4003589"/>
            <a:ext cx="3880023" cy="19770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324865" y="1732547"/>
            <a:ext cx="1293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24865" y="4003589"/>
            <a:ext cx="2785799" cy="8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5628" y="247381"/>
            <a:ext cx="327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Perpetrators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0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0"/>
            <a:ext cx="8097253" cy="563760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65" y="853807"/>
            <a:ext cx="5260018" cy="1261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86" y="3768812"/>
            <a:ext cx="5099393" cy="1402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82192" y="1556951"/>
            <a:ext cx="510586" cy="55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238862" y="4604844"/>
            <a:ext cx="559829" cy="8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57023" y="235600"/>
            <a:ext cx="327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Person of Interest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0"/>
            <a:ext cx="8097253" cy="5637603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94" y="1235676"/>
            <a:ext cx="5120506" cy="216311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944979" y="1235676"/>
            <a:ext cx="3092116" cy="11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64705" y="3127906"/>
            <a:ext cx="1702543" cy="27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4534930"/>
            <a:ext cx="3972694" cy="1619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469" y="197533"/>
            <a:ext cx="38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Anomalies detected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25665" y="3398794"/>
            <a:ext cx="0" cy="11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3960" y="3905421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Text from book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9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0"/>
            <a:ext cx="8097253" cy="5637603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4944979" y="1235676"/>
            <a:ext cx="3092116" cy="11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64705" y="3127906"/>
            <a:ext cx="1702543" cy="27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54" y="4534930"/>
            <a:ext cx="3972694" cy="1619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5469" y="197533"/>
            <a:ext cx="383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Anomalies detected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25665" y="3398794"/>
            <a:ext cx="0" cy="11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93960" y="3905421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Text from book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94" y="1235676"/>
            <a:ext cx="8691089" cy="36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988" y="-53364"/>
            <a:ext cx="9692640" cy="1088390"/>
          </a:xfrm>
        </p:spPr>
        <p:txBody>
          <a:bodyPr>
            <a:normAutofit/>
          </a:bodyPr>
          <a:lstStyle/>
          <a:p>
            <a:r>
              <a:rPr lang="en-US" dirty="0" smtClean="0"/>
              <a:t>Gender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77" y="698977"/>
            <a:ext cx="4144500" cy="24488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27359"/>
            <a:ext cx="8319862" cy="3094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507" y="1305718"/>
            <a:ext cx="6871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the Enron employee list partial data, we filtered the email addresses </a:t>
            </a:r>
            <a:r>
              <a:rPr lang="en-US" smtClean="0"/>
              <a:t>for names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redictor which encodes gender based on names and dates of birth using historical datasets. </a:t>
            </a:r>
          </a:p>
          <a:p>
            <a:r>
              <a:rPr lang="en-US" dirty="0" smtClean="0"/>
              <a:t>      </a:t>
            </a:r>
            <a:r>
              <a:rPr lang="en-US" i="1" dirty="0" smtClean="0"/>
              <a:t>R package “gender</a:t>
            </a:r>
            <a:r>
              <a:rPr lang="en-US" i="1" dirty="0" smtClean="0"/>
              <a:t>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081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407</TotalTime>
  <Words>488</Words>
  <Application>Microsoft Macintosh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Schoolbook</vt:lpstr>
      <vt:lpstr>Mangal</vt:lpstr>
      <vt:lpstr>Wingdings 2</vt:lpstr>
      <vt:lpstr>Arial</vt:lpstr>
      <vt:lpstr>View</vt:lpstr>
      <vt:lpstr>Analyzing Enron Emails</vt:lpstr>
      <vt:lpstr>Contents</vt:lpstr>
      <vt:lpstr>Network Analysis</vt:lpstr>
      <vt:lpstr>Network Analysis</vt:lpstr>
      <vt:lpstr>PowerPoint Presentation</vt:lpstr>
      <vt:lpstr>PowerPoint Presentation</vt:lpstr>
      <vt:lpstr>PowerPoint Presentation</vt:lpstr>
      <vt:lpstr>PowerPoint Presentation</vt:lpstr>
      <vt:lpstr>Gender Prediction</vt:lpstr>
      <vt:lpstr>Word Vectors</vt:lpstr>
      <vt:lpstr>Word vectors examples :  vocab size -  159,638 words, each word – 300 size vector</vt:lpstr>
      <vt:lpstr>Word vectors use – Identifying suspicious / secrecy prone / rumor language</vt:lpstr>
      <vt:lpstr>Word vectors use – High usage of suspicious words and instances of secrecy/ rumor language</vt:lpstr>
      <vt:lpstr>Topic Modeling (Recurring themes)</vt:lpstr>
      <vt:lpstr>Email Network Community Collusion</vt:lpstr>
      <vt:lpstr>Email Connection Existence</vt:lpstr>
      <vt:lpstr>Department Collusion</vt:lpstr>
      <vt:lpstr>Conclusion</vt:lpstr>
      <vt:lpstr>Unimplemented Ideas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based on emails</dc:title>
  <dc:creator>Microsoft Office User</dc:creator>
  <cp:lastModifiedBy>Microsoft Office User</cp:lastModifiedBy>
  <cp:revision>37</cp:revision>
  <dcterms:created xsi:type="dcterms:W3CDTF">2017-09-23T10:33:15Z</dcterms:created>
  <dcterms:modified xsi:type="dcterms:W3CDTF">2017-09-23T17:27:20Z</dcterms:modified>
</cp:coreProperties>
</file>