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5" r:id="rId1"/>
  </p:sldMasterIdLst>
  <p:notesMasterIdLst>
    <p:notesMasterId r:id="rId19"/>
  </p:notesMasterIdLst>
  <p:sldIdLst>
    <p:sldId id="269" r:id="rId2"/>
    <p:sldId id="271" r:id="rId3"/>
    <p:sldId id="270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72" r:id="rId12"/>
    <p:sldId id="273" r:id="rId13"/>
    <p:sldId id="266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97"/>
    <p:restoredTop sz="94673"/>
  </p:normalViewPr>
  <p:slideViewPr>
    <p:cSldViewPr snapToGrid="0" snapToObjects="1">
      <p:cViewPr varScale="1">
        <p:scale>
          <a:sx n="86" d="100"/>
          <a:sy n="86" d="100"/>
        </p:scale>
        <p:origin x="784" y="192"/>
      </p:cViewPr>
      <p:guideLst>
        <p:guide orient="horz" pos="504"/>
        <p:guide pos="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7620A-9577-614C-A80A-810E6D245B12}" type="datetimeFigureOut">
              <a:rPr lang="en-US" smtClean="0"/>
              <a:t>9/23/17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A9B8D-D4A1-CE48-A6AC-5E1D0102B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A9B8D-D4A1-CE48-A6AC-5E1D0102B9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5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B7D00D6-CBDE-A344-A264-4A202DB02F1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24CB16E-9C22-1A4D-B591-9D0276FCA8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00D6-CBDE-A344-A264-4A202DB02F1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B16E-9C22-1A4D-B591-9D0276FCA8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00D6-CBDE-A344-A264-4A202DB02F1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B16E-9C22-1A4D-B591-9D0276FCA8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00D6-CBDE-A344-A264-4A202DB02F1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B16E-9C22-1A4D-B591-9D0276FCA8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00D6-CBDE-A344-A264-4A202DB02F1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B16E-9C22-1A4D-B591-9D0276FCA8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00D6-CBDE-A344-A264-4A202DB02F1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B16E-9C22-1A4D-B591-9D0276FCA8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00D6-CBDE-A344-A264-4A202DB02F1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B16E-9C22-1A4D-B591-9D0276FCA8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00D6-CBDE-A344-A264-4A202DB02F1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B16E-9C22-1A4D-B591-9D0276FCA8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00D6-CBDE-A344-A264-4A202DB02F1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B16E-9C22-1A4D-B591-9D0276FCA8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00D6-CBDE-A344-A264-4A202DB02F1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B16E-9C22-1A4D-B591-9D0276FCA8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00D6-CBDE-A344-A264-4A202DB02F1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B16E-9C22-1A4D-B591-9D0276FCA8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B7D00D6-CBDE-A344-A264-4A202DB02F1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24CB16E-9C22-1A4D-B591-9D0276FC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637672"/>
            <a:ext cx="9418320" cy="2430379"/>
          </a:xfrm>
        </p:spPr>
        <p:txBody>
          <a:bodyPr/>
          <a:lstStyle/>
          <a:p>
            <a:r>
              <a:rPr lang="en-US" dirty="0" smtClean="0"/>
              <a:t>Analyzing Enron Emails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3717758"/>
            <a:ext cx="9418320" cy="2237874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Team Noob Network</a:t>
            </a:r>
            <a:r>
              <a:rPr lang="en-US" dirty="0" smtClean="0"/>
              <a:t>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Adarsh Chavakula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Gaurav Singh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Somya</a:t>
            </a:r>
            <a:r>
              <a:rPr lang="en-US" dirty="0" smtClean="0"/>
              <a:t> </a:t>
            </a:r>
            <a:r>
              <a:rPr lang="en-US" dirty="0" err="1" smtClean="0"/>
              <a:t>Singhal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Vinay Kale</a:t>
            </a:r>
          </a:p>
        </p:txBody>
      </p:sp>
    </p:spTree>
    <p:extLst>
      <p:ext uri="{BB962C8B-B14F-4D97-AF65-F5344CB8AC3E}">
        <p14:creationId xmlns:p14="http://schemas.microsoft.com/office/powerpoint/2010/main" val="192862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43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Word vectors examples : </a:t>
            </a:r>
            <a:br>
              <a:rPr lang="en-US" sz="2800" dirty="0" smtClean="0"/>
            </a:br>
            <a:r>
              <a:rPr lang="en-US" sz="2800" dirty="0" smtClean="0"/>
              <a:t>vocab size -  159,638 words, each word </a:t>
            </a:r>
            <a:r>
              <a:rPr lang="mr-IN" sz="2800" dirty="0" smtClean="0"/>
              <a:t>–</a:t>
            </a:r>
            <a:r>
              <a:rPr lang="en-US" sz="2800" dirty="0" smtClean="0"/>
              <a:t> 300 size vector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11" y="1781122"/>
            <a:ext cx="3984052" cy="24529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11" y="4234047"/>
            <a:ext cx="3984052" cy="24823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299" y="1781121"/>
            <a:ext cx="3868074" cy="2452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299" y="4234045"/>
            <a:ext cx="3868074" cy="237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8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441" y="0"/>
            <a:ext cx="10276996" cy="1325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Word vectors use </a:t>
            </a:r>
            <a:r>
              <a:rPr lang="mr-IN" sz="2800" dirty="0" smtClean="0"/>
              <a:t>–</a:t>
            </a:r>
            <a:r>
              <a:rPr lang="en-US" sz="2800" dirty="0" smtClean="0"/>
              <a:t> Identifying suspicious / secrecy prone / rumor language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27097"/>
            <a:ext cx="3590144" cy="244449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223" y="4077137"/>
            <a:ext cx="3890727" cy="24136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171591"/>
            <a:ext cx="3590144" cy="23191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224" y="1677491"/>
            <a:ext cx="3890726" cy="239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697" y="402196"/>
            <a:ext cx="10515600" cy="8139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Word vectors use </a:t>
            </a:r>
            <a:r>
              <a:rPr lang="mr-IN" sz="3600" dirty="0" smtClean="0"/>
              <a:t>–</a:t>
            </a:r>
            <a:r>
              <a:rPr lang="en-US" sz="3600" dirty="0" smtClean="0"/>
              <a:t> Users with high usage of suspicious words and instances of secrecy/ rumor language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119212"/>
              </p:ext>
            </p:extLst>
          </p:nvPr>
        </p:nvGraphicFramePr>
        <p:xfrm>
          <a:off x="4856813" y="1420700"/>
          <a:ext cx="5875001" cy="5264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957"/>
                <a:gridCol w="1708119"/>
                <a:gridCol w="1172925"/>
              </a:tblGrid>
              <a:tr h="329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From Email-ID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Occurrences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In Graph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29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kay.mann@enron.com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29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vince.kaminski@enron.com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Yes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29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sara.shackleton@enron.com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Yes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29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tana.jones@enron.com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Yes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29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jeff.dasovich@enron.com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Yes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29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exchangeinfo@nymex.com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29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steven.kean@enron.com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29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richard.sanders@enron.com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29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enron.announcements@enron.com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29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mark.taylor@enron.com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Yes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29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veronica.espinoza@enron.com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29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chris.germany@enron.com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Yes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29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sally.beck@enron.com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Yes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29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drew.fossum@enron.com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29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gerald.nemec@enron.com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Yes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774" y="2508422"/>
            <a:ext cx="3879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found the words which were relevant to </a:t>
            </a:r>
            <a:r>
              <a:rPr lang="en-US" dirty="0" smtClean="0"/>
              <a:t>Suspicious</a:t>
            </a:r>
            <a:r>
              <a:rPr lang="en-US" dirty="0" smtClean="0"/>
              <a:t>, Secret behavior with rumor language</a:t>
            </a:r>
          </a:p>
          <a:p>
            <a:endParaRPr lang="en-US" dirty="0"/>
          </a:p>
          <a:p>
            <a:r>
              <a:rPr lang="en-US" dirty="0" smtClean="0"/>
              <a:t>We then found out the occurrences of these </a:t>
            </a:r>
            <a:r>
              <a:rPr lang="en-US" dirty="0" smtClean="0"/>
              <a:t>words across </a:t>
            </a:r>
            <a:r>
              <a:rPr lang="en-US" dirty="0" smtClean="0"/>
              <a:t>the email texts and ranked people by </a:t>
            </a:r>
            <a:r>
              <a:rPr lang="en-US" dirty="0" smtClean="0"/>
              <a:t>highest </a:t>
            </a:r>
            <a:r>
              <a:rPr lang="en-US" dirty="0" smtClean="0"/>
              <a:t>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079" y="54802"/>
            <a:ext cx="9692640" cy="1325562"/>
          </a:xfrm>
        </p:spPr>
        <p:txBody>
          <a:bodyPr/>
          <a:lstStyle/>
          <a:p>
            <a:r>
              <a:rPr lang="en-US" dirty="0" smtClean="0"/>
              <a:t>Topic </a:t>
            </a:r>
            <a:r>
              <a:rPr lang="en-US" dirty="0" smtClean="0"/>
              <a:t>Modeling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935" y="2367896"/>
            <a:ext cx="4876800" cy="3200400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6080399" y="3968096"/>
            <a:ext cx="2469602" cy="1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767263" y="2545492"/>
            <a:ext cx="1311442" cy="28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666568" y="3814456"/>
            <a:ext cx="1568549" cy="5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199503" y="4390263"/>
            <a:ext cx="2035613" cy="49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50001" y="2978629"/>
            <a:ext cx="17860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Business Related</a:t>
            </a:r>
          </a:p>
          <a:p>
            <a:pPr algn="ctr"/>
            <a:r>
              <a:rPr lang="en-US" dirty="0" smtClean="0"/>
              <a:t>Enron</a:t>
            </a:r>
          </a:p>
          <a:p>
            <a:pPr algn="ctr"/>
            <a:r>
              <a:rPr lang="en-US" dirty="0" smtClean="0"/>
              <a:t>Corp</a:t>
            </a:r>
          </a:p>
          <a:p>
            <a:pPr algn="ctr"/>
            <a:r>
              <a:rPr lang="en-US" dirty="0" smtClean="0"/>
              <a:t>Fare</a:t>
            </a:r>
          </a:p>
          <a:p>
            <a:pPr algn="ctr"/>
            <a:r>
              <a:rPr lang="en-US" dirty="0" smtClean="0"/>
              <a:t>Renewables</a:t>
            </a:r>
          </a:p>
          <a:p>
            <a:pPr algn="ctr"/>
            <a:r>
              <a:rPr lang="en-US" dirty="0" smtClean="0"/>
              <a:t>Agreement</a:t>
            </a:r>
          </a:p>
          <a:p>
            <a:pPr algn="ctr"/>
            <a:r>
              <a:rPr lang="en-US" dirty="0" smtClean="0"/>
              <a:t>Deal</a:t>
            </a:r>
          </a:p>
          <a:p>
            <a:pPr algn="ctr"/>
            <a:r>
              <a:rPr lang="en-US" i="1" dirty="0" smtClean="0"/>
              <a:t>Bit Noise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49223" y="1741455"/>
            <a:ext cx="3729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Email Etiquette</a:t>
            </a:r>
          </a:p>
          <a:p>
            <a:r>
              <a:rPr lang="en-US" dirty="0" smtClean="0"/>
              <a:t>Message, Attach, Thank, Inform, Copy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3984" y="3105241"/>
            <a:ext cx="2248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Schedule related</a:t>
            </a:r>
          </a:p>
          <a:p>
            <a:r>
              <a:rPr lang="en-US" dirty="0" smtClean="0"/>
              <a:t>Dinner</a:t>
            </a:r>
          </a:p>
          <a:p>
            <a:r>
              <a:rPr lang="en-US" dirty="0" smtClean="0"/>
              <a:t>Call</a:t>
            </a:r>
          </a:p>
          <a:p>
            <a:r>
              <a:rPr lang="en-US" dirty="0" smtClean="0"/>
              <a:t>Meeting</a:t>
            </a:r>
          </a:p>
          <a:p>
            <a:r>
              <a:rPr lang="en-US" dirty="0" smtClean="0"/>
              <a:t>Week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896010" y="4907172"/>
            <a:ext cx="14519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Legal Related</a:t>
            </a:r>
          </a:p>
          <a:p>
            <a:r>
              <a:rPr lang="en-US" dirty="0" smtClean="0"/>
              <a:t>Court</a:t>
            </a:r>
          </a:p>
          <a:p>
            <a:r>
              <a:rPr lang="en-US" dirty="0" smtClean="0"/>
              <a:t>Paper</a:t>
            </a:r>
          </a:p>
          <a:p>
            <a:r>
              <a:rPr lang="en-US" dirty="0" smtClean="0"/>
              <a:t>Enforcement</a:t>
            </a:r>
          </a:p>
          <a:p>
            <a:r>
              <a:rPr lang="en-US" dirty="0" smtClean="0"/>
              <a:t>legal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7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410" y="77477"/>
            <a:ext cx="10515600" cy="1325563"/>
          </a:xfrm>
        </p:spPr>
        <p:txBody>
          <a:bodyPr/>
          <a:lstStyle/>
          <a:p>
            <a:r>
              <a:rPr lang="en-US" dirty="0" smtClean="0"/>
              <a:t>Email Network Community Collusion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1" y="1825557"/>
            <a:ext cx="6093012" cy="378864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762" y="1717437"/>
            <a:ext cx="6062221" cy="360847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53793" y="3521676"/>
            <a:ext cx="978099" cy="35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54720" y="3825907"/>
            <a:ext cx="2318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Colors of regions are communities</a:t>
            </a:r>
          </a:p>
          <a:p>
            <a:r>
              <a:rPr lang="en-US" sz="1200" dirty="0" smtClean="0"/>
              <a:t> of closely connected people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489550"/>
            <a:ext cx="16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Red Arrows are carriers </a:t>
            </a:r>
          </a:p>
          <a:p>
            <a:r>
              <a:rPr lang="en-US" sz="1200" dirty="0" smtClean="0"/>
              <a:t>between communities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462712" y="2830286"/>
            <a:ext cx="1611787" cy="69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803937" y="5242852"/>
            <a:ext cx="1070517" cy="29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41742" y="5161978"/>
            <a:ext cx="2723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Black arrows are information exchanged </a:t>
            </a:r>
          </a:p>
          <a:p>
            <a:r>
              <a:rPr lang="en-US" sz="1200" dirty="0" smtClean="0"/>
              <a:t>within the community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965691" y="5946774"/>
            <a:ext cx="10308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Inference 1</a:t>
            </a:r>
            <a:r>
              <a:rPr lang="en-US" i="1" dirty="0" smtClean="0"/>
              <a:t> : </a:t>
            </a:r>
            <a:r>
              <a:rPr lang="en-US" i="1" dirty="0" smtClean="0"/>
              <a:t>Fewer </a:t>
            </a:r>
            <a:r>
              <a:rPr lang="en-US" i="1" dirty="0" smtClean="0"/>
              <a:t>number of individual communities; </a:t>
            </a:r>
            <a:r>
              <a:rPr lang="en-US" i="1" dirty="0" smtClean="0"/>
              <a:t>more </a:t>
            </a:r>
            <a:r>
              <a:rPr lang="en-US" i="1" dirty="0" smtClean="0"/>
              <a:t>inter-community </a:t>
            </a:r>
            <a:r>
              <a:rPr lang="en-US" i="1" dirty="0" smtClean="0"/>
              <a:t>interactions were observed in the earlier time frame.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661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882" y="35978"/>
            <a:ext cx="9692640" cy="1325562"/>
          </a:xfrm>
        </p:spPr>
        <p:txBody>
          <a:bodyPr/>
          <a:lstStyle/>
          <a:p>
            <a:r>
              <a:rPr lang="en-US" dirty="0" smtClean="0"/>
              <a:t>Email Connection Existence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2147"/>
            <a:ext cx="6509600" cy="37266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40" y="1482755"/>
            <a:ext cx="5626139" cy="391370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947886" y="3512458"/>
            <a:ext cx="101828" cy="74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21429" y="4426638"/>
            <a:ext cx="275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Self Arrows indicate mails sent to own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615003" y="2821951"/>
            <a:ext cx="930577" cy="116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3202" y="2360286"/>
            <a:ext cx="2757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Who are the people sharing insider information between communities?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065828" y="169068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Clearer pictures of the network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22490" y="5541327"/>
            <a:ext cx="1074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Inference</a:t>
            </a:r>
            <a:r>
              <a:rPr lang="en-US" i="1" dirty="0" smtClean="0"/>
              <a:t> 2 : Easy to observe email connectivity through interactive viz.; also email content can be reflected on the arrows.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7546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914" y="102595"/>
            <a:ext cx="10515600" cy="1325563"/>
          </a:xfrm>
        </p:spPr>
        <p:txBody>
          <a:bodyPr/>
          <a:lstStyle/>
          <a:p>
            <a:r>
              <a:rPr lang="en-US" dirty="0" smtClean="0"/>
              <a:t>Department Collusion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8" y="1887870"/>
            <a:ext cx="5696145" cy="32609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964" y="1998629"/>
            <a:ext cx="5341500" cy="305793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050335" y="3198529"/>
            <a:ext cx="627706" cy="164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4637" y="2302547"/>
            <a:ext cx="17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Colored regions indicate closely interacting departments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345714" y="1928190"/>
            <a:ext cx="1088572" cy="209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52869" y="841204"/>
            <a:ext cx="233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Lesser number of cluster during these years as information sharing is prevalent now between departments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167687" y="5686889"/>
            <a:ext cx="9478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/>
              <a:t>Inference 3</a:t>
            </a:r>
            <a:r>
              <a:rPr lang="en-US" i="1" dirty="0" smtClean="0"/>
              <a:t> :Departments kept information in closed communities earlier with insider info carriers; </a:t>
            </a:r>
          </a:p>
          <a:p>
            <a:pPr algn="ctr"/>
            <a:r>
              <a:rPr lang="en-US" i="1" dirty="0" smtClean="0"/>
              <a:t>more carriers in later time with more collusion.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412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65960"/>
            <a:ext cx="9692640" cy="1325562"/>
          </a:xfrm>
        </p:spPr>
        <p:txBody>
          <a:bodyPr/>
          <a:lstStyle/>
          <a:p>
            <a:r>
              <a:rPr lang="en-US" dirty="0" smtClean="0"/>
              <a:t>Unimplemented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053650"/>
            <a:ext cx="8595360" cy="4351337"/>
          </a:xfrm>
        </p:spPr>
        <p:txBody>
          <a:bodyPr/>
          <a:lstStyle/>
          <a:p>
            <a:r>
              <a:rPr lang="en-US" sz="2000" dirty="0" smtClean="0"/>
              <a:t>Engineer/transform </a:t>
            </a:r>
            <a:r>
              <a:rPr lang="en-US" sz="2000" dirty="0"/>
              <a:t>selected features into new features appropriate for classification modeling( on the basis of some labeled data from Network Analysis). </a:t>
            </a:r>
          </a:p>
          <a:p>
            <a:r>
              <a:rPr lang="en-US" sz="2000" dirty="0" smtClean="0"/>
              <a:t>Test </a:t>
            </a:r>
            <a:r>
              <a:rPr lang="en-US" sz="2000" dirty="0"/>
              <a:t>different classifiers using grid search and review performance. Investigate new data sources that may exist to provide better model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0896"/>
            <a:ext cx="9692640" cy="1325562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045362"/>
            <a:ext cx="8595360" cy="395429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Suspicious Network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Gender Prediction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Word Vectors Based Analysis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dirty="0" smtClean="0"/>
              <a:t>Suspicious Behavior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dirty="0" smtClean="0"/>
              <a:t>Topic Modeling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Community Clustering</a:t>
            </a:r>
          </a:p>
        </p:txBody>
      </p:sp>
    </p:spTree>
    <p:extLst>
      <p:ext uri="{BB962C8B-B14F-4D97-AF65-F5344CB8AC3E}">
        <p14:creationId xmlns:p14="http://schemas.microsoft.com/office/powerpoint/2010/main" val="70161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8864"/>
            <a:ext cx="9692640" cy="1325562"/>
          </a:xfrm>
        </p:spPr>
        <p:txBody>
          <a:bodyPr/>
          <a:lstStyle/>
          <a:p>
            <a:r>
              <a:rPr lang="en-US" dirty="0"/>
              <a:t>Network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081463"/>
            <a:ext cx="8595360" cy="4098674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000" dirty="0"/>
              <a:t>We narrowed our data down to the emails </a:t>
            </a:r>
            <a:r>
              <a:rPr lang="en-US" sz="2000" dirty="0" smtClean="0"/>
              <a:t>with no </a:t>
            </a:r>
            <a:r>
              <a:rPr lang="en-US" sz="2000" dirty="0"/>
              <a:t>more than 4 </a:t>
            </a:r>
            <a:r>
              <a:rPr lang="en-US" sz="2000" dirty="0" smtClean="0"/>
              <a:t>recipients </a:t>
            </a:r>
            <a:r>
              <a:rPr lang="en-US" sz="2000" dirty="0"/>
              <a:t>to target small groups of people with high exchange email rate.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We </a:t>
            </a:r>
            <a:r>
              <a:rPr lang="en-US" sz="2000" dirty="0" smtClean="0"/>
              <a:t>further removed </a:t>
            </a:r>
            <a:r>
              <a:rPr lang="en-US" sz="2000" dirty="0"/>
              <a:t>emails which were sent in standard working </a:t>
            </a:r>
            <a:r>
              <a:rPr lang="en-US" sz="2000" dirty="0" smtClean="0"/>
              <a:t>times </a:t>
            </a:r>
            <a:r>
              <a:rPr lang="en-US" sz="2000" dirty="0"/>
              <a:t>(9am </a:t>
            </a:r>
            <a:r>
              <a:rPr lang="mr-IN" sz="2000" dirty="0"/>
              <a:t>–</a:t>
            </a:r>
            <a:r>
              <a:rPr lang="en-US" sz="2000" dirty="0"/>
              <a:t> 8pm) and weekdays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Using this reduced data, we modelled a graph with the edge weight being the number of mails exchanged between 2 nodes (i.e. 2 persons)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When we use a threshold of 400 on the </a:t>
            </a:r>
            <a:r>
              <a:rPr lang="en-US" sz="2000" dirty="0" smtClean="0"/>
              <a:t>edge weight (mails </a:t>
            </a:r>
            <a:r>
              <a:rPr lang="en-US" sz="2000" dirty="0"/>
              <a:t>exchanged) we narrow down to specific set of very interesting people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261872" y="28876"/>
            <a:ext cx="9692640" cy="1325562"/>
          </a:xfrm>
        </p:spPr>
        <p:txBody>
          <a:bodyPr/>
          <a:lstStyle/>
          <a:p>
            <a:r>
              <a:rPr lang="en-US" dirty="0"/>
              <a:t>Network </a:t>
            </a:r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526" y="1828800"/>
            <a:ext cx="6249798" cy="4351338"/>
          </a:xfrm>
        </p:spPr>
      </p:pic>
    </p:spTree>
    <p:extLst>
      <p:ext uri="{BB962C8B-B14F-4D97-AF65-F5344CB8AC3E}">
        <p14:creationId xmlns:p14="http://schemas.microsoft.com/office/powerpoint/2010/main" val="120857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732" y="1106904"/>
            <a:ext cx="6715731" cy="4776537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88" y="508991"/>
            <a:ext cx="3637212" cy="26990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77" y="4003589"/>
            <a:ext cx="3880023" cy="197708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324865" y="1732547"/>
            <a:ext cx="1293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324865" y="4003589"/>
            <a:ext cx="2785799" cy="82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95628" y="247381"/>
            <a:ext cx="3274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 Perpetrators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208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820"/>
            <a:ext cx="8097253" cy="5637603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133" y="1176930"/>
            <a:ext cx="4728862" cy="9180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309" y="4240814"/>
            <a:ext cx="4774170" cy="93042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2" idx="1"/>
          </p:cNvCxnSpPr>
          <p:nvPr/>
        </p:nvCxnSpPr>
        <p:spPr>
          <a:xfrm flipV="1">
            <a:off x="6407304" y="1635972"/>
            <a:ext cx="559829" cy="66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238862" y="4604844"/>
            <a:ext cx="559829" cy="84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57023" y="235600"/>
            <a:ext cx="3274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Person of Interest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30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820"/>
            <a:ext cx="8097253" cy="5637603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494" y="1235676"/>
            <a:ext cx="5120506" cy="216311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944979" y="1235676"/>
            <a:ext cx="3092116" cy="11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364705" y="3127906"/>
            <a:ext cx="1702543" cy="27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254" y="4534930"/>
            <a:ext cx="3972694" cy="16194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55469" y="197533"/>
            <a:ext cx="383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Anomalies detected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725665" y="3398794"/>
            <a:ext cx="0" cy="113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93960" y="3905421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Text from book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391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88" y="-53364"/>
            <a:ext cx="9692640" cy="1088390"/>
          </a:xfrm>
        </p:spPr>
        <p:txBody>
          <a:bodyPr>
            <a:normAutofit/>
          </a:bodyPr>
          <a:lstStyle/>
          <a:p>
            <a:r>
              <a:rPr lang="en-US" dirty="0" smtClean="0"/>
              <a:t>Gender </a:t>
            </a:r>
            <a:r>
              <a:rPr lang="en-US" dirty="0" smtClean="0"/>
              <a:t>Prediction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16" y="958468"/>
            <a:ext cx="4144500" cy="24488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627359"/>
            <a:ext cx="8319862" cy="30944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9842" y="1301730"/>
            <a:ext cx="6871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Using the </a:t>
            </a:r>
            <a:r>
              <a:rPr lang="en-US" dirty="0"/>
              <a:t>E</a:t>
            </a:r>
            <a:r>
              <a:rPr lang="en-US" dirty="0" smtClean="0"/>
              <a:t>nron </a:t>
            </a:r>
            <a:r>
              <a:rPr lang="en-US" dirty="0" smtClean="0"/>
              <a:t>employee list partial data, we filtered the email addresses for names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 used a predictor which encodes gender based on names and dates of birth using historical datasets. 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i="1" dirty="0" smtClean="0"/>
              <a:t>R package “gender”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Using the predictions, we explored the gender ratios of different departments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3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096"/>
            <a:ext cx="9692640" cy="1325562"/>
          </a:xfrm>
        </p:spPr>
        <p:txBody>
          <a:bodyPr/>
          <a:lstStyle/>
          <a:p>
            <a:r>
              <a:rPr lang="en-US" dirty="0" smtClean="0"/>
              <a:t>Word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554517" cy="3729789"/>
          </a:xfrm>
        </p:spPr>
        <p:txBody>
          <a:bodyPr/>
          <a:lstStyle/>
          <a:p>
            <a:r>
              <a:rPr lang="en-US" dirty="0"/>
              <a:t>Word </a:t>
            </a:r>
            <a:r>
              <a:rPr lang="en-US" dirty="0" err="1" smtClean="0"/>
              <a:t>Embeddings</a:t>
            </a:r>
            <a:r>
              <a:rPr lang="en-US" dirty="0" smtClean="0"/>
              <a:t>: </a:t>
            </a:r>
            <a:r>
              <a:rPr lang="en-US" dirty="0"/>
              <a:t>represent a word with a low-dimensional vector (e.g. </a:t>
            </a:r>
            <a:r>
              <a:rPr lang="en-US" dirty="0" smtClean="0"/>
              <a:t>300 </a:t>
            </a:r>
            <a:r>
              <a:rPr lang="en-US" dirty="0"/>
              <a:t>dimensions).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dimensions are usually </a:t>
            </a:r>
            <a:r>
              <a:rPr lang="en-US" dirty="0" smtClean="0"/>
              <a:t>latent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ften </a:t>
            </a:r>
            <a:r>
              <a:rPr lang="en-US" dirty="0"/>
              <a:t>obtained using the information as in the distributional semantics approach 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Euclidean distance (or cosine similarity) between two </a:t>
            </a:r>
            <a:r>
              <a:rPr lang="en-US" b="1" dirty="0"/>
              <a:t>word vectors</a:t>
            </a:r>
            <a:r>
              <a:rPr lang="en-US" dirty="0"/>
              <a:t> provides an effective method for measuring the linguistic or semantic similarity of the corresponding </a:t>
            </a:r>
            <a:r>
              <a:rPr lang="en-US" b="1" dirty="0"/>
              <a:t>words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We </a:t>
            </a:r>
            <a:r>
              <a:rPr lang="en-US" dirty="0" smtClean="0"/>
              <a:t>used a pre-trained google news model to </a:t>
            </a:r>
            <a:r>
              <a:rPr lang="en-US" dirty="0" smtClean="0"/>
              <a:t>incrementally </a:t>
            </a:r>
            <a:r>
              <a:rPr lang="en-US" dirty="0" smtClean="0"/>
              <a:t>train the </a:t>
            </a:r>
            <a:r>
              <a:rPr lang="en-US" dirty="0"/>
              <a:t>E</a:t>
            </a:r>
            <a:r>
              <a:rPr lang="en-US" dirty="0" smtClean="0"/>
              <a:t>nron corpus and get best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248</TotalTime>
  <Words>529</Words>
  <Application>Microsoft Macintosh PowerPoint</Application>
  <PresentationFormat>Widescreen</PresentationFormat>
  <Paragraphs>124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Century Schoolbook</vt:lpstr>
      <vt:lpstr>Mangal</vt:lpstr>
      <vt:lpstr>Wingdings 2</vt:lpstr>
      <vt:lpstr>Arial</vt:lpstr>
      <vt:lpstr>View</vt:lpstr>
      <vt:lpstr>Analyzing Enron Emails</vt:lpstr>
      <vt:lpstr>Contents</vt:lpstr>
      <vt:lpstr>Network Analysis</vt:lpstr>
      <vt:lpstr>Network Analysis</vt:lpstr>
      <vt:lpstr>PowerPoint Presentation</vt:lpstr>
      <vt:lpstr>PowerPoint Presentation</vt:lpstr>
      <vt:lpstr>PowerPoint Presentation</vt:lpstr>
      <vt:lpstr>Gender Prediction</vt:lpstr>
      <vt:lpstr>Word Vectors</vt:lpstr>
      <vt:lpstr>Word vectors examples :  vocab size -  159,638 words, each word – 300 size vector</vt:lpstr>
      <vt:lpstr>Word vectors use – Identifying suspicious / secrecy prone / rumor language</vt:lpstr>
      <vt:lpstr>Word vectors use – Users with high usage of suspicious words and instances of secrecy/ rumor language</vt:lpstr>
      <vt:lpstr>Topic Modeling</vt:lpstr>
      <vt:lpstr>Email Network Community Collusion</vt:lpstr>
      <vt:lpstr>Email Connection Existence</vt:lpstr>
      <vt:lpstr>Department Collusion</vt:lpstr>
      <vt:lpstr>Unimplemented Ideas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Analysis based on emails</dc:title>
  <dc:creator>Microsoft Office User</dc:creator>
  <cp:lastModifiedBy>Adarsh Chavakula</cp:lastModifiedBy>
  <cp:revision>24</cp:revision>
  <dcterms:created xsi:type="dcterms:W3CDTF">2017-09-23T10:33:15Z</dcterms:created>
  <dcterms:modified xsi:type="dcterms:W3CDTF">2017-09-23T14:43:56Z</dcterms:modified>
</cp:coreProperties>
</file>