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389" r:id="rId3"/>
    <p:sldId id="390" r:id="rId4"/>
    <p:sldId id="391" r:id="rId5"/>
    <p:sldId id="387" r:id="rId6"/>
    <p:sldId id="395" r:id="rId7"/>
    <p:sldId id="370" r:id="rId8"/>
    <p:sldId id="361" r:id="rId9"/>
    <p:sldId id="396" r:id="rId10"/>
    <p:sldId id="388" r:id="rId11"/>
    <p:sldId id="371" r:id="rId12"/>
    <p:sldId id="397" r:id="rId13"/>
    <p:sldId id="341" r:id="rId14"/>
    <p:sldId id="363" r:id="rId15"/>
    <p:sldId id="364" r:id="rId16"/>
    <p:sldId id="356" r:id="rId17"/>
    <p:sldId id="346" r:id="rId18"/>
    <p:sldId id="377" r:id="rId19"/>
    <p:sldId id="378" r:id="rId20"/>
    <p:sldId id="386" r:id="rId21"/>
    <p:sldId id="379" r:id="rId22"/>
    <p:sldId id="38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152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0F712-F9C0-3A47-A134-2FDD7C555A19}" type="datetimeFigureOut">
              <a:rPr lang="en-US" smtClean="0"/>
              <a:t>3/4/13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3D75C-E03C-E94F-9E05-9D5F1DA8E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55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D75C-E03C-E94F-9E05-9D5F1DA8E5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71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BF22-EB4B-874F-853C-83B80D75FC7B}" type="datetimeFigureOut">
              <a:rPr lang="en-US" smtClean="0"/>
              <a:t>3/4/13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CB3D-D69B-DF4E-96BD-1500D2A8F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3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BF22-EB4B-874F-853C-83B80D75FC7B}" type="datetimeFigureOut">
              <a:rPr lang="en-US" smtClean="0"/>
              <a:t>3/4/13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CB3D-D69B-DF4E-96BD-1500D2A8F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0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BF22-EB4B-874F-853C-83B80D75FC7B}" type="datetimeFigureOut">
              <a:rPr lang="en-US" smtClean="0"/>
              <a:t>3/4/13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CB3D-D69B-DF4E-96BD-1500D2A8F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7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BF22-EB4B-874F-853C-83B80D75FC7B}" type="datetimeFigureOut">
              <a:rPr lang="en-US" smtClean="0"/>
              <a:t>3/4/13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CB3D-D69B-DF4E-96BD-1500D2A8F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1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BF22-EB4B-874F-853C-83B80D75FC7B}" type="datetimeFigureOut">
              <a:rPr lang="en-US" smtClean="0"/>
              <a:t>3/4/13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CB3D-D69B-DF4E-96BD-1500D2A8F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0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BF22-EB4B-874F-853C-83B80D75FC7B}" type="datetimeFigureOut">
              <a:rPr lang="en-US" smtClean="0"/>
              <a:t>3/4/13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CB3D-D69B-DF4E-96BD-1500D2A8F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1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BF22-EB4B-874F-853C-83B80D75FC7B}" type="datetimeFigureOut">
              <a:rPr lang="en-US" smtClean="0"/>
              <a:t>3/4/13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CB3D-D69B-DF4E-96BD-1500D2A8F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8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BF22-EB4B-874F-853C-83B80D75FC7B}" type="datetimeFigureOut">
              <a:rPr lang="en-US" smtClean="0"/>
              <a:t>3/4/13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CB3D-D69B-DF4E-96BD-1500D2A8F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1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BF22-EB4B-874F-853C-83B80D75FC7B}" type="datetimeFigureOut">
              <a:rPr lang="en-US" smtClean="0"/>
              <a:t>3/4/13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CB3D-D69B-DF4E-96BD-1500D2A8F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6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BF22-EB4B-874F-853C-83B80D75FC7B}" type="datetimeFigureOut">
              <a:rPr lang="en-US" smtClean="0"/>
              <a:t>3/4/13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CB3D-D69B-DF4E-96BD-1500D2A8F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2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BF22-EB4B-874F-853C-83B80D75FC7B}" type="datetimeFigureOut">
              <a:rPr lang="en-US" smtClean="0"/>
              <a:t>3/4/13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CB3D-D69B-DF4E-96BD-1500D2A8F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3BF22-EB4B-874F-853C-83B80D75FC7B}" type="datetimeFigureOut">
              <a:rPr lang="en-US" smtClean="0"/>
              <a:t>3/4/13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6CB3D-D69B-DF4E-96BD-1500D2A8F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0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Relationship Id="rId3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jpeg"/><Relationship Id="rId3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Relationship Id="rId3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Relationship Id="rId3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eg"/><Relationship Id="rId3" Type="http://schemas.openxmlformats.org/officeDocument/2006/relationships/image" Target="../media/image2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3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3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4557"/>
            <a:ext cx="7772400" cy="200589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  <a:latin typeface="Book Antiqua"/>
                <a:cs typeface="Book Antiqua"/>
              </a:rPr>
              <a:t>MASTERPIECES OF WESTERN </a:t>
            </a:r>
            <a:r>
              <a:rPr lang="en-US" sz="4000" dirty="0" smtClean="0">
                <a:solidFill>
                  <a:schemeClr val="bg1"/>
                </a:solidFill>
                <a:latin typeface="Book Antiqua"/>
                <a:cs typeface="Book Antiqua"/>
              </a:rPr>
              <a:t>ART</a:t>
            </a:r>
            <a:r>
              <a:rPr lang="en-US" dirty="0">
                <a:solidFill>
                  <a:schemeClr val="bg1"/>
                </a:solidFill>
                <a:latin typeface="Book Antiqua"/>
                <a:cs typeface="Book Antiqua"/>
              </a:rPr>
              <a:t/>
            </a:r>
            <a:br>
              <a:rPr lang="en-US" dirty="0">
                <a:solidFill>
                  <a:schemeClr val="bg1"/>
                </a:solidFill>
                <a:latin typeface="Book Antiqua"/>
                <a:cs typeface="Book Antiqua"/>
              </a:rPr>
            </a:br>
            <a:r>
              <a:rPr lang="en-US" sz="4000" dirty="0">
                <a:solidFill>
                  <a:schemeClr val="bg1"/>
                </a:solidFill>
                <a:latin typeface="Book Antiqua"/>
                <a:cs typeface="Book Antiqua"/>
              </a:rPr>
              <a:t>Art Humanities W1121 Section </a:t>
            </a:r>
            <a:r>
              <a:rPr lang="en-US" sz="4000" dirty="0" smtClean="0">
                <a:solidFill>
                  <a:schemeClr val="bg1"/>
                </a:solidFill>
                <a:latin typeface="Book Antiqua"/>
                <a:cs typeface="Book Antiqua"/>
              </a:rPr>
              <a:t>15</a:t>
            </a:r>
            <a:r>
              <a:rPr lang="en-US" dirty="0">
                <a:solidFill>
                  <a:schemeClr val="bg1"/>
                </a:solidFill>
                <a:latin typeface="Book Antiqua"/>
                <a:cs typeface="Book Antiqua"/>
              </a:rPr>
              <a:t/>
            </a:r>
            <a:br>
              <a:rPr lang="en-US" dirty="0">
                <a:solidFill>
                  <a:schemeClr val="bg1"/>
                </a:solidFill>
                <a:latin typeface="Book Antiqua"/>
                <a:cs typeface="Book Antiqua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Book Antiqua"/>
                <a:cs typeface="Book Antiqua"/>
              </a:rPr>
              <a:t>Michelangelo</a:t>
            </a:r>
          </a:p>
          <a:p>
            <a:r>
              <a:rPr lang="en-US" dirty="0" smtClean="0">
                <a:solidFill>
                  <a:schemeClr val="bg1"/>
                </a:solidFill>
                <a:latin typeface="Book Antiqua"/>
                <a:cs typeface="Book Antiqua"/>
              </a:rPr>
              <a:t>(Part 2)</a:t>
            </a:r>
            <a:endParaRPr lang="en-US" dirty="0">
              <a:solidFill>
                <a:schemeClr val="bg1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653376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20632614851_3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758" y="130717"/>
            <a:ext cx="3212188" cy="65523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68385" y="5482740"/>
            <a:ext cx="1506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Michelangelo </a:t>
            </a:r>
          </a:p>
          <a:p>
            <a:pPr algn="r"/>
            <a:r>
              <a:rPr lang="en-US" i="1" dirty="0">
                <a:solidFill>
                  <a:srgbClr val="FFFFFF"/>
                </a:solidFill>
              </a:rPr>
              <a:t>David 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1501-04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38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10202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93" y="421265"/>
            <a:ext cx="7303880" cy="547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39514" y="6200822"/>
            <a:ext cx="5051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Entrance of the Palazzo </a:t>
            </a:r>
            <a:r>
              <a:rPr lang="en-US" dirty="0" err="1" smtClean="0">
                <a:solidFill>
                  <a:srgbClr val="FFFFFF"/>
                </a:solidFill>
              </a:rPr>
              <a:t>Vecchio</a:t>
            </a:r>
            <a:r>
              <a:rPr lang="en-US" dirty="0" smtClean="0">
                <a:solidFill>
                  <a:srgbClr val="FFFFFF"/>
                </a:solidFill>
              </a:rPr>
              <a:t> (City Hall), Florence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919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20632614851_3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758" y="130717"/>
            <a:ext cx="3212188" cy="65523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68385" y="5482740"/>
            <a:ext cx="1506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Michelangelo </a:t>
            </a:r>
          </a:p>
          <a:p>
            <a:pPr algn="r"/>
            <a:r>
              <a:rPr lang="en-US" i="1" dirty="0">
                <a:solidFill>
                  <a:srgbClr val="FFFFFF"/>
                </a:solidFill>
              </a:rPr>
              <a:t>David 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1501-04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740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RTSTOR_103_4182200060374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98" y="1475865"/>
            <a:ext cx="4777424" cy="3587733"/>
          </a:xfrm>
          <a:prstGeom prst="rect">
            <a:avLst/>
          </a:prstGeom>
        </p:spPr>
      </p:pic>
      <p:pic>
        <p:nvPicPr>
          <p:cNvPr id="3" name="Picture 2" descr="920632614851_3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640" y="130717"/>
            <a:ext cx="3212188" cy="65523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69121" y="5330983"/>
            <a:ext cx="3208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Michelangelo</a:t>
            </a:r>
          </a:p>
          <a:p>
            <a:pPr algn="ctr"/>
            <a:r>
              <a:rPr lang="en-US" i="1" dirty="0" smtClean="0">
                <a:solidFill>
                  <a:srgbClr val="FFFFFF"/>
                </a:solidFill>
              </a:rPr>
              <a:t>David and Goliath 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Sistine Chapel Ceiling, 1508-12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05210" y="130717"/>
            <a:ext cx="1506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Michelangelo </a:t>
            </a:r>
          </a:p>
          <a:p>
            <a:pPr algn="r"/>
            <a:r>
              <a:rPr lang="en-US" i="1" dirty="0">
                <a:solidFill>
                  <a:srgbClr val="FFFFFF"/>
                </a:solidFill>
              </a:rPr>
              <a:t>David 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1501-04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34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michel_lid0323_1024_10230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738832" y="143944"/>
            <a:ext cx="4078440" cy="6327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74848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20632614849_04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22" y="195291"/>
            <a:ext cx="4553572" cy="637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98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RTSTOR_103_418220010265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504" y="528328"/>
            <a:ext cx="3972704" cy="593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7228" y="5648502"/>
            <a:ext cx="5063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Michelangelo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Studies for David and verse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84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2757" name="Picture 102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6978" y="274637"/>
            <a:ext cx="3294040" cy="5774941"/>
          </a:xfrm>
          <a:prstGeom prst="rect">
            <a:avLst/>
          </a:prstGeom>
          <a:noFill/>
        </p:spPr>
      </p:pic>
      <p:sp>
        <p:nvSpPr>
          <p:cNvPr id="202761" name="Text Box 1033"/>
          <p:cNvSpPr txBox="1">
            <a:spLocks noChangeArrowheads="1"/>
          </p:cNvSpPr>
          <p:nvPr/>
        </p:nvSpPr>
        <p:spPr bwMode="auto">
          <a:xfrm>
            <a:off x="938505" y="6252817"/>
            <a:ext cx="3540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rgbClr val="FFFFFF"/>
                </a:solidFill>
              </a:rPr>
              <a:t>Verrocchio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i="1" dirty="0" smtClean="0">
                <a:solidFill>
                  <a:srgbClr val="FFFFFF"/>
                </a:solidFill>
              </a:rPr>
              <a:t>David</a:t>
            </a:r>
            <a:r>
              <a:rPr lang="en-US" dirty="0" smtClean="0">
                <a:solidFill>
                  <a:srgbClr val="FFFFFF"/>
                </a:solidFill>
              </a:rPr>
              <a:t>, early 1470s’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 descr="920632614851_3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640" y="130717"/>
            <a:ext cx="3212188" cy="655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2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ALA_ARCHIVES_10399310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1" y="439621"/>
            <a:ext cx="7606772" cy="54005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05080" y="6083002"/>
            <a:ext cx="547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Michelangelo, Design for the Tomb of Julius II, not dated 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640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ALA_ARCHIVES_10399310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93" y="501345"/>
            <a:ext cx="3902130" cy="5370673"/>
          </a:xfrm>
          <a:prstGeom prst="rect">
            <a:avLst/>
          </a:prstGeom>
        </p:spPr>
      </p:pic>
      <p:pic>
        <p:nvPicPr>
          <p:cNvPr id="3" name="Picture 2" descr="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34" y="250673"/>
            <a:ext cx="3932966" cy="565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36212" y="6074227"/>
            <a:ext cx="2255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Tomb of Julius II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1505-45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79790" y="6166560"/>
            <a:ext cx="2953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Michelangelo, </a:t>
            </a:r>
            <a:r>
              <a:rPr lang="en-US" i="1" dirty="0" smtClean="0">
                <a:solidFill>
                  <a:srgbClr val="FFFFFF"/>
                </a:solidFill>
              </a:rPr>
              <a:t>Moses</a:t>
            </a:r>
            <a:r>
              <a:rPr lang="en-US" dirty="0" smtClean="0">
                <a:solidFill>
                  <a:srgbClr val="FFFFFF"/>
                </a:solidFill>
              </a:rPr>
              <a:t>, c. 1515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398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00px-Gardenbeforeandaf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49" y="1136384"/>
            <a:ext cx="8471811" cy="38123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0276" y="5314271"/>
            <a:ext cx="3425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FFFF"/>
                </a:solidFill>
              </a:rPr>
              <a:t>The Temptation and Expulsion 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Left corner before restoration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Right corner after restoration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62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ALA_ARCHIVES_103961396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67" y="340414"/>
            <a:ext cx="3748117" cy="51242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9767" y="5715347"/>
            <a:ext cx="3748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Raphael </a:t>
            </a:r>
          </a:p>
          <a:p>
            <a:r>
              <a:rPr lang="en-US" i="1" dirty="0" smtClean="0">
                <a:solidFill>
                  <a:srgbClr val="FFFFFF"/>
                </a:solidFill>
              </a:rPr>
              <a:t>Portrait of Julius II 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1511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34" y="250673"/>
            <a:ext cx="3932966" cy="565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327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9200" y="5649624"/>
            <a:ext cx="17328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Michelangelo </a:t>
            </a:r>
          </a:p>
          <a:p>
            <a:r>
              <a:rPr lang="en-US" i="1" dirty="0" smtClean="0">
                <a:solidFill>
                  <a:srgbClr val="FFFFFF"/>
                </a:solidFill>
              </a:rPr>
              <a:t>Rebellious Slave 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c. 1515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920632614849_03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76" y="125780"/>
            <a:ext cx="2524724" cy="6447174"/>
          </a:xfrm>
          <a:prstGeom prst="rect">
            <a:avLst/>
          </a:prstGeom>
        </p:spPr>
      </p:pic>
      <p:pic>
        <p:nvPicPr>
          <p:cNvPr id="6" name="Picture 5" descr="920632614849_02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773" y="174658"/>
            <a:ext cx="2324657" cy="64128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669430" y="5926623"/>
            <a:ext cx="1318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FFFF"/>
                </a:solidFill>
              </a:rPr>
              <a:t>Dying Slave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57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tl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41" y="329249"/>
            <a:ext cx="2891037" cy="549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87610" y="6015317"/>
            <a:ext cx="150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FFFF"/>
                </a:solidFill>
              </a:rPr>
              <a:t>Atlas</a:t>
            </a:r>
            <a:r>
              <a:rPr lang="en-US" i="1" dirty="0">
                <a:solidFill>
                  <a:srgbClr val="FFFFFF"/>
                </a:solidFill>
              </a:rPr>
              <a:t> </a:t>
            </a:r>
            <a:r>
              <a:rPr lang="en-US" i="1" dirty="0" smtClean="0">
                <a:solidFill>
                  <a:srgbClr val="FFFFFF"/>
                </a:solidFill>
              </a:rPr>
              <a:t>Slave </a:t>
            </a:r>
            <a:endParaRPr lang="en-US" i="1" dirty="0">
              <a:solidFill>
                <a:srgbClr val="FFFFFF"/>
              </a:solidFill>
            </a:endParaRPr>
          </a:p>
        </p:txBody>
      </p:sp>
      <p:pic>
        <p:nvPicPr>
          <p:cNvPr id="4" name="Picture 3" descr="920632614849_03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463" y="651749"/>
            <a:ext cx="2799185" cy="46809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46880" y="5983572"/>
            <a:ext cx="198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FFFF"/>
                </a:solidFill>
              </a:rPr>
              <a:t>   Awakening Slave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4850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ichelangeloSalmonBoazOb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533" y="2122366"/>
            <a:ext cx="4198014" cy="2582308"/>
          </a:xfrm>
          <a:prstGeom prst="rect">
            <a:avLst/>
          </a:prstGeom>
        </p:spPr>
      </p:pic>
      <p:pic>
        <p:nvPicPr>
          <p:cNvPr id="3" name="Picture 2" descr="ARTSTOR_103_4182200060325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75" y="1946518"/>
            <a:ext cx="4399303" cy="27581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46528" y="569032"/>
            <a:ext cx="2070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Salmon Booz </a:t>
            </a:r>
            <a:r>
              <a:rPr lang="en-US" i="1" dirty="0" err="1" smtClean="0">
                <a:solidFill>
                  <a:schemeClr val="bg1"/>
                </a:solidFill>
              </a:rPr>
              <a:t>Obeth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524" y="4879771"/>
            <a:ext cx="3114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Detail of Ruth/Naomi and Child 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before restoration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3716" y="4879771"/>
            <a:ext cx="3114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Detail of Ruth/Naomi and Child 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after </a:t>
            </a:r>
            <a:r>
              <a:rPr lang="en-US" dirty="0">
                <a:solidFill>
                  <a:srgbClr val="FFFFFF"/>
                </a:solidFill>
              </a:rPr>
              <a:t>restoration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23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RTSTOR_103_4182200060729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625" y="731334"/>
            <a:ext cx="3475473" cy="5019584"/>
          </a:xfrm>
          <a:prstGeom prst="rect">
            <a:avLst/>
          </a:prstGeom>
        </p:spPr>
      </p:pic>
      <p:pic>
        <p:nvPicPr>
          <p:cNvPr id="3" name="Picture 2" descr="ARTSTOR_103_418220006073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70" y="1270259"/>
            <a:ext cx="4310921" cy="35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37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4bacch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36" y="361838"/>
            <a:ext cx="2902697" cy="6274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8523" y="5687240"/>
            <a:ext cx="14646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Michelangelo </a:t>
            </a:r>
          </a:p>
          <a:p>
            <a:r>
              <a:rPr lang="en-US" i="1" dirty="0" smtClean="0">
                <a:solidFill>
                  <a:schemeClr val="bg1"/>
                </a:solidFill>
              </a:rPr>
              <a:t>Bacchus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1496-97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item_45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124" y="1214700"/>
            <a:ext cx="3202071" cy="377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8280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4bacch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36" y="361838"/>
            <a:ext cx="2902697" cy="6274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8523" y="5687240"/>
            <a:ext cx="14646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Michelangelo </a:t>
            </a:r>
          </a:p>
          <a:p>
            <a:r>
              <a:rPr lang="en-US" i="1" dirty="0" smtClean="0">
                <a:solidFill>
                  <a:schemeClr val="bg1"/>
                </a:solidFill>
              </a:rPr>
              <a:t>Bacchus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1496-97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573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2" descr="z_gard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197" y="1597714"/>
            <a:ext cx="5029489" cy="321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3255818" y="6118412"/>
            <a:ext cx="2286000" cy="605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29" tIns="45714" rIns="91429" bIns="45714" anchor="ctr"/>
          <a:lstStyle/>
          <a:p>
            <a:pPr defTabSz="914608"/>
            <a:r>
              <a:rPr lang="en-US" sz="1100"/>
              <a:t>Michelangelo, </a:t>
            </a:r>
            <a:r>
              <a:rPr lang="en-US" sz="1100" i="1"/>
              <a:t>Bacchus</a:t>
            </a:r>
            <a:endParaRPr lang="en-US" sz="1100" b="1" i="1"/>
          </a:p>
        </p:txBody>
      </p:sp>
      <p:sp>
        <p:nvSpPr>
          <p:cNvPr id="2" name="TextBox 1"/>
          <p:cNvSpPr txBox="1"/>
          <p:nvPr/>
        </p:nvSpPr>
        <p:spPr>
          <a:xfrm>
            <a:off x="5229917" y="5131271"/>
            <a:ext cx="25186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Van </a:t>
            </a:r>
            <a:r>
              <a:rPr lang="en-US" dirty="0" err="1" smtClean="0">
                <a:solidFill>
                  <a:srgbClr val="FFFFFF"/>
                </a:solidFill>
              </a:rPr>
              <a:t>Heemskerck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</a:p>
          <a:p>
            <a:r>
              <a:rPr lang="en-US" i="1" dirty="0" smtClean="0">
                <a:solidFill>
                  <a:srgbClr val="FFFFFF"/>
                </a:solidFill>
              </a:rPr>
              <a:t>Michelangelo</a:t>
            </a:r>
            <a:r>
              <a:rPr lang="ja-JP" altLang="en-US" i="1" dirty="0" smtClean="0">
                <a:solidFill>
                  <a:srgbClr val="FFFFFF"/>
                </a:solidFill>
              </a:rPr>
              <a:t>’</a:t>
            </a:r>
            <a:r>
              <a:rPr lang="en-US" i="1" dirty="0" smtClean="0">
                <a:solidFill>
                  <a:srgbClr val="FFFFFF"/>
                </a:solidFill>
              </a:rPr>
              <a:t>s Bacchus</a:t>
            </a:r>
            <a:endParaRPr lang="en-US" i="1" dirty="0" smtClean="0"/>
          </a:p>
          <a:p>
            <a:r>
              <a:rPr lang="en-US" dirty="0" smtClean="0">
                <a:solidFill>
                  <a:srgbClr val="FFFFFF"/>
                </a:solidFill>
              </a:rPr>
              <a:t>Engraving 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Mid 16</a:t>
            </a:r>
            <a:r>
              <a:rPr lang="en-US" baseline="30000" dirty="0" smtClean="0">
                <a:solidFill>
                  <a:srgbClr val="FFFFFF"/>
                </a:solidFill>
              </a:rPr>
              <a:t>th</a:t>
            </a:r>
            <a:r>
              <a:rPr lang="en-US" dirty="0" smtClean="0">
                <a:solidFill>
                  <a:srgbClr val="FFFFFF"/>
                </a:solidFill>
              </a:rPr>
              <a:t> century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3" descr="4bacch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36" y="361838"/>
            <a:ext cx="2902697" cy="6274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842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673" y="407565"/>
            <a:ext cx="4040355" cy="6030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56731" y="6438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3" descr="4bacch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36" y="361838"/>
            <a:ext cx="2902697" cy="6274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1322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" t="2776" r="2997" b="3601"/>
          <a:stretch>
            <a:fillRect/>
          </a:stretch>
        </p:blipFill>
        <p:spPr bwMode="auto">
          <a:xfrm>
            <a:off x="2086049" y="752019"/>
            <a:ext cx="5118964" cy="4669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36176" y="5648502"/>
            <a:ext cx="563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Michelangelo, </a:t>
            </a:r>
            <a:r>
              <a:rPr lang="en-US" i="1" dirty="0" smtClean="0">
                <a:solidFill>
                  <a:srgbClr val="FFFFFF"/>
                </a:solidFill>
              </a:rPr>
              <a:t>Battle </a:t>
            </a:r>
            <a:r>
              <a:rPr lang="en-US" i="1" dirty="0">
                <a:solidFill>
                  <a:srgbClr val="FFFFFF"/>
                </a:solidFill>
              </a:rPr>
              <a:t>of </a:t>
            </a:r>
            <a:r>
              <a:rPr lang="en-US" i="1" dirty="0" err="1">
                <a:solidFill>
                  <a:srgbClr val="FFFFFF"/>
                </a:solidFill>
              </a:rPr>
              <a:t>Lapiths</a:t>
            </a:r>
            <a:r>
              <a:rPr lang="en-US" i="1" dirty="0">
                <a:solidFill>
                  <a:srgbClr val="FFFFFF"/>
                </a:solidFill>
              </a:rPr>
              <a:t> and Centaurs</a:t>
            </a:r>
            <a:r>
              <a:rPr lang="en-US" dirty="0">
                <a:solidFill>
                  <a:srgbClr val="FFFFFF"/>
                </a:solidFill>
              </a:rPr>
              <a:t>, 1492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866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HOTO" val="TRUE"/>
  <p:tag name="FILENAME" val="D:\usr\local\home\Robert\arthum_082603\1200\raphael\item_453.jp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HOTO" val="TRUE"/>
  <p:tag name="FILENAME" val="D:\usr\local\home\Robert\arthum_082603\1200\michelangelo\michel_lid0323_1024_102302.jp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5364</TotalTime>
  <Words>169</Words>
  <Application>Microsoft Macintosh PowerPoint</Application>
  <PresentationFormat>On-screen Show (4:3)</PresentationFormat>
  <Paragraphs>54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MASTERPIECES OF WESTERN ART Art Humanities W1121 Section 15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Frederique Baumgartner</dc:creator>
  <cp:lastModifiedBy>Frederique Baumgartner</cp:lastModifiedBy>
  <cp:revision>441</cp:revision>
  <dcterms:created xsi:type="dcterms:W3CDTF">2011-09-06T21:25:32Z</dcterms:created>
  <dcterms:modified xsi:type="dcterms:W3CDTF">2013-03-04T17:56:15Z</dcterms:modified>
</cp:coreProperties>
</file>