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4" r:id="rId3"/>
    <p:sldId id="295" r:id="rId4"/>
    <p:sldId id="289" r:id="rId5"/>
    <p:sldId id="290" r:id="rId6"/>
    <p:sldId id="272" r:id="rId7"/>
    <p:sldId id="273" r:id="rId8"/>
    <p:sldId id="291" r:id="rId9"/>
    <p:sldId id="274" r:id="rId10"/>
    <p:sldId id="281" r:id="rId11"/>
    <p:sldId id="282" r:id="rId12"/>
    <p:sldId id="279" r:id="rId13"/>
    <p:sldId id="259" r:id="rId14"/>
    <p:sldId id="258" r:id="rId15"/>
    <p:sldId id="269" r:id="rId16"/>
    <p:sldId id="276" r:id="rId17"/>
    <p:sldId id="277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8B78EC-8F8F-E94A-953F-58945B10A8D6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E42DAAD-3F68-8248-BA3D-E9B7529D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775149F-3CCC-2B47-8883-FE9F44AD219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8A045-9BE3-E14A-9E40-54FA88591002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8A914-EADA-5D46-BA83-749D45BD5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55ED7-8329-E543-B00F-B43CBA22D6EC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94607-97B8-6940-8F98-961A39BEE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89CA-1505-C746-B147-7CE0EADE0532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8B471-9E85-D44C-8881-134E45160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026A8-482C-5243-8E1A-76A6524310E4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ED27-BC42-A140-8CE5-38187A282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7A959-F2B0-BF40-B724-5747EEBD5C59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71C09-2D95-F043-A59A-18FAF8B2B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FC9C8-8DE9-0343-93E9-93063807648B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F1ADA-75A3-9F45-9FF4-B0279D73C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615CA-1ECE-0040-8C11-F6508041754E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5AFD-8146-D641-ADF1-DA6AD2A8E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E7E5-BC6E-F84F-AB98-E75CCBA57D6A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F69A5-CA41-334D-A74F-B99898F54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D14F9-5B5A-DC40-A4B0-995FAFDC43E3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F536-651A-3740-8BBF-93DB6BE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1A03-10D6-3948-B995-68CD523C6ED7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9559F-B06F-1043-BB36-96ECAE96D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2F3AF-D3D7-2743-B89E-30563FCDE8B0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E9237-8A39-C443-8688-7B48C7F15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01F92A-BED6-CF4E-9569-51A73D71E208}" type="datetimeFigureOut">
              <a:rPr lang="en-US"/>
              <a:pPr>
                <a:defRPr/>
              </a:pPr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ED1B8A-BD16-D84A-AC90-88C60F4E8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3850"/>
            <a:ext cx="7772400" cy="2006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  <a:t>MASTERPIECES OF WESTERN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  <a:t>ART</a:t>
            </a:r>
            <a:r>
              <a:rPr lang="en-US" dirty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</a:br>
            <a:r>
              <a:rPr lang="en-US" sz="4000" dirty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  <a:t>Art Humanities W1121 Section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  <a:t>15</a:t>
            </a:r>
            <a:r>
              <a:rPr lang="en-US" dirty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ea typeface="+mj-ea"/>
                <a:cs typeface="Book Antiqua"/>
              </a:rPr>
            </a:br>
            <a:endParaRPr lang="en-US" dirty="0">
              <a:ea typeface="+mj-ea"/>
              <a:cs typeface="+mj-cs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bg1"/>
                </a:solidFill>
                <a:latin typeface="Book Antiqua" charset="0"/>
                <a:cs typeface="Book Antiqua" charset="0"/>
              </a:rPr>
              <a:t>The Parthenon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  <a:latin typeface="Book Antiqua" charset="0"/>
                <a:cs typeface="Book Antiqua" charset="0"/>
              </a:rPr>
              <a:t>(Part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921232611738_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4196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965200" y="5181600"/>
            <a:ext cx="353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Book Antiqua" charset="0"/>
                <a:cs typeface="Book Antiqua" charset="0"/>
              </a:rPr>
              <a:t>            </a:t>
            </a:r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   Parthenon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5649913" y="5518150"/>
            <a:ext cx="32273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  <a:latin typeface="Book Antiqua" charset="0"/>
                <a:cs typeface="Book Antiqua" charset="0"/>
              </a:rPr>
              <a:t>    </a:t>
            </a:r>
          </a:p>
          <a:p>
            <a:pPr eaLnBrk="1" hangingPunct="1"/>
            <a:r>
              <a:rPr lang="en-US">
                <a:solidFill>
                  <a:srgbClr val="FFFFFF"/>
                </a:solidFill>
                <a:latin typeface="Book Antiqua" charset="0"/>
                <a:cs typeface="Book Antiqua" charset="0"/>
              </a:rPr>
              <a:t>    </a:t>
            </a:r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Amiens Cathedral</a:t>
            </a:r>
          </a:p>
        </p:txBody>
      </p:sp>
      <p:pic>
        <p:nvPicPr>
          <p:cNvPr id="24580" name="Picture 1" descr="920832621977_0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35038"/>
            <a:ext cx="3438525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921232611732_0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855663"/>
            <a:ext cx="270351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3" descr="921232611732_1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809625"/>
            <a:ext cx="3890962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3270250" y="301625"/>
            <a:ext cx="2773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Phidias, </a:t>
            </a:r>
            <a:r>
              <a:rPr lang="en-US" sz="1800" i="1">
                <a:solidFill>
                  <a:srgbClr val="FFFFFF"/>
                </a:solidFill>
                <a:latin typeface="Book Antiqua" charset="0"/>
                <a:cs typeface="Book Antiqua" charset="0"/>
              </a:rPr>
              <a:t>Athena Parthenos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4381500" y="5849938"/>
            <a:ext cx="456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              Chryselephantine model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852488" y="5849938"/>
            <a:ext cx="2703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         Roman copy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921232611732_09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095625"/>
            <a:ext cx="405923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4308475" y="6364288"/>
            <a:ext cx="419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 Propylaea and Temple of Athena Nike 	</a:t>
            </a:r>
          </a:p>
        </p:txBody>
      </p:sp>
      <p:pic>
        <p:nvPicPr>
          <p:cNvPr id="28675" name="Picture 4" descr="920832621978-0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25425"/>
            <a:ext cx="3838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4308475" y="411163"/>
            <a:ext cx="45640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Reconstruction of the Acropolis, </a:t>
            </a:r>
          </a:p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site of the Panatheniac Festival </a:t>
            </a:r>
          </a:p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(or </a:t>
            </a:r>
            <a:r>
              <a:rPr lang="ja-JP" alt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“</a:t>
            </a:r>
            <a:r>
              <a:rPr lang="en-US" altLang="ja-JP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Panathenaea</a:t>
            </a:r>
            <a:r>
              <a:rPr lang="ja-JP" alt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”</a:t>
            </a:r>
            <a:r>
              <a:rPr lang="en-US" altLang="ja-JP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)</a:t>
            </a:r>
            <a:endParaRPr lang="en-US" sz="1800">
              <a:solidFill>
                <a:srgbClr val="FFFFFF"/>
              </a:solidFill>
              <a:latin typeface="Book Antiqua" charset="0"/>
              <a:cs typeface="Book Antiq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921232611738_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85" y="1308545"/>
            <a:ext cx="6097796" cy="401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3189288" y="-117475"/>
            <a:ext cx="2879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chemeClr val="bg1"/>
              </a:solidFill>
              <a:latin typeface="Book Antiqua" charset="0"/>
              <a:cs typeface="Book Antiqua" charset="0"/>
            </a:endParaRP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Parthenon (447-432 B.C.) View from the Northwest</a:t>
            </a:r>
            <a:endParaRPr lang="en-US" sz="1800"/>
          </a:p>
          <a:p>
            <a:pPr eaLnBrk="1" hangingPunct="1"/>
            <a:endParaRPr lang="en-US" sz="1800"/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805113" y="6069013"/>
            <a:ext cx="562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Architects: Iktinos and Kallikrates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7" descr="920832621978-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50875"/>
            <a:ext cx="85518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930275" y="5216525"/>
            <a:ext cx="7664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Plan of the previous temple on the site of the Parthenon (488-480 BC).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The outline of the present Parthenon is shown as the dotted line.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527050"/>
            <a:ext cx="77851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3676650" y="222250"/>
            <a:ext cx="2640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Parthenon, stylobate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921232611738_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336550"/>
            <a:ext cx="46656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3" descr="921232611738_5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3289300"/>
            <a:ext cx="46101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6024563" y="30861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Parthenon, East façade </a:t>
            </a:r>
          </a:p>
          <a:p>
            <a:pPr eaLnBrk="1" hangingPunct="1"/>
            <a:endParaRPr 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920832621978-0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41300"/>
            <a:ext cx="3949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4640263" y="5137150"/>
            <a:ext cx="4092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Extrapolate diagram showing the curvature of the horizontal lines and the inward inclination of the external columns of the Parthenon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3"/>
          <p:cNvSpPr txBox="1">
            <a:spLocks noChangeArrowheads="1"/>
          </p:cNvSpPr>
          <p:nvPr/>
        </p:nvSpPr>
        <p:spPr bwMode="auto">
          <a:xfrm>
            <a:off x="531813" y="-117475"/>
            <a:ext cx="553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chemeClr val="bg1"/>
              </a:solidFill>
              <a:latin typeface="Book Antiqua" charset="0"/>
              <a:cs typeface="Book Antiqua" charset="0"/>
            </a:endParaRP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Parthenon (447-432 B.C.)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 View from the Southwest</a:t>
            </a:r>
            <a:endParaRPr lang="en-US" sz="1800"/>
          </a:p>
          <a:p>
            <a:pPr eaLnBrk="1" hangingPunct="1"/>
            <a:endParaRPr lang="en-US" sz="1800"/>
          </a:p>
        </p:txBody>
      </p:sp>
      <p:pic>
        <p:nvPicPr>
          <p:cNvPr id="40962" name="Picture 2" descr="921232611738_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836613"/>
            <a:ext cx="30051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1" descr="921232611738_7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601663"/>
            <a:ext cx="4787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963613" y="5649913"/>
            <a:ext cx="2911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chemeClr val="bg1"/>
              </a:solidFill>
              <a:latin typeface="Book Antiqua" charset="0"/>
              <a:cs typeface="Book Antiqua" charset="0"/>
            </a:endParaRP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      Parthenon, West façade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921232611732_09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1050925"/>
            <a:ext cx="2982913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 descr="921232611738_4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776413"/>
            <a:ext cx="435768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1173163" y="4983163"/>
            <a:ext cx="255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             Parthenon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4646613" y="5819775"/>
            <a:ext cx="3825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Temple of Athena Nike</a:t>
            </a:r>
          </a:p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Athens, Acropolis</a:t>
            </a:r>
          </a:p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  427-424 B.C.</a:t>
            </a:r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041650" y="288925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Doric Temple vs. Ionic Temple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ING_ART_10394904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4" y="311041"/>
            <a:ext cx="7470265" cy="5077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510" y="5418639"/>
            <a:ext cx="2672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Géricault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The Raft of the Medusa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1819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16’1” x 23’6”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5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 descr="921232611738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39725"/>
            <a:ext cx="6096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6800850" y="5384800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Map of the Greek </a:t>
            </a:r>
          </a:p>
          <a:p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and Roman 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2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4" y="1318688"/>
            <a:ext cx="2798713" cy="3369985"/>
          </a:xfrm>
          <a:prstGeom prst="rect">
            <a:avLst/>
          </a:prstGeom>
        </p:spPr>
      </p:pic>
      <p:pic>
        <p:nvPicPr>
          <p:cNvPr id="3" name="Picture 2" descr="91-0015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27" y="1371523"/>
            <a:ext cx="2720063" cy="3317150"/>
          </a:xfrm>
          <a:prstGeom prst="rect">
            <a:avLst/>
          </a:prstGeom>
        </p:spPr>
      </p:pic>
      <p:pic>
        <p:nvPicPr>
          <p:cNvPr id="5" name="Picture 4" descr="Gericault_Portrait_d_Alfred_et_Elisabeth_Dedreux_vers_1818_Ancienne_collection_Yves_Saint_Laurent_et_Pierre_Berg_vendu_9025000_euros.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1485484"/>
            <a:ext cx="2586575" cy="32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ernica_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29" y="4118870"/>
            <a:ext cx="5490083" cy="245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image_14094_v2_m565775698305375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8" y="186317"/>
            <a:ext cx="4982425" cy="376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ESSING_ART_103949042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4" y="891655"/>
            <a:ext cx="3112645" cy="46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921232611738_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76" y="754312"/>
            <a:ext cx="6831628" cy="44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2733675" y="5631805"/>
            <a:ext cx="353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Book Antiqua" charset="0"/>
                <a:cs typeface="Book Antiqua" charset="0"/>
              </a:rPr>
              <a:t>            </a:t>
            </a:r>
            <a:r>
              <a:rPr lang="en-US" sz="1800" dirty="0">
                <a:solidFill>
                  <a:schemeClr val="bg1"/>
                </a:solidFill>
                <a:latin typeface="Book Antiqua" charset="0"/>
                <a:cs typeface="Book Antiqua" charset="0"/>
              </a:rPr>
              <a:t>   </a:t>
            </a:r>
            <a:r>
              <a:rPr lang="en-US" sz="1800" dirty="0" smtClean="0">
                <a:solidFill>
                  <a:schemeClr val="bg1"/>
                </a:solidFill>
                <a:latin typeface="Book Antiqua" charset="0"/>
                <a:cs typeface="Book Antiqua" charset="0"/>
              </a:rPr>
              <a:t>The Parthenon</a:t>
            </a:r>
            <a:endParaRPr lang="en-US" sz="1800" dirty="0">
              <a:solidFill>
                <a:schemeClr val="bg1"/>
              </a:solidFill>
              <a:latin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APTOPIX_Greece_Financ_Lea_s640x4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68325"/>
            <a:ext cx="8491538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 descr="054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608013"/>
            <a:ext cx="774065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60463" y="6146800"/>
            <a:ext cx="6862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Partial aerial view of Athens with the Acropolis, heart of the </a:t>
            </a:r>
            <a:r>
              <a:rPr lang="en-US" sz="1800" i="1">
                <a:solidFill>
                  <a:schemeClr val="bg1"/>
                </a:solidFill>
                <a:latin typeface="Book Antiqua" charset="0"/>
                <a:cs typeface="Book Antiqua" charset="0"/>
              </a:rPr>
              <a:t>Polis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APTOPIX_Greece_Financ_Lea_s640x4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68325"/>
            <a:ext cx="8491538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52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isado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68300"/>
            <a:ext cx="4327525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4795838" y="5176838"/>
            <a:ext cx="4127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Edward Steichen</a:t>
            </a:r>
          </a:p>
          <a:p>
            <a:pPr eaLnBrk="1" hangingPunct="1"/>
            <a:r>
              <a:rPr lang="en-US" sz="1800" i="1">
                <a:solidFill>
                  <a:schemeClr val="bg1"/>
                </a:solidFill>
                <a:latin typeface="Book Antiqua" charset="0"/>
                <a:cs typeface="Book Antiqua" charset="0"/>
              </a:rPr>
              <a:t>Isadora Duncan at the </a:t>
            </a:r>
          </a:p>
          <a:p>
            <a:pPr eaLnBrk="1" hangingPunct="1"/>
            <a:r>
              <a:rPr lang="en-US" sz="1800" i="1">
                <a:solidFill>
                  <a:schemeClr val="bg1"/>
                </a:solidFill>
                <a:latin typeface="Book Antiqua" charset="0"/>
                <a:cs typeface="Book Antiqua" charset="0"/>
              </a:rPr>
              <a:t>Portal of the Parthenon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Book Antiqua" charset="0"/>
                <a:cs typeface="Book Antiqua" charset="0"/>
              </a:rPr>
              <a:t>1920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210</Words>
  <Application>Microsoft Macintosh PowerPoint</Application>
  <PresentationFormat>On-screen Show (4:3)</PresentationFormat>
  <Paragraphs>44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MASTERPIECES OF WESTERN ART Art Humanities W1121 Section 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Frederique Baumgartner</dc:creator>
  <cp:lastModifiedBy>Frederique Baumgartner</cp:lastModifiedBy>
  <cp:revision>100</cp:revision>
  <dcterms:created xsi:type="dcterms:W3CDTF">2011-09-06T21:25:32Z</dcterms:created>
  <dcterms:modified xsi:type="dcterms:W3CDTF">2013-01-30T16:40:47Z</dcterms:modified>
</cp:coreProperties>
</file>