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94" r:id="rId4"/>
    <p:sldId id="285" r:id="rId5"/>
    <p:sldId id="287" r:id="rId6"/>
    <p:sldId id="295" r:id="rId7"/>
    <p:sldId id="292" r:id="rId8"/>
    <p:sldId id="261" r:id="rId9"/>
    <p:sldId id="288" r:id="rId10"/>
    <p:sldId id="286" r:id="rId11"/>
    <p:sldId id="289" r:id="rId12"/>
    <p:sldId id="260" r:id="rId13"/>
    <p:sldId id="293" r:id="rId14"/>
    <p:sldId id="296" r:id="rId15"/>
    <p:sldId id="297" r:id="rId16"/>
    <p:sldId id="298" r:id="rId17"/>
    <p:sldId id="299" r:id="rId18"/>
    <p:sldId id="30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0F712-F9C0-3A47-A134-2FDD7C555A19}" type="datetimeFigureOut">
              <a:rPr lang="en-US" smtClean="0"/>
              <a:t>2/4/13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3D75C-E03C-E94F-9E05-9D5F1DA8E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5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7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0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8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1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6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2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F22-EB4B-874F-853C-83B80D75FC7B}" type="datetimeFigureOut">
              <a:rPr lang="en-US" smtClean="0"/>
              <a:t>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3BF22-EB4B-874F-853C-83B80D75FC7B}" type="datetimeFigureOut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6CB3D-D69B-DF4E-96BD-1500D2A8F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0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Relationship Id="rId3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Relationship Id="rId3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4557"/>
            <a:ext cx="7772400" cy="200589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Book Antiqua"/>
                <a:cs typeface="Book Antiqua"/>
              </a:rPr>
              <a:t>MASTERPIECES OF WESTERN </a:t>
            </a:r>
            <a:r>
              <a:rPr lang="en-US" sz="4000" dirty="0" smtClean="0">
                <a:solidFill>
                  <a:schemeClr val="bg1"/>
                </a:solidFill>
                <a:latin typeface="Book Antiqua"/>
                <a:cs typeface="Book Antiqua"/>
              </a:rPr>
              <a:t>ART</a:t>
            </a:r>
            <a:r>
              <a:rPr lang="en-US" dirty="0">
                <a:solidFill>
                  <a:schemeClr val="bg1"/>
                </a:solidFill>
                <a:latin typeface="Book Antiqua"/>
                <a:cs typeface="Book Antiqua"/>
              </a:rPr>
              <a:t/>
            </a:r>
            <a:br>
              <a:rPr lang="en-US" dirty="0">
                <a:solidFill>
                  <a:schemeClr val="bg1"/>
                </a:solidFill>
                <a:latin typeface="Book Antiqua"/>
                <a:cs typeface="Book Antiqua"/>
              </a:rPr>
            </a:br>
            <a:r>
              <a:rPr lang="en-US" sz="4000" dirty="0">
                <a:solidFill>
                  <a:schemeClr val="bg1"/>
                </a:solidFill>
                <a:latin typeface="Book Antiqua"/>
                <a:cs typeface="Book Antiqua"/>
              </a:rPr>
              <a:t>Art Humanities W1121 Section </a:t>
            </a:r>
            <a:r>
              <a:rPr lang="en-US" sz="4000" dirty="0" smtClean="0">
                <a:solidFill>
                  <a:schemeClr val="bg1"/>
                </a:solidFill>
                <a:latin typeface="Book Antiqua"/>
                <a:cs typeface="Book Antiqua"/>
              </a:rPr>
              <a:t>15</a:t>
            </a:r>
            <a:r>
              <a:rPr lang="en-US" dirty="0">
                <a:solidFill>
                  <a:schemeClr val="bg1"/>
                </a:solidFill>
                <a:latin typeface="Book Antiqua"/>
                <a:cs typeface="Book Antiqua"/>
              </a:rPr>
              <a:t/>
            </a:r>
            <a:br>
              <a:rPr lang="en-US" dirty="0">
                <a:solidFill>
                  <a:schemeClr val="bg1"/>
                </a:solidFill>
                <a:latin typeface="Book Antiqua"/>
                <a:cs typeface="Book Antiqua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Book Antiqua"/>
                <a:cs typeface="Book Antiqua"/>
              </a:rPr>
              <a:t>The Parthenon</a:t>
            </a:r>
          </a:p>
          <a:p>
            <a:r>
              <a:rPr lang="en-US" dirty="0" smtClean="0">
                <a:solidFill>
                  <a:schemeClr val="bg1"/>
                </a:solidFill>
                <a:latin typeface="Book Antiqua"/>
                <a:cs typeface="Book Antiqua"/>
              </a:rPr>
              <a:t>(Part 2)</a:t>
            </a:r>
            <a:endParaRPr lang="en-US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65337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257_gv021199.0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1" y="688978"/>
            <a:ext cx="3221553" cy="4754806"/>
          </a:xfrm>
          <a:prstGeom prst="rect">
            <a:avLst/>
          </a:prstGeom>
        </p:spPr>
      </p:pic>
      <p:pic>
        <p:nvPicPr>
          <p:cNvPr id="3" name="Picture 2" descr="650px-Herakles_Amazons_Louvre_F21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149" y="1698948"/>
            <a:ext cx="3815788" cy="35222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19403" y="6046310"/>
            <a:ext cx="327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Herakles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and the Amazons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Amphora, c. 530-530 B.C. 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31452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98" y="188772"/>
            <a:ext cx="8374077" cy="4164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4007" y="4873749"/>
            <a:ext cx="365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Detail of a </a:t>
            </a:r>
            <a:r>
              <a:rPr lang="en-US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metope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: Face of a Centaur </a:t>
            </a: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63314" y="4873749"/>
            <a:ext cx="35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Detail of a </a:t>
            </a:r>
            <a:r>
              <a:rPr lang="en-US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metope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: Face of a </a:t>
            </a:r>
            <a:r>
              <a:rPr lang="en-US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Lapith</a:t>
            </a: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585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21232611732_05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32" y="1268752"/>
            <a:ext cx="3996721" cy="3963415"/>
          </a:xfrm>
          <a:prstGeom prst="rect">
            <a:avLst/>
          </a:prstGeom>
        </p:spPr>
      </p:pic>
      <p:pic>
        <p:nvPicPr>
          <p:cNvPr id="5" name="Picture 4" descr="AIC_4500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2" y="1460097"/>
            <a:ext cx="4414400" cy="37720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0504" y="463349"/>
            <a:ext cx="106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Metopes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2343" y="5697481"/>
            <a:ext cx="133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Number 31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3432" y="56974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Number 27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06318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G_134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8" y="240255"/>
            <a:ext cx="3896178" cy="51390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7428" y="5634626"/>
            <a:ext cx="192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FFFF"/>
                </a:solidFill>
                <a:latin typeface="Book Antiqua"/>
                <a:cs typeface="Book Antiqua"/>
              </a:rPr>
              <a:t>Twins of Argos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c. 580 B.C.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2436" y="5634626"/>
            <a:ext cx="480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  Roman copy of </a:t>
            </a:r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Polycleitos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’ </a:t>
            </a:r>
            <a:r>
              <a:rPr lang="en-US" i="1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Doryphoros</a:t>
            </a:r>
            <a:endParaRPr lang="en-US" i="1" dirty="0">
              <a:solidFill>
                <a:srgbClr val="FFFFFF"/>
              </a:solidFill>
              <a:latin typeface="Book Antiqua"/>
              <a:cs typeface="Book Antiqua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Original c. 440 B.C.   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pic>
        <p:nvPicPr>
          <p:cNvPr id="8" name="Picture 7" descr="doryphor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950" y="240255"/>
            <a:ext cx="2629494" cy="513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2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0" y="183657"/>
            <a:ext cx="2541606" cy="3098976"/>
          </a:xfrm>
          <a:prstGeom prst="rect">
            <a:avLst/>
          </a:prstGeom>
        </p:spPr>
      </p:pic>
      <p:pic>
        <p:nvPicPr>
          <p:cNvPr id="3" name="Picture 2" descr="resize_imag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568" y="3536502"/>
            <a:ext cx="6484883" cy="308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9286" y="418343"/>
            <a:ext cx="3879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Polychromy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in Greek sculpture</a:t>
            </a:r>
          </a:p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Examples of colored reconstructions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560" y="5728663"/>
            <a:ext cx="2717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FFFF"/>
                </a:solidFill>
                <a:latin typeface="Book Antiqua"/>
                <a:cs typeface="Book Antiqua"/>
              </a:rPr>
              <a:t>“</a:t>
            </a:r>
            <a:r>
              <a:rPr lang="en-US" i="1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Peplos</a:t>
            </a:r>
            <a:r>
              <a:rPr lang="en-US" i="1" dirty="0" smtClean="0">
                <a:solidFill>
                  <a:srgbClr val="FFFFFF"/>
                </a:solidFill>
                <a:latin typeface="Book Antiqua"/>
                <a:cs typeface="Book Antiqua"/>
              </a:rPr>
              <a:t>” </a:t>
            </a:r>
            <a:r>
              <a:rPr lang="en-US" i="1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Kore</a:t>
            </a:r>
            <a:endParaRPr lang="en-US" i="1" dirty="0" smtClean="0">
              <a:solidFill>
                <a:srgbClr val="FFFFFF"/>
              </a:solidFill>
              <a:latin typeface="Book Antiqua"/>
              <a:cs typeface="Book Antiqua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Originals:</a:t>
            </a:r>
          </a:p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c. 530 B.C.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5473" y="2636301"/>
            <a:ext cx="3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Parthenon </a:t>
            </a:r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metope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243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33px-Johann_Joachim_Winckelmann_(Anton_von_Maron_1768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03" y="585974"/>
            <a:ext cx="3756989" cy="5197313"/>
          </a:xfrm>
          <a:prstGeom prst="rect">
            <a:avLst/>
          </a:prstGeom>
        </p:spPr>
      </p:pic>
      <p:pic>
        <p:nvPicPr>
          <p:cNvPr id="5" name="Picture 4" descr="doryphor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35" y="1386281"/>
            <a:ext cx="2043110" cy="39930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29105" y="5849536"/>
            <a:ext cx="414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       Roman 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copy of </a:t>
            </a:r>
            <a:endParaRPr lang="en-US" dirty="0" smtClean="0">
              <a:solidFill>
                <a:srgbClr val="FFFFFF"/>
              </a:solidFill>
              <a:latin typeface="Book Antiqua"/>
              <a:cs typeface="Book Antiqua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    </a:t>
            </a:r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Polycleitos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’ </a:t>
            </a:r>
            <a:r>
              <a:rPr lang="en-US" i="1" dirty="0" err="1">
                <a:solidFill>
                  <a:srgbClr val="FFFFFF"/>
                </a:solidFill>
                <a:latin typeface="Book Antiqua"/>
                <a:cs typeface="Book Antiqua"/>
              </a:rPr>
              <a:t>Doryphoros</a:t>
            </a:r>
            <a:endParaRPr lang="en-US" i="1" dirty="0">
              <a:solidFill>
                <a:srgbClr val="FFFFFF"/>
              </a:solidFill>
              <a:latin typeface="Book Antiqua"/>
              <a:cs typeface="Book Antiqua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323" y="5968975"/>
            <a:ext cx="4601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Anton von </a:t>
            </a:r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Maron</a:t>
            </a:r>
            <a:endParaRPr lang="en-US" dirty="0" smtClean="0">
              <a:solidFill>
                <a:srgbClr val="FFFFFF"/>
              </a:solidFill>
              <a:latin typeface="Book Antiqua"/>
              <a:cs typeface="Book Antiqua"/>
            </a:endParaRPr>
          </a:p>
          <a:p>
            <a:pPr algn="ctr"/>
            <a:r>
              <a:rPr lang="en-US" i="1" dirty="0" smtClean="0">
                <a:solidFill>
                  <a:srgbClr val="FFFFFF"/>
                </a:solidFill>
                <a:latin typeface="Book Antiqua"/>
                <a:cs typeface="Book Antiqua"/>
              </a:rPr>
              <a:t>Portrait of Johann Joachim Winckelmann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, 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1768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9663" y="367654"/>
            <a:ext cx="382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cs typeface="Book Antiqua"/>
              </a:rPr>
              <a:t>“a noble simplicity and calm grandeur”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92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861" y="4656456"/>
            <a:ext cx="579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Ritual act with 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the robe (</a:t>
            </a:r>
            <a:r>
              <a:rPr lang="en-US" dirty="0" err="1">
                <a:solidFill>
                  <a:srgbClr val="FFFFFF"/>
                </a:solidFill>
                <a:latin typeface="Book Antiqua"/>
                <a:cs typeface="Book Antiqua"/>
              </a:rPr>
              <a:t>peplos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) 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of Athena; 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seated 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god and goddess 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identified as Athena and </a:t>
            </a:r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Hephaistos</a:t>
            </a:r>
            <a:endParaRPr lang="en-US" dirty="0" smtClean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pic>
        <p:nvPicPr>
          <p:cNvPr id="4" name="Picture 3" descr="921232611732_0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462" y="1529090"/>
            <a:ext cx="2341466" cy="4013942"/>
          </a:xfrm>
          <a:prstGeom prst="rect">
            <a:avLst/>
          </a:prstGeom>
        </p:spPr>
      </p:pic>
      <p:pic>
        <p:nvPicPr>
          <p:cNvPr id="5" name="Picture 4" descr="921232611732_06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1" y="1700700"/>
            <a:ext cx="6093722" cy="27136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68601" y="480510"/>
            <a:ext cx="420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Ionic frieze: the </a:t>
            </a:r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Panathenaic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Procession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1582" y="5834770"/>
            <a:ext cx="2802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Book Antiqua" charset="0"/>
                <a:cs typeface="Book Antiqua" charset="0"/>
              </a:rPr>
              <a:t>Phidias, </a:t>
            </a:r>
            <a:r>
              <a:rPr lang="en-US" i="1" dirty="0">
                <a:solidFill>
                  <a:srgbClr val="FFFFFF"/>
                </a:solidFill>
                <a:latin typeface="Book Antiqua" charset="0"/>
                <a:cs typeface="Book Antiqua" charset="0"/>
              </a:rPr>
              <a:t>Athena </a:t>
            </a:r>
            <a:r>
              <a:rPr lang="en-US" i="1" dirty="0" err="1" smtClean="0">
                <a:solidFill>
                  <a:srgbClr val="FFFFFF"/>
                </a:solidFill>
                <a:latin typeface="Book Antiqua" charset="0"/>
                <a:cs typeface="Book Antiqua" charset="0"/>
              </a:rPr>
              <a:t>Parthenos</a:t>
            </a:r>
            <a:endParaRPr lang="en-US" i="1" dirty="0" smtClean="0">
              <a:solidFill>
                <a:srgbClr val="FFFFFF"/>
              </a:solidFill>
              <a:latin typeface="Book Antiqua" charset="0"/>
              <a:cs typeface="Book Antiqua" charset="0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Book Antiqua" charset="0"/>
                <a:cs typeface="Book Antiqua" charset="0"/>
              </a:rPr>
              <a:t>Roman copy</a:t>
            </a:r>
            <a:endParaRPr lang="en-US" dirty="0">
              <a:solidFill>
                <a:srgbClr val="FFFFFF"/>
              </a:solidFill>
              <a:latin typeface="Book Antiqua" charset="0"/>
              <a:cs typeface="Book Antiqua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4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21232611732_07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15" y="663942"/>
            <a:ext cx="7105002" cy="43814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50650" y="5491548"/>
            <a:ext cx="124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Horesmen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85148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21232611732_06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16" y="212776"/>
            <a:ext cx="6096000" cy="468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3059" y="5190562"/>
            <a:ext cx="249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Youths 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leading 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cattle</a:t>
            </a:r>
          </a:p>
          <a:p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826278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632" y="-118146"/>
            <a:ext cx="5537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  <a:latin typeface="Book Antiqua"/>
              <a:cs typeface="Book Antiqua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Book Antiqua"/>
                <a:cs typeface="Book Antiqua"/>
              </a:rPr>
              <a:t>Parthenon </a:t>
            </a:r>
            <a:r>
              <a:rPr lang="en-US" dirty="0">
                <a:solidFill>
                  <a:schemeClr val="bg1"/>
                </a:solidFill>
                <a:latin typeface="Book Antiqua"/>
                <a:cs typeface="Book Antiqua"/>
              </a:rPr>
              <a:t>(447-432 B.C.</a:t>
            </a:r>
            <a:r>
              <a:rPr lang="en-US" dirty="0" smtClean="0">
                <a:solidFill>
                  <a:schemeClr val="bg1"/>
                </a:solidFill>
                <a:latin typeface="Book Antiqua"/>
                <a:cs typeface="Book Antiqua"/>
              </a:rPr>
              <a:t>) </a:t>
            </a:r>
          </a:p>
          <a:p>
            <a:r>
              <a:rPr lang="en-US" dirty="0" smtClean="0">
                <a:solidFill>
                  <a:schemeClr val="bg1"/>
                </a:solidFill>
                <a:latin typeface="Book Antiqua"/>
                <a:cs typeface="Book Antiqua"/>
              </a:rPr>
              <a:t> View </a:t>
            </a:r>
            <a:r>
              <a:rPr lang="en-US" dirty="0">
                <a:solidFill>
                  <a:schemeClr val="bg1"/>
                </a:solidFill>
                <a:latin typeface="Book Antiqua"/>
                <a:cs typeface="Book Antiqua"/>
              </a:rPr>
              <a:t>from the </a:t>
            </a:r>
            <a:r>
              <a:rPr lang="en-US" dirty="0" smtClean="0">
                <a:solidFill>
                  <a:schemeClr val="bg1"/>
                </a:solidFill>
                <a:latin typeface="Book Antiqua"/>
                <a:cs typeface="Book Antiqua"/>
              </a:rPr>
              <a:t>Southwest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 descr="921232611738_3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2" y="836065"/>
            <a:ext cx="3005388" cy="1991069"/>
          </a:xfrm>
          <a:prstGeom prst="rect">
            <a:avLst/>
          </a:prstGeom>
        </p:spPr>
      </p:pic>
      <p:pic>
        <p:nvPicPr>
          <p:cNvPr id="2" name="Picture 1" descr="921232611738_7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072" y="601027"/>
            <a:ext cx="478790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3216" y="5650167"/>
            <a:ext cx="291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  <a:latin typeface="Book Antiqua"/>
              <a:cs typeface="Book Antiqua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Book Antiqua"/>
                <a:cs typeface="Book Antiqua"/>
              </a:rPr>
              <a:t>      Parthenon, West façade</a:t>
            </a:r>
            <a:endParaRPr lang="en-US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15134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2" descr="921232611738_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339725"/>
            <a:ext cx="6096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6800850" y="5384800"/>
            <a:ext cx="2476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FFFF"/>
                </a:solidFill>
                <a:latin typeface="Book Antiqua" charset="0"/>
                <a:cs typeface="Book Antiqua" charset="0"/>
              </a:rPr>
              <a:t>Map of the Greek </a:t>
            </a:r>
          </a:p>
          <a:p>
            <a:r>
              <a:rPr lang="en-US" sz="1800">
                <a:solidFill>
                  <a:srgbClr val="FFFFFF"/>
                </a:solidFill>
                <a:latin typeface="Book Antiqua" charset="0"/>
                <a:cs typeface="Book Antiqua" charset="0"/>
              </a:rPr>
              <a:t>and Roman world</a:t>
            </a:r>
          </a:p>
        </p:txBody>
      </p:sp>
    </p:spTree>
    <p:extLst>
      <p:ext uri="{BB962C8B-B14F-4D97-AF65-F5344CB8AC3E}">
        <p14:creationId xmlns:p14="http://schemas.microsoft.com/office/powerpoint/2010/main" val="230383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IC_29003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9" y="1925329"/>
            <a:ext cx="2594587" cy="2090365"/>
          </a:xfrm>
          <a:prstGeom prst="rect">
            <a:avLst/>
          </a:prstGeom>
        </p:spPr>
      </p:pic>
      <p:pic>
        <p:nvPicPr>
          <p:cNvPr id="3" name="Picture 2" descr="921232611732_06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39" y="2028295"/>
            <a:ext cx="3190474" cy="1987399"/>
          </a:xfrm>
          <a:prstGeom prst="rect">
            <a:avLst/>
          </a:prstGeom>
        </p:spPr>
      </p:pic>
      <p:pic>
        <p:nvPicPr>
          <p:cNvPr id="4" name="Picture 3" descr="921232611732_00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56" y="1895277"/>
            <a:ext cx="2773298" cy="2120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8427" y="634960"/>
            <a:ext cx="235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 Antiqua"/>
                <a:cs typeface="Book Antiqua"/>
              </a:rPr>
              <a:t>Parthenon sculptures </a:t>
            </a:r>
            <a:endParaRPr lang="en-US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025" y="4702138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metope</a:t>
            </a:r>
            <a:endParaRPr lang="en-US" dirty="0" smtClean="0">
              <a:solidFill>
                <a:srgbClr val="FFFFFF"/>
              </a:solidFill>
              <a:latin typeface="Book Antiqua"/>
              <a:cs typeface="Book Antiqua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(high-relief)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8849" y="4702138"/>
            <a:ext cx="3417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fragment from the  Ionic frieze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(low-relief)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0556" y="4658867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figure from the pediment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(free-standing sculpture)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91572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282" y="1623250"/>
            <a:ext cx="3870061" cy="3096049"/>
          </a:xfrm>
          <a:prstGeom prst="rect">
            <a:avLst/>
          </a:prstGeom>
        </p:spPr>
      </p:pic>
      <p:pic>
        <p:nvPicPr>
          <p:cNvPr id="3" name="Picture 2" descr="921232611732_00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16" y="1743479"/>
            <a:ext cx="3720248" cy="2844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9528" y="5234132"/>
            <a:ext cx="592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Reclining 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male figure (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perhaps </a:t>
            </a:r>
            <a:r>
              <a:rPr lang="en-US" dirty="0" err="1">
                <a:solidFill>
                  <a:srgbClr val="FFFFFF"/>
                </a:solidFill>
                <a:latin typeface="Book Antiqua"/>
                <a:cs typeface="Book Antiqua"/>
              </a:rPr>
              <a:t>Dionysos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 or </a:t>
            </a:r>
            <a:r>
              <a:rPr lang="en-US" dirty="0" err="1">
                <a:solidFill>
                  <a:srgbClr val="FFFFFF"/>
                </a:solidFill>
                <a:latin typeface="Book Antiqua"/>
                <a:cs typeface="Book Antiqua"/>
              </a:rPr>
              <a:t>Herakles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) </a:t>
            </a:r>
            <a:endParaRPr lang="en-US" dirty="0" smtClean="0">
              <a:solidFill>
                <a:srgbClr val="FFFFFF"/>
              </a:solidFill>
              <a:latin typeface="Book Antiqua"/>
              <a:cs typeface="Book Antiqua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originally 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located on the 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East 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pediment of the Parthenon</a:t>
            </a:r>
          </a:p>
        </p:txBody>
      </p:sp>
    </p:spTree>
    <p:extLst>
      <p:ext uri="{BB962C8B-B14F-4D97-AF65-F5344CB8AC3E}">
        <p14:creationId xmlns:p14="http://schemas.microsoft.com/office/powerpoint/2010/main" val="15652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IC_29003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9" y="1925329"/>
            <a:ext cx="2594587" cy="2090365"/>
          </a:xfrm>
          <a:prstGeom prst="rect">
            <a:avLst/>
          </a:prstGeom>
        </p:spPr>
      </p:pic>
      <p:pic>
        <p:nvPicPr>
          <p:cNvPr id="3" name="Picture 2" descr="921232611732_06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39" y="2028295"/>
            <a:ext cx="3190474" cy="1987399"/>
          </a:xfrm>
          <a:prstGeom prst="rect">
            <a:avLst/>
          </a:prstGeom>
        </p:spPr>
      </p:pic>
      <p:pic>
        <p:nvPicPr>
          <p:cNvPr id="4" name="Picture 3" descr="921232611732_00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56" y="1895277"/>
            <a:ext cx="2773298" cy="2120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8427" y="634960"/>
            <a:ext cx="235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 Antiqua"/>
                <a:cs typeface="Book Antiqua"/>
              </a:rPr>
              <a:t>Parthenon sculptures </a:t>
            </a:r>
            <a:endParaRPr lang="en-US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025" y="4702138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metope</a:t>
            </a:r>
            <a:endParaRPr lang="en-US" dirty="0" smtClean="0">
              <a:solidFill>
                <a:srgbClr val="FFFFFF"/>
              </a:solidFill>
              <a:latin typeface="Book Antiqua"/>
              <a:cs typeface="Book Antiqua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(high-relief)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8849" y="4702138"/>
            <a:ext cx="3417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fragment from the  Ionic frieze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(low-relief)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0556" y="4658867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figure from the pediment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(free-standing sculpture)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887187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21232611732_07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796" y="1750359"/>
            <a:ext cx="4629928" cy="2662209"/>
          </a:xfrm>
          <a:prstGeom prst="rect">
            <a:avLst/>
          </a:prstGeom>
        </p:spPr>
      </p:pic>
      <p:pic>
        <p:nvPicPr>
          <p:cNvPr id="3" name="Picture 2" descr="921232611732_00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6" y="1750359"/>
            <a:ext cx="3481907" cy="26622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4512" y="4925232"/>
            <a:ext cx="348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Ionic frieze: </a:t>
            </a:r>
            <a:r>
              <a:rPr lang="en-US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Unmounted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horsemen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509" y="4899859"/>
            <a:ext cx="376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Pediment figure: </a:t>
            </a:r>
            <a:r>
              <a:rPr lang="en-US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Dionysos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 or </a:t>
            </a:r>
            <a:r>
              <a:rPr lang="en-US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Herakles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902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21232611732_0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2" y="993765"/>
            <a:ext cx="7523609" cy="47492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0970" y="6006381"/>
            <a:ext cx="304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Parthenon, </a:t>
            </a:r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Metope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in situ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56434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rthenon_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126" y="456132"/>
            <a:ext cx="4994658" cy="4994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1334" y="5954898"/>
            <a:ext cx="733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Metope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number 28: Centaur rearing </a:t>
            </a:r>
            <a:r>
              <a:rPr lang="en-US" dirty="0">
                <a:solidFill>
                  <a:srgbClr val="FFFFFF"/>
                </a:solidFill>
                <a:latin typeface="Book Antiqua"/>
                <a:cs typeface="Book Antiqua"/>
              </a:rPr>
              <a:t>triumphantly over a fallen </a:t>
            </a:r>
            <a:r>
              <a:rPr lang="en-US" dirty="0" err="1">
                <a:solidFill>
                  <a:srgbClr val="FFFFFF"/>
                </a:solidFill>
                <a:latin typeface="Book Antiqua"/>
                <a:cs typeface="Book Antiqua"/>
              </a:rPr>
              <a:t>Lapith</a:t>
            </a:r>
            <a:r>
              <a:rPr lang="en-US" dirty="0" smtClean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endParaRPr lang="en-US" dirty="0">
              <a:solidFill>
                <a:srgbClr val="FFFFFF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35272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280</Words>
  <Application>Microsoft Macintosh PowerPoint</Application>
  <PresentationFormat>On-screen Show (4:3)</PresentationFormat>
  <Paragraphs>58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MASTERPIECES OF WESTERN ART Art Humanities W1121 Section 15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Frederique Baumgartner</dc:creator>
  <cp:lastModifiedBy>Frederique Baumgartner</cp:lastModifiedBy>
  <cp:revision>203</cp:revision>
  <dcterms:created xsi:type="dcterms:W3CDTF">2011-09-06T21:25:32Z</dcterms:created>
  <dcterms:modified xsi:type="dcterms:W3CDTF">2013-02-04T16:54:57Z</dcterms:modified>
</cp:coreProperties>
</file>