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6" r:id="rId3"/>
    <p:sldId id="319" r:id="rId4"/>
    <p:sldId id="320" r:id="rId5"/>
    <p:sldId id="321" r:id="rId6"/>
    <p:sldId id="322" r:id="rId7"/>
    <p:sldId id="306" r:id="rId8"/>
    <p:sldId id="307" r:id="rId9"/>
    <p:sldId id="308" r:id="rId10"/>
    <p:sldId id="309" r:id="rId11"/>
    <p:sldId id="327" r:id="rId12"/>
    <p:sldId id="301" r:id="rId13"/>
    <p:sldId id="318" r:id="rId14"/>
    <p:sldId id="314" r:id="rId15"/>
    <p:sldId id="302" r:id="rId16"/>
    <p:sldId id="317" r:id="rId17"/>
    <p:sldId id="324" r:id="rId18"/>
    <p:sldId id="32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0F712-F9C0-3A47-A134-2FDD7C555A19}" type="datetimeFigureOut">
              <a:rPr lang="en-US" smtClean="0"/>
              <a:t>2/6/13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D75C-E03C-E94F-9E05-9D5F1DA8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BF22-EB4B-874F-853C-83B80D75FC7B}" type="datetimeFigureOut">
              <a:rPr lang="en-US" smtClean="0"/>
              <a:t>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4557"/>
            <a:ext cx="7772400" cy="20058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 Antiqua"/>
                <a:cs typeface="Book Antiqua"/>
              </a:rPr>
              <a:t>MASTERPIECES OF WESTERN </a:t>
            </a:r>
            <a:r>
              <a:rPr lang="en-US" sz="4000" dirty="0" smtClean="0">
                <a:solidFill>
                  <a:schemeClr val="bg1"/>
                </a:solidFill>
                <a:latin typeface="Book Antiqua"/>
                <a:cs typeface="Book Antiqua"/>
              </a:rPr>
              <a:t>ART</a:t>
            </a:r>
            <a: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  <a:t/>
            </a:r>
            <a:b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</a:br>
            <a:r>
              <a:rPr lang="en-US" sz="4000" dirty="0">
                <a:solidFill>
                  <a:schemeClr val="bg1"/>
                </a:solidFill>
                <a:latin typeface="Book Antiqua"/>
                <a:cs typeface="Book Antiqua"/>
              </a:rPr>
              <a:t>Art Humanities W1121 </a:t>
            </a:r>
            <a:r>
              <a:rPr lang="en-US" sz="4000">
                <a:solidFill>
                  <a:schemeClr val="bg1"/>
                </a:solidFill>
                <a:latin typeface="Book Antiqua"/>
                <a:cs typeface="Book Antiqua"/>
              </a:rPr>
              <a:t>Section </a:t>
            </a:r>
            <a:r>
              <a:rPr lang="en-US" sz="4000" smtClean="0">
                <a:solidFill>
                  <a:schemeClr val="bg1"/>
                </a:solidFill>
                <a:latin typeface="Book Antiqua"/>
                <a:cs typeface="Book Antiqua"/>
              </a:rPr>
              <a:t>15</a:t>
            </a:r>
            <a: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  <a:t/>
            </a:r>
            <a:b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Book Antiqua"/>
                <a:cs typeface="Book Antiqua"/>
              </a:rPr>
              <a:t>The Parthenon</a:t>
            </a:r>
          </a:p>
          <a:p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(Part 3)</a:t>
            </a:r>
            <a:endParaRPr lang="en-US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5337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1232611732_0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5" y="1148760"/>
            <a:ext cx="4822006" cy="2822882"/>
          </a:xfrm>
          <a:prstGeom prst="rect">
            <a:avLst/>
          </a:prstGeom>
        </p:spPr>
      </p:pic>
      <p:pic>
        <p:nvPicPr>
          <p:cNvPr id="3" name="Picture 2" descr="921232611732_0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4210050"/>
            <a:ext cx="6836833" cy="2378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423" y="286216"/>
            <a:ext cx="7655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Jacques Carrey, drawings of the left and right sides of the 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W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st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pediment of the Parthenon, 1674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13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8" y="240255"/>
            <a:ext cx="3896178" cy="5139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7428" y="5634626"/>
            <a:ext cx="192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Twins of Argos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c. 580 B.C.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2436" y="5634626"/>
            <a:ext cx="480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  Roman copy of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Polycleitos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’ </a:t>
            </a:r>
            <a:r>
              <a:rPr lang="en-US" i="1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Doryphoros</a:t>
            </a:r>
            <a:endParaRPr lang="en-US" i="1" dirty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Original c. 440 B.C.   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pic>
        <p:nvPicPr>
          <p:cNvPr id="8" name="Picture 7" descr="doryphor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50" y="240255"/>
            <a:ext cx="2629494" cy="51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6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5px-009MA_Kritio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" y="162389"/>
            <a:ext cx="2240280" cy="5477256"/>
          </a:xfrm>
          <a:prstGeom prst="rect">
            <a:avLst/>
          </a:prstGeom>
        </p:spPr>
      </p:pic>
      <p:pic>
        <p:nvPicPr>
          <p:cNvPr id="3" name="Picture 2" descr="LESSING_ART_103990174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11" y="162389"/>
            <a:ext cx="3735203" cy="53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13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76" y="1388770"/>
            <a:ext cx="2205889" cy="2909577"/>
          </a:xfrm>
          <a:prstGeom prst="rect">
            <a:avLst/>
          </a:prstGeom>
        </p:spPr>
      </p:pic>
      <p:pic>
        <p:nvPicPr>
          <p:cNvPr id="8" name="Picture 7" descr="doryphor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6" y="901740"/>
            <a:ext cx="2077971" cy="4061180"/>
          </a:xfrm>
          <a:prstGeom prst="rect">
            <a:avLst/>
          </a:prstGeom>
        </p:spPr>
      </p:pic>
      <p:pic>
        <p:nvPicPr>
          <p:cNvPr id="9" name="Picture 8" descr="245px-009MA_Kritio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7" y="901740"/>
            <a:ext cx="1703506" cy="4164898"/>
          </a:xfrm>
          <a:prstGeom prst="rect">
            <a:avLst/>
          </a:prstGeom>
        </p:spPr>
      </p:pic>
      <p:pic>
        <p:nvPicPr>
          <p:cNvPr id="10" name="Picture 9" descr="LESSING_ART_103990174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87" y="900686"/>
            <a:ext cx="2772213" cy="39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8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13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8" y="1388770"/>
            <a:ext cx="2205889" cy="2909577"/>
          </a:xfrm>
          <a:prstGeom prst="rect">
            <a:avLst/>
          </a:prstGeom>
        </p:spPr>
      </p:pic>
      <p:pic>
        <p:nvPicPr>
          <p:cNvPr id="8" name="Picture 7" descr="doryphor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29" y="1005458"/>
            <a:ext cx="2077971" cy="4061180"/>
          </a:xfrm>
          <a:prstGeom prst="rect">
            <a:avLst/>
          </a:prstGeom>
        </p:spPr>
      </p:pic>
      <p:pic>
        <p:nvPicPr>
          <p:cNvPr id="9" name="Picture 8" descr="245px-009MA_Kritio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03" y="901740"/>
            <a:ext cx="1703506" cy="4164898"/>
          </a:xfrm>
          <a:prstGeom prst="rect">
            <a:avLst/>
          </a:prstGeom>
        </p:spPr>
      </p:pic>
      <p:pic>
        <p:nvPicPr>
          <p:cNvPr id="10" name="Picture 9" descr="LESSING_ART_103990174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09" y="1005458"/>
            <a:ext cx="2772213" cy="39647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718" y="5271942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580 B.C.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4692" y="5271942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480 B.C.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4473" y="5271942"/>
            <a:ext cx="137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460-430 B.C.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9090" y="5271942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440 B.C.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1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5px-009MA_Kritio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" y="162389"/>
            <a:ext cx="2240280" cy="5477256"/>
          </a:xfrm>
          <a:prstGeom prst="rect">
            <a:avLst/>
          </a:prstGeom>
        </p:spPr>
      </p:pic>
      <p:pic>
        <p:nvPicPr>
          <p:cNvPr id="3" name="Picture 2" descr="LESSING_ART_103990174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11" y="162389"/>
            <a:ext cx="3735203" cy="5341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5850040"/>
            <a:ext cx="414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Ephebe</a:t>
            </a:r>
            <a:r>
              <a:rPr lang="en-US" dirty="0" smtClean="0">
                <a:solidFill>
                  <a:schemeClr val="bg1"/>
                </a:solidFill>
              </a:rPr>
              <a:t> known as “</a:t>
            </a:r>
            <a:r>
              <a:rPr lang="en-US" dirty="0" err="1" smtClean="0">
                <a:solidFill>
                  <a:schemeClr val="bg1"/>
                </a:solidFill>
              </a:rPr>
              <a:t>Kritios</a:t>
            </a:r>
            <a:r>
              <a:rPr lang="en-US" dirty="0" smtClean="0">
                <a:solidFill>
                  <a:schemeClr val="bg1"/>
                </a:solidFill>
              </a:rPr>
              <a:t> Boy”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c. 480 B.C.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Marble, 3’8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en-US" dirty="0" smtClean="0">
                <a:solidFill>
                  <a:schemeClr val="bg1"/>
                </a:solidFill>
              </a:rPr>
              <a:t>’ (Acropolis Museum, Athens)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3374" y="5850040"/>
            <a:ext cx="500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Young Man with Helmet known as “</a:t>
            </a:r>
            <a:r>
              <a:rPr lang="en-US" dirty="0" err="1" smtClean="0">
                <a:solidFill>
                  <a:srgbClr val="FFFFFF"/>
                </a:solidFill>
              </a:rPr>
              <a:t>Riace</a:t>
            </a:r>
            <a:r>
              <a:rPr lang="en-US" dirty="0" smtClean="0">
                <a:solidFill>
                  <a:srgbClr val="FFFFFF"/>
                </a:solidFill>
              </a:rPr>
              <a:t> Bronze” 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c. 460-430 B.C.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Bronze, 6’4</a:t>
            </a:r>
            <a:r>
              <a:rPr lang="en-US" dirty="0">
                <a:solidFill>
                  <a:srgbClr val="FFFFFF"/>
                </a:solidFill>
              </a:rPr>
              <a:t>’</a:t>
            </a:r>
            <a:r>
              <a:rPr lang="en-US" dirty="0" smtClean="0">
                <a:solidFill>
                  <a:srgbClr val="FFFFFF"/>
                </a:solidFill>
              </a:rPr>
              <a:t>’ (National Museum, Reggio Calabria)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6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bles4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9" y="1548994"/>
            <a:ext cx="3563046" cy="2323725"/>
          </a:xfrm>
          <a:prstGeom prst="rect">
            <a:avLst/>
          </a:prstGeom>
        </p:spPr>
      </p:pic>
      <p:pic>
        <p:nvPicPr>
          <p:cNvPr id="3" name="Picture 2" descr="1097-8-i1-AN00124916_001 Parthenon Sculptures galler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7" y="4089595"/>
            <a:ext cx="3140069" cy="2198048"/>
          </a:xfrm>
          <a:prstGeom prst="rect">
            <a:avLst/>
          </a:prstGeom>
        </p:spPr>
      </p:pic>
      <p:pic>
        <p:nvPicPr>
          <p:cNvPr id="4" name="Picture 3" descr="Parthenon-marbles-at-the--0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77" y="1587004"/>
            <a:ext cx="3809525" cy="2285715"/>
          </a:xfrm>
          <a:prstGeom prst="rect">
            <a:avLst/>
          </a:prstGeom>
        </p:spPr>
      </p:pic>
      <p:pic>
        <p:nvPicPr>
          <p:cNvPr id="5" name="Picture 4" descr="Greece_06_24_09_Itano_Acropolis_EDI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37" y="4089594"/>
            <a:ext cx="3297074" cy="2198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1759" y="871089"/>
            <a:ext cx="247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British Museum, London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4843" y="90244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Acropolis Museum, Athens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8501" y="297918"/>
            <a:ext cx="30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The “Elgin Marbles” debate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88_5873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98" y="694069"/>
            <a:ext cx="3387063" cy="5441976"/>
          </a:xfrm>
          <a:prstGeom prst="rect">
            <a:avLst/>
          </a:prstGeom>
        </p:spPr>
      </p:pic>
      <p:pic>
        <p:nvPicPr>
          <p:cNvPr id="3" name="Picture 2" descr="2019_p0003356.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31" y="3788122"/>
            <a:ext cx="1306747" cy="2596186"/>
          </a:xfrm>
          <a:prstGeom prst="rect">
            <a:avLst/>
          </a:prstGeom>
        </p:spPr>
      </p:pic>
      <p:pic>
        <p:nvPicPr>
          <p:cNvPr id="4" name="Picture 3" descr="64540_97-01855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1" y="702075"/>
            <a:ext cx="1328231" cy="2712982"/>
          </a:xfrm>
          <a:prstGeom prst="rect">
            <a:avLst/>
          </a:prstGeom>
        </p:spPr>
      </p:pic>
      <p:pic>
        <p:nvPicPr>
          <p:cNvPr id="5" name="Picture 4" descr="2017_p0003355.00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0" y="3745438"/>
            <a:ext cx="1328231" cy="2638870"/>
          </a:xfrm>
          <a:prstGeom prst="rect">
            <a:avLst/>
          </a:prstGeom>
        </p:spPr>
      </p:pic>
      <p:pic>
        <p:nvPicPr>
          <p:cNvPr id="8" name="Picture 7" descr="2018_p0003354.00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84" y="702075"/>
            <a:ext cx="1365534" cy="2712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242" y="107073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Bernardo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Martorell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Altarpiece of the Legend of Saint George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, c. 1434-1435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5738" y="6349603"/>
            <a:ext cx="239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Art Institute, Chicago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67" y="6349603"/>
            <a:ext cx="16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Louvre, Paris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7484" y="6384308"/>
            <a:ext cx="197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Louvre, Paris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007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aly16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2" y="3027177"/>
            <a:ext cx="4466097" cy="2981979"/>
          </a:xfrm>
          <a:prstGeom prst="rect">
            <a:avLst/>
          </a:prstGeom>
        </p:spPr>
      </p:pic>
      <p:pic>
        <p:nvPicPr>
          <p:cNvPr id="3" name="Picture 2" descr="11krater.6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2" y="306961"/>
            <a:ext cx="5131968" cy="2634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5829" y="1826848"/>
            <a:ext cx="3037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6</a:t>
            </a:r>
            <a:r>
              <a:rPr lang="en-US" baseline="30000" dirty="0" smtClean="0">
                <a:solidFill>
                  <a:srgbClr val="FFFFFF"/>
                </a:solidFill>
                <a:latin typeface="Book Antiqua"/>
                <a:cs typeface="Book Antiqua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-century B.C. Greek </a:t>
            </a:r>
            <a:r>
              <a:rPr lang="en-US" dirty="0" err="1">
                <a:solidFill>
                  <a:srgbClr val="FFFFFF"/>
                </a:solidFill>
                <a:latin typeface="Book Antiqua"/>
                <a:cs typeface="Book Antiqua"/>
              </a:rPr>
              <a:t>k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rater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xhibited at the </a:t>
            </a: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Metropolitan Museu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m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, </a:t>
            </a: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New York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5683" y="4993877"/>
            <a:ext cx="3413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Journalists and officials </a:t>
            </a:r>
          </a:p>
          <a:p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elebrating the return of the 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krater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in Rome   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9214" y="6246636"/>
            <a:ext cx="517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      (Both photographs from the </a:t>
            </a:r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New York Times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35972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21232611732_0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9" y="778122"/>
            <a:ext cx="5443408" cy="5398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3432" y="5529837"/>
            <a:ext cx="139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Parthenon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Metope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#27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04758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0" y="183657"/>
            <a:ext cx="2541606" cy="3098976"/>
          </a:xfrm>
          <a:prstGeom prst="rect">
            <a:avLst/>
          </a:prstGeom>
        </p:spPr>
      </p:pic>
      <p:pic>
        <p:nvPicPr>
          <p:cNvPr id="3" name="Picture 2" descr="resize_imag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68" y="3536502"/>
            <a:ext cx="6484883" cy="308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9286" y="418343"/>
            <a:ext cx="3879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Polychromy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in Greek sculpture</a:t>
            </a: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Examples of colored reconstructions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560" y="5728663"/>
            <a:ext cx="271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“</a:t>
            </a:r>
            <a:r>
              <a:rPr lang="en-US" i="1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Peplos</a:t>
            </a:r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” </a:t>
            </a:r>
            <a:r>
              <a:rPr lang="en-US" i="1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Kore</a:t>
            </a:r>
            <a:endParaRPr lang="en-US" i="1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Originals:</a:t>
            </a: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c. 530 B.C.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5473" y="2636301"/>
            <a:ext cx="3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Parthenon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metope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815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3px-Johann_Joachim_Winckelmann_(Anton_von_Maron_1768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3" y="585974"/>
            <a:ext cx="3756989" cy="5197313"/>
          </a:xfrm>
          <a:prstGeom prst="rect">
            <a:avLst/>
          </a:prstGeom>
        </p:spPr>
      </p:pic>
      <p:pic>
        <p:nvPicPr>
          <p:cNvPr id="5" name="Picture 4" descr="doryphor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35" y="1386281"/>
            <a:ext cx="2043110" cy="3993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29105" y="5849536"/>
            <a:ext cx="414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       Roman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copy of 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   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Polycleitos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’ </a:t>
            </a:r>
            <a:r>
              <a:rPr lang="en-US" i="1" dirty="0" err="1">
                <a:solidFill>
                  <a:srgbClr val="FFFFFF"/>
                </a:solidFill>
                <a:latin typeface="Book Antiqua"/>
                <a:cs typeface="Book Antiqua"/>
              </a:rPr>
              <a:t>Doryphoros</a:t>
            </a:r>
            <a:endParaRPr lang="en-US" i="1" dirty="0">
              <a:solidFill>
                <a:srgbClr val="FFFFFF"/>
              </a:solidFill>
              <a:latin typeface="Book Antiqua"/>
              <a:cs typeface="Book Antiqua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323" y="5968975"/>
            <a:ext cx="460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Anton von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Maron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Portrait of Johann Joachim Winckelmann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,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1768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663" y="367654"/>
            <a:ext cx="38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cs typeface="Book Antiqua"/>
              </a:rPr>
              <a:t>“a noble simplicity and calm grandeur”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2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861" y="4656456"/>
            <a:ext cx="579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Ritual act with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the robe (</a:t>
            </a:r>
            <a:r>
              <a:rPr lang="en-US" dirty="0" err="1">
                <a:solidFill>
                  <a:srgbClr val="FFFFFF"/>
                </a:solidFill>
                <a:latin typeface="Book Antiqua"/>
                <a:cs typeface="Book Antiqua"/>
              </a:rPr>
              <a:t>peplos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)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of Athena;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seated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god and goddess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identified as Athena and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Hephaistos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pic>
        <p:nvPicPr>
          <p:cNvPr id="4" name="Picture 3" descr="921232611732_0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62" y="1529090"/>
            <a:ext cx="2341466" cy="4013942"/>
          </a:xfrm>
          <a:prstGeom prst="rect">
            <a:avLst/>
          </a:prstGeom>
        </p:spPr>
      </p:pic>
      <p:pic>
        <p:nvPicPr>
          <p:cNvPr id="5" name="Picture 4" descr="921232611732_0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" y="1700700"/>
            <a:ext cx="6093722" cy="27136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8601" y="480510"/>
            <a:ext cx="420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Ionic frieze: the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Panathenaic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Procession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1582" y="5834770"/>
            <a:ext cx="280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Book Antiqua" charset="0"/>
                <a:cs typeface="Book Antiqua" charset="0"/>
              </a:rPr>
              <a:t>Phidias, </a:t>
            </a:r>
            <a:r>
              <a:rPr lang="en-US" i="1" dirty="0">
                <a:solidFill>
                  <a:srgbClr val="FFFFFF"/>
                </a:solidFill>
                <a:latin typeface="Book Antiqua" charset="0"/>
                <a:cs typeface="Book Antiqua" charset="0"/>
              </a:rPr>
              <a:t>Athena </a:t>
            </a:r>
            <a:r>
              <a:rPr lang="en-US" i="1" dirty="0" err="1" smtClean="0">
                <a:solidFill>
                  <a:srgbClr val="FFFFFF"/>
                </a:solidFill>
                <a:latin typeface="Book Antiqua" charset="0"/>
                <a:cs typeface="Book Antiqua" charset="0"/>
              </a:rPr>
              <a:t>Parthenos</a:t>
            </a:r>
            <a:endParaRPr lang="en-US" i="1" dirty="0" smtClean="0">
              <a:solidFill>
                <a:srgbClr val="FFFFFF"/>
              </a:solidFill>
              <a:latin typeface="Book Antiqua" charset="0"/>
              <a:cs typeface="Book Antiqua" charset="0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 charset="0"/>
                <a:cs typeface="Book Antiqua" charset="0"/>
              </a:rPr>
              <a:t>Roman copy</a:t>
            </a:r>
            <a:endParaRPr lang="en-US" dirty="0">
              <a:solidFill>
                <a:srgbClr val="FFFFFF"/>
              </a:solidFill>
              <a:latin typeface="Book Antiqua" charset="0"/>
              <a:cs typeface="Book Antiqu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2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1232611732_0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15" y="663942"/>
            <a:ext cx="7105002" cy="43814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0650" y="5491548"/>
            <a:ext cx="124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Horesmen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980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1232611732_0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971549"/>
            <a:ext cx="7874000" cy="2247371"/>
          </a:xfrm>
          <a:prstGeom prst="rect">
            <a:avLst/>
          </a:prstGeom>
        </p:spPr>
      </p:pic>
      <p:pic>
        <p:nvPicPr>
          <p:cNvPr id="3" name="Picture 2" descr="921232611732_0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4" y="3460750"/>
            <a:ext cx="7683500" cy="2481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500" y="19099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Jacques Carrey, drawings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of the left and right sides of the 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East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pediment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of the Parthenon, 1674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2978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1232611732_0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7" y="627251"/>
            <a:ext cx="5870927" cy="2507375"/>
          </a:xfrm>
          <a:prstGeom prst="rect">
            <a:avLst/>
          </a:prstGeom>
        </p:spPr>
      </p:pic>
      <p:pic>
        <p:nvPicPr>
          <p:cNvPr id="3" name="Picture 2" descr="921232611732_0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97" y="3631793"/>
            <a:ext cx="4095708" cy="2824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911" y="3262461"/>
            <a:ext cx="356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Helios and head of horses </a:t>
            </a: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from his chariot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910" y="5473877"/>
            <a:ext cx="379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Head of a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horse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from the chariot of 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Selene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sinking into the waters 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lang="en-US" dirty="0" err="1">
                <a:solidFill>
                  <a:srgbClr val="FFFFFF"/>
                </a:solidFill>
                <a:latin typeface="Book Antiqua"/>
                <a:cs typeface="Book Antiqua"/>
              </a:rPr>
              <a:t>Okeanos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43450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1232611732_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4" y="1237775"/>
            <a:ext cx="3292530" cy="4259878"/>
          </a:xfrm>
          <a:prstGeom prst="rect">
            <a:avLst/>
          </a:prstGeom>
        </p:spPr>
      </p:pic>
      <p:pic>
        <p:nvPicPr>
          <p:cNvPr id="3" name="Picture 2" descr="921232611732_0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62" y="2339387"/>
            <a:ext cx="4517630" cy="2418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7413" y="5956867"/>
            <a:ext cx="523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The Three Fates, or Hestia,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Dione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and Aphrodite?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pic>
        <p:nvPicPr>
          <p:cNvPr id="5" name="Picture 1" descr="921232611732_0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278" y="205168"/>
            <a:ext cx="1204472" cy="2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54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331</Words>
  <Application>Microsoft Macintosh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MASTERPIECES OF WESTERN ART Art Humanities W1121 Section 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Frederique Baumgartner</dc:creator>
  <cp:lastModifiedBy>Frederique Baumgartner</cp:lastModifiedBy>
  <cp:revision>262</cp:revision>
  <dcterms:created xsi:type="dcterms:W3CDTF">2011-09-06T21:25:32Z</dcterms:created>
  <dcterms:modified xsi:type="dcterms:W3CDTF">2013-02-06T18:20:29Z</dcterms:modified>
</cp:coreProperties>
</file>