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76" r:id="rId2"/>
    <p:sldId id="256" r:id="rId3"/>
    <p:sldId id="257" r:id="rId4"/>
    <p:sldId id="258" r:id="rId5"/>
    <p:sldId id="259" r:id="rId6"/>
    <p:sldId id="261" r:id="rId7"/>
    <p:sldId id="263" r:id="rId8"/>
    <p:sldId id="265" r:id="rId9"/>
    <p:sldId id="267" r:id="rId10"/>
    <p:sldId id="268" r:id="rId11"/>
    <p:sldId id="269" r:id="rId12"/>
    <p:sldId id="271" r:id="rId13"/>
    <p:sldId id="273" r:id="rId14"/>
    <p:sldId id="275" r:id="rId15"/>
    <p:sldId id="277"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08"/>
    <a:srgbClr val="001D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473085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1002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9852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328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8801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263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7963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394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0" name="Google Shape;30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3482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2" name="Google Shape;31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900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3" name="Google Shape;3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540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7" name="Google Shape;33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210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7" name="Google Shape;34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2410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3" name="Google Shape;35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9818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9790426" y="4546120"/>
            <a:ext cx="2255173" cy="2310006"/>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6724502" y="0"/>
            <a:ext cx="5085303" cy="5118675"/>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1098667" y="2151750"/>
            <a:ext cx="56739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47" name="Google Shape;47;p2"/>
          <p:cNvSpPr txBox="1">
            <a:spLocks noGrp="1"/>
          </p:cNvSpPr>
          <p:nvPr>
            <p:ph type="subTitle" idx="1"/>
          </p:nvPr>
        </p:nvSpPr>
        <p:spPr>
          <a:xfrm>
            <a:off x="1098667" y="4795067"/>
            <a:ext cx="5673900" cy="9273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8" name="Google Shape;48;p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69" y="5465463"/>
            <a:ext cx="12191743" cy="1392365"/>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851500" y="1030300"/>
            <a:ext cx="8489100" cy="2484300"/>
          </a:xfrm>
          <a:prstGeom prst="rect">
            <a:avLst/>
          </a:prstGeom>
        </p:spPr>
        <p:txBody>
          <a:bodyPr spcFirstLastPara="1" wrap="square" lIns="121900" tIns="121900" rIns="121900" bIns="121900" anchor="ctr" anchorCtr="0">
            <a:normAutofit/>
          </a:bodyPr>
          <a:lstStyle>
            <a:lvl1pPr lvl="0" algn="ctr">
              <a:spcBef>
                <a:spcPts val="0"/>
              </a:spcBef>
              <a:spcAft>
                <a:spcPts val="0"/>
              </a:spcAft>
              <a:buClr>
                <a:schemeClr val="lt1"/>
              </a:buClr>
              <a:buSzPts val="10700"/>
              <a:buNone/>
              <a:defRPr sz="10700">
                <a:solidFill>
                  <a:schemeClr val="lt1"/>
                </a:solidFill>
              </a:defRPr>
            </a:lvl1pPr>
            <a:lvl2pPr lvl="1" algn="ctr">
              <a:spcBef>
                <a:spcPts val="0"/>
              </a:spcBef>
              <a:spcAft>
                <a:spcPts val="0"/>
              </a:spcAft>
              <a:buClr>
                <a:schemeClr val="lt1"/>
              </a:buClr>
              <a:buSzPts val="10700"/>
              <a:buNone/>
              <a:defRPr sz="10700">
                <a:solidFill>
                  <a:schemeClr val="lt1"/>
                </a:solidFill>
              </a:defRPr>
            </a:lvl2pPr>
            <a:lvl3pPr lvl="2" algn="ctr">
              <a:spcBef>
                <a:spcPts val="0"/>
              </a:spcBef>
              <a:spcAft>
                <a:spcPts val="0"/>
              </a:spcAft>
              <a:buClr>
                <a:schemeClr val="lt1"/>
              </a:buClr>
              <a:buSzPts val="10700"/>
              <a:buNone/>
              <a:defRPr sz="10700">
                <a:solidFill>
                  <a:schemeClr val="lt1"/>
                </a:solidFill>
              </a:defRPr>
            </a:lvl3pPr>
            <a:lvl4pPr lvl="3" algn="ctr">
              <a:spcBef>
                <a:spcPts val="0"/>
              </a:spcBef>
              <a:spcAft>
                <a:spcPts val="0"/>
              </a:spcAft>
              <a:buClr>
                <a:schemeClr val="lt1"/>
              </a:buClr>
              <a:buSzPts val="10700"/>
              <a:buNone/>
              <a:defRPr sz="10700">
                <a:solidFill>
                  <a:schemeClr val="lt1"/>
                </a:solidFill>
              </a:defRPr>
            </a:lvl4pPr>
            <a:lvl5pPr lvl="4" algn="ctr">
              <a:spcBef>
                <a:spcPts val="0"/>
              </a:spcBef>
              <a:spcAft>
                <a:spcPts val="0"/>
              </a:spcAft>
              <a:buClr>
                <a:schemeClr val="lt1"/>
              </a:buClr>
              <a:buSzPts val="10700"/>
              <a:buNone/>
              <a:defRPr sz="10700">
                <a:solidFill>
                  <a:schemeClr val="lt1"/>
                </a:solidFill>
              </a:defRPr>
            </a:lvl5pPr>
            <a:lvl6pPr lvl="5" algn="ctr">
              <a:spcBef>
                <a:spcPts val="0"/>
              </a:spcBef>
              <a:spcAft>
                <a:spcPts val="0"/>
              </a:spcAft>
              <a:buClr>
                <a:schemeClr val="lt1"/>
              </a:buClr>
              <a:buSzPts val="10700"/>
              <a:buNone/>
              <a:defRPr sz="10700">
                <a:solidFill>
                  <a:schemeClr val="lt1"/>
                </a:solidFill>
              </a:defRPr>
            </a:lvl6pPr>
            <a:lvl7pPr lvl="6" algn="ctr">
              <a:spcBef>
                <a:spcPts val="0"/>
              </a:spcBef>
              <a:spcAft>
                <a:spcPts val="0"/>
              </a:spcAft>
              <a:buClr>
                <a:schemeClr val="lt1"/>
              </a:buClr>
              <a:buSzPts val="10700"/>
              <a:buNone/>
              <a:defRPr sz="10700">
                <a:solidFill>
                  <a:schemeClr val="lt1"/>
                </a:solidFill>
              </a:defRPr>
            </a:lvl7pPr>
            <a:lvl8pPr lvl="7" algn="ctr">
              <a:spcBef>
                <a:spcPts val="0"/>
              </a:spcBef>
              <a:spcAft>
                <a:spcPts val="0"/>
              </a:spcAft>
              <a:buClr>
                <a:schemeClr val="lt1"/>
              </a:buClr>
              <a:buSzPts val="10700"/>
              <a:buNone/>
              <a:defRPr sz="10700">
                <a:solidFill>
                  <a:schemeClr val="lt1"/>
                </a:solidFill>
              </a:defRPr>
            </a:lvl8pPr>
            <a:lvl9pPr lvl="8" algn="ctr">
              <a:spcBef>
                <a:spcPts val="0"/>
              </a:spcBef>
              <a:spcAft>
                <a:spcPts val="0"/>
              </a:spcAft>
              <a:buClr>
                <a:schemeClr val="lt1"/>
              </a:buClr>
              <a:buSzPts val="10700"/>
              <a:buNone/>
              <a:defRPr sz="10700">
                <a:solidFill>
                  <a:schemeClr val="lt1"/>
                </a:solidFill>
              </a:defRPr>
            </a:lvl9pPr>
          </a:lstStyle>
          <a:p>
            <a:r>
              <a:t>xx%</a:t>
            </a:r>
          </a:p>
        </p:txBody>
      </p:sp>
      <p:sp>
        <p:nvSpPr>
          <p:cNvPr id="269" name="Google Shape;269;p11"/>
          <p:cNvSpPr txBox="1">
            <a:spLocks noGrp="1"/>
          </p:cNvSpPr>
          <p:nvPr>
            <p:ph type="body" idx="1"/>
          </p:nvPr>
        </p:nvSpPr>
        <p:spPr>
          <a:xfrm>
            <a:off x="1851500" y="3616400"/>
            <a:ext cx="8489100" cy="1481700"/>
          </a:xfrm>
          <a:prstGeom prst="rect">
            <a:avLst/>
          </a:prstGeom>
        </p:spPr>
        <p:txBody>
          <a:bodyPr spcFirstLastPara="1" wrap="square" lIns="121900" tIns="121900" rIns="121900" bIns="121900" anchor="t" anchorCtr="0">
            <a:normAutofit/>
          </a:bodyPr>
          <a:lstStyle>
            <a:lvl1pPr marL="457200" lvl="0" indent="-336550" algn="ctr">
              <a:spcBef>
                <a:spcPts val="0"/>
              </a:spcBef>
              <a:spcAft>
                <a:spcPts val="0"/>
              </a:spcAft>
              <a:buClr>
                <a:schemeClr val="lt1"/>
              </a:buClr>
              <a:buSzPts val="1700"/>
              <a:buChar char="●"/>
              <a:defRPr>
                <a:solidFill>
                  <a:schemeClr val="lt1"/>
                </a:solidFill>
              </a:defRPr>
            </a:lvl1pPr>
            <a:lvl2pPr marL="914400" lvl="1" indent="-323850" algn="ctr">
              <a:spcBef>
                <a:spcPts val="0"/>
              </a:spcBef>
              <a:spcAft>
                <a:spcPts val="0"/>
              </a:spcAft>
              <a:buClr>
                <a:schemeClr val="lt1"/>
              </a:buClr>
              <a:buSzPts val="1500"/>
              <a:buChar char="○"/>
              <a:defRPr>
                <a:solidFill>
                  <a:schemeClr val="lt1"/>
                </a:solidFill>
              </a:defRPr>
            </a:lvl2pPr>
            <a:lvl3pPr marL="1371600" lvl="2" indent="-323850" algn="ctr">
              <a:spcBef>
                <a:spcPts val="0"/>
              </a:spcBef>
              <a:spcAft>
                <a:spcPts val="0"/>
              </a:spcAft>
              <a:buClr>
                <a:schemeClr val="lt1"/>
              </a:buClr>
              <a:buSzPts val="1500"/>
              <a:buChar char="■"/>
              <a:defRPr>
                <a:solidFill>
                  <a:schemeClr val="lt1"/>
                </a:solidFill>
              </a:defRPr>
            </a:lvl3pPr>
            <a:lvl4pPr marL="1828800" lvl="3" indent="-323850" algn="ctr">
              <a:spcBef>
                <a:spcPts val="0"/>
              </a:spcBef>
              <a:spcAft>
                <a:spcPts val="0"/>
              </a:spcAft>
              <a:buClr>
                <a:schemeClr val="lt1"/>
              </a:buClr>
              <a:buSzPts val="1500"/>
              <a:buChar char="●"/>
              <a:defRPr>
                <a:solidFill>
                  <a:schemeClr val="lt1"/>
                </a:solidFill>
              </a:defRPr>
            </a:lvl4pPr>
            <a:lvl5pPr marL="2286000" lvl="4" indent="-323850" algn="ctr">
              <a:spcBef>
                <a:spcPts val="0"/>
              </a:spcBef>
              <a:spcAft>
                <a:spcPts val="0"/>
              </a:spcAft>
              <a:buClr>
                <a:schemeClr val="lt1"/>
              </a:buClr>
              <a:buSzPts val="1500"/>
              <a:buChar char="○"/>
              <a:defRPr>
                <a:solidFill>
                  <a:schemeClr val="lt1"/>
                </a:solidFill>
              </a:defRPr>
            </a:lvl5pPr>
            <a:lvl6pPr marL="2743200" lvl="5" indent="-323850" algn="ctr">
              <a:spcBef>
                <a:spcPts val="0"/>
              </a:spcBef>
              <a:spcAft>
                <a:spcPts val="0"/>
              </a:spcAft>
              <a:buClr>
                <a:schemeClr val="lt1"/>
              </a:buClr>
              <a:buSzPts val="1500"/>
              <a:buChar char="■"/>
              <a:defRPr>
                <a:solidFill>
                  <a:schemeClr val="lt1"/>
                </a:solidFill>
              </a:defRPr>
            </a:lvl6pPr>
            <a:lvl7pPr marL="3200400" lvl="6" indent="-323850" algn="ctr">
              <a:spcBef>
                <a:spcPts val="0"/>
              </a:spcBef>
              <a:spcAft>
                <a:spcPts val="0"/>
              </a:spcAft>
              <a:buClr>
                <a:schemeClr val="lt1"/>
              </a:buClr>
              <a:buSzPts val="1500"/>
              <a:buChar char="●"/>
              <a:defRPr>
                <a:solidFill>
                  <a:schemeClr val="lt1"/>
                </a:solidFill>
              </a:defRPr>
            </a:lvl7pPr>
            <a:lvl8pPr marL="3657600" lvl="7" indent="-323850" algn="ctr">
              <a:spcBef>
                <a:spcPts val="0"/>
              </a:spcBef>
              <a:spcAft>
                <a:spcPts val="0"/>
              </a:spcAft>
              <a:buClr>
                <a:schemeClr val="lt1"/>
              </a:buClr>
              <a:buSzPts val="1500"/>
              <a:buChar char="○"/>
              <a:defRPr>
                <a:solidFill>
                  <a:schemeClr val="lt1"/>
                </a:solidFill>
              </a:defRPr>
            </a:lvl8pPr>
            <a:lvl9pPr marL="4114800" lvl="8" indent="-323850" algn="ctr">
              <a:spcBef>
                <a:spcPts val="0"/>
              </a:spcBef>
              <a:spcAft>
                <a:spcPts val="0"/>
              </a:spcAft>
              <a:buClr>
                <a:schemeClr val="lt1"/>
              </a:buClr>
              <a:buSzPts val="1500"/>
              <a:buChar char="■"/>
              <a:defRPr>
                <a:solidFill>
                  <a:schemeClr val="lt1"/>
                </a:solidFill>
              </a:defRPr>
            </a:lvl9pPr>
          </a:lstStyle>
          <a:p>
            <a:endParaRPr/>
          </a:p>
        </p:txBody>
      </p:sp>
      <p:sp>
        <p:nvSpPr>
          <p:cNvPr id="270" name="Google Shape;270;p11"/>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95687" y="4541"/>
            <a:ext cx="1644245" cy="1846001"/>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9033219" y="3871914"/>
            <a:ext cx="2914791" cy="2985925"/>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1098667" y="2151767"/>
            <a:ext cx="7810500" cy="24972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p3"/>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834621" y="399168"/>
            <a:ext cx="1332416" cy="1332416"/>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89" name="Google Shape;89;p4"/>
          <p:cNvSpPr txBox="1">
            <a:spLocks noGrp="1"/>
          </p:cNvSpPr>
          <p:nvPr>
            <p:ph type="body" idx="1"/>
          </p:nvPr>
        </p:nvSpPr>
        <p:spPr>
          <a:xfrm>
            <a:off x="1738400" y="2653400"/>
            <a:ext cx="93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0" name="Google Shape;90;p4"/>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834621" y="399168"/>
            <a:ext cx="1332416" cy="1332416"/>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96" name="Google Shape;96;p5"/>
          <p:cNvSpPr txBox="1">
            <a:spLocks noGrp="1"/>
          </p:cNvSpPr>
          <p:nvPr>
            <p:ph type="body" idx="1"/>
          </p:nvPr>
        </p:nvSpPr>
        <p:spPr>
          <a:xfrm>
            <a:off x="17384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7" name="Google Shape;97;p5"/>
          <p:cNvSpPr txBox="1">
            <a:spLocks noGrp="1"/>
          </p:cNvSpPr>
          <p:nvPr>
            <p:ph type="body" idx="2"/>
          </p:nvPr>
        </p:nvSpPr>
        <p:spPr>
          <a:xfrm>
            <a:off x="6538200" y="2653400"/>
            <a:ext cx="4574100" cy="33888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98" name="Google Shape;98;p5"/>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834621" y="399168"/>
            <a:ext cx="1332416" cy="1332416"/>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738400" y="798100"/>
            <a:ext cx="9374100" cy="13323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04" name="Google Shape;104;p6"/>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834621" y="399168"/>
            <a:ext cx="1332416" cy="1332416"/>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738400" y="798100"/>
            <a:ext cx="4416000" cy="21201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10" name="Google Shape;110;p7"/>
          <p:cNvSpPr txBox="1">
            <a:spLocks noGrp="1"/>
          </p:cNvSpPr>
          <p:nvPr>
            <p:ph type="body" idx="1"/>
          </p:nvPr>
        </p:nvSpPr>
        <p:spPr>
          <a:xfrm>
            <a:off x="1738400" y="3079567"/>
            <a:ext cx="4416000" cy="2962500"/>
          </a:xfrm>
          <a:prstGeom prst="rect">
            <a:avLst/>
          </a:prstGeom>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11" name="Google Shape;111;p7"/>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9155392" y="1742"/>
            <a:ext cx="3023192" cy="3468833"/>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1098667" y="1018133"/>
            <a:ext cx="7810500" cy="476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6" name="Google Shape;126;p8"/>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834621" y="399168"/>
            <a:ext cx="1332416" cy="1332416"/>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738400" y="798100"/>
            <a:ext cx="4574100" cy="26535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132" name="Google Shape;132;p9"/>
          <p:cNvSpPr txBox="1">
            <a:spLocks noGrp="1"/>
          </p:cNvSpPr>
          <p:nvPr>
            <p:ph type="subTitle" idx="1"/>
          </p:nvPr>
        </p:nvSpPr>
        <p:spPr>
          <a:xfrm>
            <a:off x="1738400" y="3657604"/>
            <a:ext cx="4574100" cy="9681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lvl="0">
              <a:lnSpc>
                <a:spcPct val="100000"/>
              </a:lnSpc>
              <a:spcBef>
                <a:spcPts val="0"/>
              </a:spcBef>
              <a:spcAft>
                <a:spcPts val="0"/>
              </a:spcAft>
              <a:buSzPts val="2100"/>
              <a:buNone/>
              <a:defRPr sz="2100"/>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133" name="Google Shape;133;p9"/>
          <p:cNvSpPr txBox="1">
            <a:spLocks noGrp="1"/>
          </p:cNvSpPr>
          <p:nvPr>
            <p:ph type="body" idx="2"/>
          </p:nvPr>
        </p:nvSpPr>
        <p:spPr>
          <a:xfrm>
            <a:off x="6538267" y="881333"/>
            <a:ext cx="4574100" cy="5160900"/>
          </a:xfrm>
          <a:prstGeom prst="rect">
            <a:avLst/>
          </a:prstGeom>
          <a:ln w="9525" cap="flat" cmpd="sng">
            <a:solidFill>
              <a:schemeClr val="lt1"/>
            </a:solidFill>
            <a:prstDash val="solid"/>
            <a:round/>
            <a:headEnd type="none" w="sm" len="sm"/>
            <a:tailEnd type="none" w="sm" len="sm"/>
          </a:ln>
        </p:spPr>
        <p:txBody>
          <a:bodyPr spcFirstLastPara="1" wrap="square" lIns="121900" tIns="121900" rIns="121900" bIns="121900" anchor="t"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23850">
              <a:spcBef>
                <a:spcPts val="0"/>
              </a:spcBef>
              <a:spcAft>
                <a:spcPts val="0"/>
              </a:spcAft>
              <a:buSzPts val="1500"/>
              <a:buChar char="■"/>
              <a:defRPr/>
            </a:lvl3pPr>
            <a:lvl4pPr marL="1828800" lvl="3" indent="-323850">
              <a:spcBef>
                <a:spcPts val="0"/>
              </a:spcBef>
              <a:spcAft>
                <a:spcPts val="0"/>
              </a:spcAft>
              <a:buSzPts val="1500"/>
              <a:buChar char="●"/>
              <a:defRPr/>
            </a:lvl4pPr>
            <a:lvl5pPr marL="2286000" lvl="4" indent="-323850">
              <a:spcBef>
                <a:spcPts val="0"/>
              </a:spcBef>
              <a:spcAft>
                <a:spcPts val="0"/>
              </a:spcAft>
              <a:buSzPts val="1500"/>
              <a:buChar char="○"/>
              <a:defRPr/>
            </a:lvl5pPr>
            <a:lvl6pPr marL="2743200" lvl="5" indent="-323850">
              <a:spcBef>
                <a:spcPts val="0"/>
              </a:spcBef>
              <a:spcAft>
                <a:spcPts val="0"/>
              </a:spcAft>
              <a:buSzPts val="1500"/>
              <a:buChar char="■"/>
              <a:defRPr/>
            </a:lvl6pPr>
            <a:lvl7pPr marL="3200400" lvl="6" indent="-323850">
              <a:spcBef>
                <a:spcPts val="0"/>
              </a:spcBef>
              <a:spcAft>
                <a:spcPts val="0"/>
              </a:spcAft>
              <a:buSzPts val="1500"/>
              <a:buChar char="●"/>
              <a:defRPr/>
            </a:lvl7pPr>
            <a:lvl8pPr marL="3657600" lvl="7" indent="-323850">
              <a:spcBef>
                <a:spcPts val="0"/>
              </a:spcBef>
              <a:spcAft>
                <a:spcPts val="0"/>
              </a:spcAft>
              <a:buSzPts val="1500"/>
              <a:buChar char="○"/>
              <a:defRPr/>
            </a:lvl8pPr>
            <a:lvl9pPr marL="4114800" lvl="8" indent="-323850">
              <a:spcBef>
                <a:spcPts val="0"/>
              </a:spcBef>
              <a:spcAft>
                <a:spcPts val="0"/>
              </a:spcAft>
              <a:buSzPts val="1500"/>
              <a:buChar char="■"/>
              <a:defRPr/>
            </a:lvl9pPr>
          </a:lstStyle>
          <a:p>
            <a:endParaRPr/>
          </a:p>
        </p:txBody>
      </p:sp>
      <p:sp>
        <p:nvSpPr>
          <p:cNvPr id="134" name="Google Shape;134;p9"/>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951176" y="5129497"/>
            <a:ext cx="1100560" cy="1100560"/>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738400" y="5518633"/>
            <a:ext cx="7790700" cy="713100"/>
          </a:xfrm>
          <a:prstGeom prst="rect">
            <a:avLst/>
          </a:prstGeom>
        </p:spPr>
        <p:txBody>
          <a:bodyPr spcFirstLastPara="1" wrap="square" lIns="121900" tIns="121900" rIns="121900" bIns="121900" anchor="t" anchorCtr="0">
            <a:normAutofit/>
          </a:bodyPr>
          <a:lstStyle>
            <a:lvl1pPr marL="457200" lvl="0" indent="-228600">
              <a:lnSpc>
                <a:spcPct val="100000"/>
              </a:lnSpc>
              <a:spcBef>
                <a:spcPts val="0"/>
              </a:spcBef>
              <a:spcAft>
                <a:spcPts val="0"/>
              </a:spcAft>
              <a:buSzPts val="1700"/>
              <a:buNone/>
              <a:defRPr/>
            </a:lvl1pPr>
          </a:lstStyle>
          <a:p>
            <a:endParaRPr/>
          </a:p>
        </p:txBody>
      </p:sp>
      <p:sp>
        <p:nvSpPr>
          <p:cNvPr id="140" name="Google Shape;140;p10"/>
          <p:cNvSpPr txBox="1">
            <a:spLocks noGrp="1"/>
          </p:cNvSpPr>
          <p:nvPr>
            <p:ph type="sldNum" idx="12"/>
          </p:nvPr>
        </p:nvSpPr>
        <p:spPr>
          <a:xfrm>
            <a:off x="11268061" y="6315968"/>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001D2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1pPr>
            <a:lvl2pPr lvl="1">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2pPr>
            <a:lvl3pPr lvl="2">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3pPr>
            <a:lvl4pPr lvl="3">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4pPr>
            <a:lvl5pPr lvl="4">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5pPr>
            <a:lvl6pPr lvl="5">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6pPr>
            <a:lvl7pPr lvl="6">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7pPr>
            <a:lvl8pPr lvl="7">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8pPr>
            <a:lvl9pPr lvl="8">
              <a:spcBef>
                <a:spcPts val="0"/>
              </a:spcBef>
              <a:spcAft>
                <a:spcPts val="0"/>
              </a:spcAft>
              <a:buClr>
                <a:schemeClr val="dk2"/>
              </a:buClr>
              <a:buSzPts val="3700"/>
              <a:buFont typeface="Maven Pro"/>
              <a:buNone/>
              <a:defRPr sz="37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36550">
              <a:lnSpc>
                <a:spcPct val="115000"/>
              </a:lnSpc>
              <a:spcBef>
                <a:spcPts val="0"/>
              </a:spcBef>
              <a:spcAft>
                <a:spcPts val="0"/>
              </a:spcAft>
              <a:buClr>
                <a:schemeClr val="dk2"/>
              </a:buClr>
              <a:buSzPts val="1700"/>
              <a:buFont typeface="Nunito"/>
              <a:buChar char="●"/>
              <a:defRPr sz="1700">
                <a:solidFill>
                  <a:schemeClr val="dk2"/>
                </a:solidFill>
                <a:latin typeface="Nunito"/>
                <a:ea typeface="Nunito"/>
                <a:cs typeface="Nunito"/>
                <a:sym typeface="Nunito"/>
              </a:defRPr>
            </a:lvl1pPr>
            <a:lvl2pPr marL="914400" lvl="1"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2pPr>
            <a:lvl3pPr marL="1371600" lvl="2"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3pPr>
            <a:lvl4pPr marL="1828800" lvl="3"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4pPr>
            <a:lvl5pPr marL="2286000" lvl="4"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5pPr>
            <a:lvl6pPr marL="2743200" lvl="5"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6pPr>
            <a:lvl7pPr marL="3200400" lvl="6"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7pPr>
            <a:lvl8pPr marL="3657600" lvl="7"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8pPr>
            <a:lvl9pPr marL="4114800" lvl="8" indent="-32385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11268061" y="6315968"/>
            <a:ext cx="731700" cy="524700"/>
          </a:xfrm>
          <a:prstGeom prst="rect">
            <a:avLst/>
          </a:prstGeom>
          <a:noFill/>
          <a:ln>
            <a:noFill/>
          </a:ln>
        </p:spPr>
        <p:txBody>
          <a:bodyPr spcFirstLastPara="1" wrap="square" lIns="121900" tIns="121900" rIns="121900" bIns="121900" anchor="ctr" anchorCtr="0">
            <a:normAutofit/>
          </a:bodyPr>
          <a:lstStyle>
            <a:lvl1pPr lvl="0" algn="r">
              <a:buNone/>
              <a:defRPr sz="1200">
                <a:solidFill>
                  <a:schemeClr val="dk2"/>
                </a:solidFill>
                <a:latin typeface="Nunito"/>
                <a:ea typeface="Nunito"/>
                <a:cs typeface="Nunito"/>
                <a:sym typeface="Nunito"/>
              </a:defRPr>
            </a:lvl1pPr>
            <a:lvl2pPr lvl="1" algn="r">
              <a:buNone/>
              <a:defRPr sz="1200">
                <a:solidFill>
                  <a:schemeClr val="dk2"/>
                </a:solidFill>
                <a:latin typeface="Nunito"/>
                <a:ea typeface="Nunito"/>
                <a:cs typeface="Nunito"/>
                <a:sym typeface="Nunito"/>
              </a:defRPr>
            </a:lvl2pPr>
            <a:lvl3pPr lvl="2" algn="r">
              <a:buNone/>
              <a:defRPr sz="1200">
                <a:solidFill>
                  <a:schemeClr val="dk2"/>
                </a:solidFill>
                <a:latin typeface="Nunito"/>
                <a:ea typeface="Nunito"/>
                <a:cs typeface="Nunito"/>
                <a:sym typeface="Nunito"/>
              </a:defRPr>
            </a:lvl3pPr>
            <a:lvl4pPr lvl="3" algn="r">
              <a:buNone/>
              <a:defRPr sz="1200">
                <a:solidFill>
                  <a:schemeClr val="dk2"/>
                </a:solidFill>
                <a:latin typeface="Nunito"/>
                <a:ea typeface="Nunito"/>
                <a:cs typeface="Nunito"/>
                <a:sym typeface="Nunito"/>
              </a:defRPr>
            </a:lvl4pPr>
            <a:lvl5pPr lvl="4" algn="r">
              <a:buNone/>
              <a:defRPr sz="1200">
                <a:solidFill>
                  <a:schemeClr val="dk2"/>
                </a:solidFill>
                <a:latin typeface="Nunito"/>
                <a:ea typeface="Nunito"/>
                <a:cs typeface="Nunito"/>
                <a:sym typeface="Nunito"/>
              </a:defRPr>
            </a:lvl5pPr>
            <a:lvl6pPr lvl="5" algn="r">
              <a:buNone/>
              <a:defRPr sz="1200">
                <a:solidFill>
                  <a:schemeClr val="dk2"/>
                </a:solidFill>
                <a:latin typeface="Nunito"/>
                <a:ea typeface="Nunito"/>
                <a:cs typeface="Nunito"/>
                <a:sym typeface="Nunito"/>
              </a:defRPr>
            </a:lvl6pPr>
            <a:lvl7pPr lvl="6" algn="r">
              <a:buNone/>
              <a:defRPr sz="1200">
                <a:solidFill>
                  <a:schemeClr val="dk2"/>
                </a:solidFill>
                <a:latin typeface="Nunito"/>
                <a:ea typeface="Nunito"/>
                <a:cs typeface="Nunito"/>
                <a:sym typeface="Nunito"/>
              </a:defRPr>
            </a:lvl7pPr>
            <a:lvl8pPr lvl="7" algn="r">
              <a:buNone/>
              <a:defRPr sz="1200">
                <a:solidFill>
                  <a:schemeClr val="dk2"/>
                </a:solidFill>
                <a:latin typeface="Nunito"/>
                <a:ea typeface="Nunito"/>
                <a:cs typeface="Nunito"/>
                <a:sym typeface="Nunito"/>
              </a:defRPr>
            </a:lvl8pPr>
            <a:lvl9pPr lvl="8" algn="r">
              <a:buNone/>
              <a:defRPr sz="12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334" y="1279553"/>
            <a:ext cx="7426355" cy="3545666"/>
          </a:xfrm>
        </p:spPr>
        <p:txBody>
          <a:bodyPr>
            <a:normAutofit fontScale="90000"/>
          </a:bodyPr>
          <a:lstStyle/>
          <a:p>
            <a:r>
              <a:rPr lang="en-IN" dirty="0"/>
              <a:t>A STUDY ON INVENTORY MANAGEMENT AND </a:t>
            </a:r>
            <a:r>
              <a:rPr lang="en-IN" dirty="0" smtClean="0"/>
              <a:t>                                    CONTROL IN</a:t>
            </a:r>
            <a:r>
              <a:rPr lang="en-IN" dirty="0"/>
              <a:t/>
            </a:r>
            <a:br>
              <a:rPr lang="en-IN" dirty="0"/>
            </a:br>
            <a:r>
              <a:rPr lang="en-IN" dirty="0"/>
              <a:t>APOLLO </a:t>
            </a:r>
            <a:r>
              <a:rPr lang="en-IN" dirty="0" smtClean="0"/>
              <a:t>TYRES</a:t>
            </a:r>
            <a:endParaRPr lang="en-IN" dirty="0"/>
          </a:p>
        </p:txBody>
      </p:sp>
      <p:sp>
        <p:nvSpPr>
          <p:cNvPr id="3" name="Subtitle 2"/>
          <p:cNvSpPr>
            <a:spLocks noGrp="1"/>
          </p:cNvSpPr>
          <p:nvPr>
            <p:ph type="subTitle" idx="1"/>
          </p:nvPr>
        </p:nvSpPr>
        <p:spPr>
          <a:xfrm>
            <a:off x="7131057" y="5023004"/>
            <a:ext cx="3796890" cy="927300"/>
          </a:xfrm>
        </p:spPr>
        <p:txBody>
          <a:bodyPr>
            <a:noAutofit/>
          </a:bodyPr>
          <a:lstStyle/>
          <a:p>
            <a:r>
              <a:rPr lang="en-IN" sz="2400" b="1" dirty="0" smtClean="0">
                <a:latin typeface="Calibri" panose="020F0502020204030204" pitchFamily="34" charset="0"/>
                <a:cs typeface="Calibri" panose="020F0502020204030204" pitchFamily="34" charset="0"/>
              </a:rPr>
              <a:t>ADARSH H</a:t>
            </a:r>
          </a:p>
          <a:p>
            <a:r>
              <a:rPr lang="en-US" sz="2400" b="1" dirty="0" smtClean="0">
                <a:latin typeface="Calibri" panose="020F0502020204030204" pitchFamily="34" charset="0"/>
                <a:cs typeface="Calibri" panose="020F0502020204030204" pitchFamily="34" charset="0"/>
              </a:rPr>
              <a:t>722323631006</a:t>
            </a:r>
            <a:endParaRPr lang="en-IN"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8749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5"/>
          <p:cNvSpPr/>
          <p:nvPr/>
        </p:nvSpPr>
        <p:spPr>
          <a:xfrm>
            <a:off x="4371842" y="3244334"/>
            <a:ext cx="344831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4" name="Title 3"/>
          <p:cNvSpPr>
            <a:spLocks noGrp="1"/>
          </p:cNvSpPr>
          <p:nvPr>
            <p:ph type="title"/>
          </p:nvPr>
        </p:nvSpPr>
        <p:spPr>
          <a:xfrm>
            <a:off x="466592" y="1153551"/>
            <a:ext cx="7810500" cy="633046"/>
          </a:xfrm>
        </p:spPr>
        <p:txBody>
          <a:bodyPr>
            <a:normAutofit fontScale="90000"/>
          </a:bodyPr>
          <a:lstStyle/>
          <a:p>
            <a:pPr marL="342900" indent="-342900">
              <a:buFont typeface="Wingdings" panose="05000000000000000000" pitchFamily="2" charset="2"/>
              <a:buChar char="q"/>
            </a:pPr>
            <a:r>
              <a:rPr lang="en-IN" sz="2800" dirty="0" smtClean="0">
                <a:latin typeface="Calibri" panose="020F0502020204030204" pitchFamily="34" charset="0"/>
                <a:cs typeface="Calibri" panose="020F0502020204030204" pitchFamily="34" charset="0"/>
              </a:rPr>
              <a:t>TOOLS USED</a:t>
            </a:r>
            <a:r>
              <a:rPr lang="en-IN" sz="2400" dirty="0" smtClean="0">
                <a:latin typeface="Calibri" panose="020F0502020204030204" pitchFamily="34" charset="0"/>
                <a:cs typeface="Calibri" panose="020F0502020204030204" pitchFamily="34" charset="0"/>
              </a:rPr>
              <a:t/>
            </a:r>
            <a:br>
              <a:rPr lang="en-IN" sz="2400" dirty="0" smtClean="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           </a:t>
            </a:r>
            <a:endParaRPr lang="en-IN" sz="2400" dirty="0">
              <a:latin typeface="Calibri" panose="020F0502020204030204" pitchFamily="34" charset="0"/>
              <a:cs typeface="Calibri" panose="020F0502020204030204" pitchFamily="34" charset="0"/>
            </a:endParaRPr>
          </a:p>
        </p:txBody>
      </p:sp>
      <p:sp>
        <p:nvSpPr>
          <p:cNvPr id="5" name="Rectangle 4"/>
          <p:cNvSpPr/>
          <p:nvPr/>
        </p:nvSpPr>
        <p:spPr>
          <a:xfrm>
            <a:off x="1176997" y="1747718"/>
            <a:ext cx="6096000" cy="1200329"/>
          </a:xfrm>
          <a:prstGeom prst="rect">
            <a:avLst/>
          </a:prstGeom>
        </p:spPr>
        <p:txBody>
          <a:bodyPr>
            <a:spAutoFit/>
          </a:bodyPr>
          <a:lstStyle/>
          <a:p>
            <a:pPr marL="342900" lvl="0" indent="-342900">
              <a:buClr>
                <a:schemeClr val="lt1"/>
              </a:buClr>
              <a:buSzPts val="2400"/>
              <a:buFont typeface="Wingdings" panose="05000000000000000000" pitchFamily="2" charset="2"/>
              <a:buChar char="Ø"/>
            </a:pPr>
            <a:r>
              <a:rPr lang="en-GB" sz="2400" dirty="0">
                <a:solidFill>
                  <a:schemeClr val="lt1"/>
                </a:solidFill>
                <a:latin typeface="Calibri"/>
                <a:ea typeface="Calibri"/>
                <a:cs typeface="Calibri"/>
                <a:sym typeface="Calibri"/>
              </a:rPr>
              <a:t>ABC </a:t>
            </a:r>
            <a:r>
              <a:rPr lang="en-GB" sz="2400" dirty="0" smtClean="0">
                <a:solidFill>
                  <a:schemeClr val="lt1"/>
                </a:solidFill>
                <a:latin typeface="Calibri"/>
                <a:ea typeface="Calibri"/>
                <a:cs typeface="Calibri"/>
                <a:sym typeface="Calibri"/>
              </a:rPr>
              <a:t>Analysis</a:t>
            </a:r>
            <a:endParaRPr lang="en-GB" sz="2400" dirty="0" smtClean="0">
              <a:ea typeface="Calibri"/>
            </a:endParaRPr>
          </a:p>
          <a:p>
            <a:pPr marL="342900" lvl="0" indent="-342900">
              <a:buClr>
                <a:schemeClr val="lt1"/>
              </a:buClr>
              <a:buSzPts val="2400"/>
              <a:buFont typeface="Wingdings" panose="05000000000000000000" pitchFamily="2" charset="2"/>
              <a:buChar char="Ø"/>
            </a:pPr>
            <a:r>
              <a:rPr lang="en-GB" sz="2400" dirty="0" smtClean="0">
                <a:solidFill>
                  <a:schemeClr val="lt1"/>
                </a:solidFill>
                <a:latin typeface="Calibri"/>
                <a:ea typeface="Calibri"/>
                <a:cs typeface="Calibri"/>
                <a:sym typeface="Calibri"/>
              </a:rPr>
              <a:t>EOQ Model</a:t>
            </a:r>
            <a:endParaRPr lang="en-GB" sz="2400" dirty="0" smtClean="0">
              <a:ea typeface="Calibri"/>
            </a:endParaRPr>
          </a:p>
          <a:p>
            <a:pPr marL="342900" lvl="0" indent="-342900">
              <a:buClr>
                <a:schemeClr val="lt1"/>
              </a:buClr>
              <a:buSzPts val="2400"/>
              <a:buFont typeface="Wingdings" panose="05000000000000000000" pitchFamily="2" charset="2"/>
              <a:buChar char="Ø"/>
            </a:pPr>
            <a:r>
              <a:rPr lang="en-GB" sz="2400" dirty="0" smtClean="0">
                <a:solidFill>
                  <a:schemeClr val="lt1"/>
                </a:solidFill>
                <a:latin typeface="Calibri"/>
                <a:ea typeface="Calibri"/>
                <a:cs typeface="Calibri"/>
                <a:sym typeface="Calibri"/>
              </a:rPr>
              <a:t>Power </a:t>
            </a:r>
            <a:r>
              <a:rPr lang="en-GB" sz="2400" dirty="0">
                <a:solidFill>
                  <a:schemeClr val="lt1"/>
                </a:solidFill>
                <a:latin typeface="Calibri"/>
                <a:ea typeface="Calibri"/>
                <a:cs typeface="Calibri"/>
                <a:sym typeface="Calibri"/>
              </a:rPr>
              <a:t>BI Dashboards</a:t>
            </a:r>
            <a:endParaRPr lang="en-GB" sz="2400" dirty="0"/>
          </a:p>
        </p:txBody>
      </p:sp>
      <p:sp>
        <p:nvSpPr>
          <p:cNvPr id="8" name="Title 3"/>
          <p:cNvSpPr txBox="1">
            <a:spLocks/>
          </p:cNvSpPr>
          <p:nvPr/>
        </p:nvSpPr>
        <p:spPr>
          <a:xfrm>
            <a:off x="466592" y="3297143"/>
            <a:ext cx="7810500" cy="1376906"/>
          </a:xfrm>
          <a:prstGeom prst="rect">
            <a:avLst/>
          </a:prstGeom>
          <a:noFill/>
          <a:ln>
            <a:noFill/>
          </a:ln>
        </p:spPr>
        <p:txBody>
          <a:bodyPr spcFirstLastPara="1" wrap="square" lIns="121900" tIns="121900" rIns="121900" bIns="121900" anchor="ctr"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Maven Pro"/>
              <a:buNone/>
              <a:defRPr sz="48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4800"/>
              <a:buFont typeface="Maven Pro"/>
              <a:buNone/>
              <a:defRPr sz="48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4800"/>
              <a:buFont typeface="Maven Pro"/>
              <a:buNone/>
              <a:defRPr sz="48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4800"/>
              <a:buFont typeface="Maven Pro"/>
              <a:buNone/>
              <a:defRPr sz="48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4800"/>
              <a:buFont typeface="Maven Pro"/>
              <a:buNone/>
              <a:defRPr sz="48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4800"/>
              <a:buFont typeface="Maven Pro"/>
              <a:buNone/>
              <a:defRPr sz="48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4800"/>
              <a:buFont typeface="Maven Pro"/>
              <a:buNone/>
              <a:defRPr sz="48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4800"/>
              <a:buFont typeface="Maven Pro"/>
              <a:buNone/>
              <a:defRPr sz="48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4800"/>
              <a:buFont typeface="Maven Pro"/>
              <a:buNone/>
              <a:defRPr sz="4800" b="1" i="0" u="none" strike="noStrike" cap="none">
                <a:solidFill>
                  <a:schemeClr val="lt1"/>
                </a:solidFill>
                <a:latin typeface="Maven Pro"/>
                <a:ea typeface="Maven Pro"/>
                <a:cs typeface="Maven Pro"/>
                <a:sym typeface="Maven Pro"/>
              </a:defRPr>
            </a:lvl9pPr>
          </a:lstStyle>
          <a:p>
            <a:pPr marL="342900" indent="-342900">
              <a:buFont typeface="Wingdings" panose="05000000000000000000" pitchFamily="2" charset="2"/>
              <a:buChar char="q"/>
            </a:pPr>
            <a:r>
              <a:rPr lang="en-IN" sz="2600" dirty="0">
                <a:latin typeface="Calibri" panose="020F0502020204030204" pitchFamily="34" charset="0"/>
                <a:cs typeface="Calibri" panose="020F0502020204030204" pitchFamily="34" charset="0"/>
              </a:rPr>
              <a:t> </a:t>
            </a:r>
            <a:r>
              <a:rPr lang="en-IN" sz="2600" dirty="0" smtClean="0">
                <a:latin typeface="Calibri" panose="020F0502020204030204" pitchFamily="34" charset="0"/>
                <a:cs typeface="Calibri" panose="020F0502020204030204" pitchFamily="34" charset="0"/>
              </a:rPr>
              <a:t>SAMPLING </a:t>
            </a:r>
            <a:r>
              <a:rPr lang="en-IN" sz="2400" dirty="0" smtClean="0">
                <a:latin typeface="Calibri" panose="020F0502020204030204" pitchFamily="34" charset="0"/>
                <a:cs typeface="Calibri" panose="020F0502020204030204" pitchFamily="34" charset="0"/>
              </a:rPr>
              <a:t>:</a:t>
            </a:r>
          </a:p>
        </p:txBody>
      </p:sp>
      <p:sp>
        <p:nvSpPr>
          <p:cNvPr id="10" name="Rectangle 9"/>
          <p:cNvSpPr/>
          <p:nvPr/>
        </p:nvSpPr>
        <p:spPr>
          <a:xfrm>
            <a:off x="1176996" y="4422980"/>
            <a:ext cx="6954129" cy="830997"/>
          </a:xfrm>
          <a:prstGeom prst="rect">
            <a:avLst/>
          </a:prstGeom>
        </p:spPr>
        <p:txBody>
          <a:bodyPr wrap="square">
            <a:spAutoFit/>
          </a:bodyPr>
          <a:lstStyle/>
          <a:p>
            <a:pPr marL="342900" indent="-342900">
              <a:buClr>
                <a:schemeClr val="lt1"/>
              </a:buClr>
              <a:buSzPts val="2400"/>
              <a:buFont typeface="Wingdings" panose="05000000000000000000" pitchFamily="2" charset="2"/>
              <a:buChar char="Ø"/>
            </a:pPr>
            <a:r>
              <a:rPr lang="en-GB" sz="2400" dirty="0">
                <a:solidFill>
                  <a:schemeClr val="lt1"/>
                </a:solidFill>
                <a:latin typeface="Calibri"/>
                <a:ea typeface="Calibri"/>
                <a:cs typeface="Calibri"/>
                <a:sym typeface="Calibri"/>
              </a:rPr>
              <a:t>Data related to key inventory items classified under A, B, and C categories</a:t>
            </a:r>
            <a:r>
              <a:rPr lang="en-GB" sz="2400" dirty="0" smtClean="0">
                <a:solidFill>
                  <a:schemeClr val="lt1"/>
                </a:solidFill>
                <a:latin typeface="Calibri"/>
                <a:ea typeface="Calibri"/>
                <a:cs typeface="Calibri"/>
                <a:sym typeface="Calibri"/>
              </a:rPr>
              <a:t>.</a:t>
            </a:r>
            <a:endParaRPr lang="en-GB" sz="2400" dirty="0"/>
          </a:p>
        </p:txBody>
      </p:sp>
      <p:sp>
        <p:nvSpPr>
          <p:cNvPr id="11" name="Rectangle 10"/>
          <p:cNvSpPr/>
          <p:nvPr/>
        </p:nvSpPr>
        <p:spPr>
          <a:xfrm>
            <a:off x="1176995" y="5353598"/>
            <a:ext cx="6954129" cy="830997"/>
          </a:xfrm>
          <a:prstGeom prst="rect">
            <a:avLst/>
          </a:prstGeom>
        </p:spPr>
        <p:txBody>
          <a:bodyPr wrap="square">
            <a:spAutoFit/>
          </a:bodyPr>
          <a:lstStyle/>
          <a:p>
            <a:pPr marL="342900" indent="-342900">
              <a:buClr>
                <a:schemeClr val="lt1"/>
              </a:buClr>
              <a:buSzPts val="2400"/>
              <a:buFont typeface="Wingdings" panose="05000000000000000000" pitchFamily="2" charset="2"/>
              <a:buChar char="Ø"/>
            </a:pPr>
            <a:r>
              <a:rPr lang="en-GB" sz="2400" b="1" dirty="0">
                <a:solidFill>
                  <a:schemeClr val="lt1"/>
                </a:solidFill>
                <a:latin typeface="Calibri"/>
                <a:ea typeface="Calibri"/>
                <a:cs typeface="Calibri"/>
                <a:sym typeface="Calibri"/>
              </a:rPr>
              <a:t>Data Collection </a:t>
            </a:r>
            <a:r>
              <a:rPr lang="en-GB" sz="2400" b="1" dirty="0" smtClean="0">
                <a:solidFill>
                  <a:schemeClr val="lt1"/>
                </a:solidFill>
                <a:latin typeface="Calibri"/>
                <a:ea typeface="Calibri"/>
                <a:cs typeface="Calibri"/>
                <a:sym typeface="Calibri"/>
              </a:rPr>
              <a:t>Period:</a:t>
            </a:r>
          </a:p>
          <a:p>
            <a:pPr>
              <a:buClr>
                <a:schemeClr val="lt1"/>
              </a:buClr>
              <a:buSzPts val="2400"/>
            </a:pPr>
            <a:r>
              <a:rPr lang="en-GB" sz="2400" b="1" dirty="0" smtClean="0">
                <a:solidFill>
                  <a:schemeClr val="lt1"/>
                </a:solidFill>
                <a:latin typeface="Calibri"/>
                <a:ea typeface="Calibri"/>
                <a:cs typeface="Calibri"/>
                <a:sym typeface="Calibri"/>
              </a:rPr>
              <a:t>     </a:t>
            </a:r>
            <a:r>
              <a:rPr lang="en-GB" sz="2400" dirty="0" smtClean="0">
                <a:solidFill>
                  <a:schemeClr val="lt1"/>
                </a:solidFill>
                <a:latin typeface="Calibri"/>
                <a:ea typeface="Calibri"/>
                <a:cs typeface="Calibri"/>
                <a:sym typeface="Calibri"/>
              </a:rPr>
              <a:t>February–March </a:t>
            </a:r>
            <a:r>
              <a:rPr lang="en-GB" sz="2400" dirty="0">
                <a:solidFill>
                  <a:schemeClr val="lt1"/>
                </a:solidFill>
                <a:latin typeface="Calibri"/>
                <a:ea typeface="Calibri"/>
                <a:cs typeface="Calibri"/>
                <a:sym typeface="Calibri"/>
              </a:rPr>
              <a:t>2025</a:t>
            </a:r>
            <a:endParaRPr lang="en-GB"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p:nvPr/>
        </p:nvSpPr>
        <p:spPr>
          <a:xfrm>
            <a:off x="859888" y="1325870"/>
            <a:ext cx="10637520" cy="156966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400"/>
              <a:buFont typeface="Noto Sans Symbols"/>
              <a:buChar char="❑"/>
            </a:pPr>
            <a:r>
              <a:rPr lang="en-GB" sz="2400" dirty="0">
                <a:solidFill>
                  <a:schemeClr val="lt1"/>
                </a:solidFill>
                <a:latin typeface="Calibri"/>
                <a:ea typeface="Calibri"/>
                <a:cs typeface="Calibri"/>
                <a:sym typeface="Calibri"/>
              </a:rPr>
              <a:t>ABC Analysis: Classified inventory into:</a:t>
            </a:r>
            <a:endParaRPr dirty="0"/>
          </a:p>
          <a:p>
            <a:pPr marL="457200" marR="0" lvl="1" indent="0" algn="l" rtl="0">
              <a:spcBef>
                <a:spcPts val="0"/>
              </a:spcBef>
              <a:spcAft>
                <a:spcPts val="0"/>
              </a:spcAft>
              <a:buNone/>
            </a:pPr>
            <a:r>
              <a:rPr lang="en-GB" sz="2400" b="0" i="0" u="none" strike="noStrike" cap="none" dirty="0">
                <a:solidFill>
                  <a:schemeClr val="lt1"/>
                </a:solidFill>
                <a:latin typeface="Calibri"/>
                <a:ea typeface="Calibri"/>
                <a:cs typeface="Calibri"/>
                <a:sym typeface="Calibri"/>
              </a:rPr>
              <a:t>A Items: High-value, critical stock (requiring tight control).</a:t>
            </a:r>
            <a:endParaRPr dirty="0"/>
          </a:p>
          <a:p>
            <a:pPr marL="457200" marR="0" lvl="1" indent="0" algn="l" rtl="0">
              <a:spcBef>
                <a:spcPts val="0"/>
              </a:spcBef>
              <a:spcAft>
                <a:spcPts val="0"/>
              </a:spcAft>
              <a:buNone/>
            </a:pPr>
            <a:r>
              <a:rPr lang="en-GB" sz="2400" b="0" i="0" u="none" strike="noStrike" cap="none" dirty="0">
                <a:solidFill>
                  <a:schemeClr val="lt1"/>
                </a:solidFill>
                <a:latin typeface="Calibri"/>
                <a:ea typeface="Calibri"/>
                <a:cs typeface="Calibri"/>
                <a:sym typeface="Calibri"/>
              </a:rPr>
              <a:t>B Items: Moderate-value.</a:t>
            </a:r>
            <a:endParaRPr dirty="0"/>
          </a:p>
          <a:p>
            <a:pPr marL="457200" marR="0" lvl="1" indent="0" algn="l" rtl="0">
              <a:spcBef>
                <a:spcPts val="0"/>
              </a:spcBef>
              <a:spcAft>
                <a:spcPts val="0"/>
              </a:spcAft>
              <a:buNone/>
            </a:pPr>
            <a:r>
              <a:rPr lang="en-GB" sz="2400" b="0" i="0" u="none" strike="noStrike" cap="none" dirty="0">
                <a:solidFill>
                  <a:schemeClr val="lt1"/>
                </a:solidFill>
                <a:latin typeface="Calibri"/>
                <a:ea typeface="Calibri"/>
                <a:cs typeface="Calibri"/>
                <a:sym typeface="Calibri"/>
              </a:rPr>
              <a:t>C Items: Low-value (bulk items).</a:t>
            </a:r>
            <a:endParaRPr sz="2400" b="0" i="0" u="none" strike="noStrike" cap="none" dirty="0">
              <a:solidFill>
                <a:schemeClr val="lt1"/>
              </a:solidFill>
              <a:latin typeface="Calibri"/>
              <a:ea typeface="Calibri"/>
              <a:cs typeface="Calibri"/>
              <a:sym typeface="Calibri"/>
            </a:endParaRPr>
          </a:p>
        </p:txBody>
      </p:sp>
      <p:sp>
        <p:nvSpPr>
          <p:cNvPr id="361" name="Google Shape;361;p26"/>
          <p:cNvSpPr/>
          <p:nvPr/>
        </p:nvSpPr>
        <p:spPr>
          <a:xfrm>
            <a:off x="859888" y="3265901"/>
            <a:ext cx="10637520" cy="46166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400"/>
              <a:buFont typeface="Noto Sans Symbols"/>
              <a:buChar char="❑"/>
            </a:pPr>
            <a:r>
              <a:rPr lang="en-GB" sz="2400">
                <a:solidFill>
                  <a:schemeClr val="lt1"/>
                </a:solidFill>
                <a:latin typeface="Calibri"/>
                <a:ea typeface="Calibri"/>
                <a:cs typeface="Calibri"/>
                <a:sym typeface="Calibri"/>
              </a:rPr>
              <a:t>Stock Ageing Analysis: Identified slow-moving items increasing carrying costs.</a:t>
            </a:r>
            <a:endParaRPr sz="2400">
              <a:solidFill>
                <a:schemeClr val="lt1"/>
              </a:solidFill>
              <a:latin typeface="Calibri"/>
              <a:ea typeface="Calibri"/>
              <a:cs typeface="Calibri"/>
              <a:sym typeface="Calibri"/>
            </a:endParaRPr>
          </a:p>
        </p:txBody>
      </p:sp>
      <p:sp>
        <p:nvSpPr>
          <p:cNvPr id="362" name="Google Shape;362;p26"/>
          <p:cNvSpPr/>
          <p:nvPr/>
        </p:nvSpPr>
        <p:spPr>
          <a:xfrm>
            <a:off x="859888" y="4097937"/>
            <a:ext cx="10637520" cy="46166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400"/>
              <a:buFont typeface="Noto Sans Symbols"/>
              <a:buChar char="❑"/>
            </a:pPr>
            <a:r>
              <a:rPr lang="en-GB" sz="2400">
                <a:solidFill>
                  <a:schemeClr val="lt1"/>
                </a:solidFill>
                <a:latin typeface="Calibri"/>
                <a:ea typeface="Calibri"/>
                <a:cs typeface="Calibri"/>
                <a:sym typeface="Calibri"/>
              </a:rPr>
              <a:t>Reorder Level Monitoring: Power BI dashboards showed items below safety stock.</a:t>
            </a:r>
            <a:endParaRPr sz="2400">
              <a:solidFill>
                <a:schemeClr val="lt1"/>
              </a:solidFill>
              <a:latin typeface="Calibri"/>
              <a:ea typeface="Calibri"/>
              <a:cs typeface="Calibri"/>
              <a:sym typeface="Calibri"/>
            </a:endParaRPr>
          </a:p>
        </p:txBody>
      </p:sp>
      <p:sp>
        <p:nvSpPr>
          <p:cNvPr id="363" name="Google Shape;363;p26"/>
          <p:cNvSpPr/>
          <p:nvPr/>
        </p:nvSpPr>
        <p:spPr>
          <a:xfrm>
            <a:off x="859888" y="5075245"/>
            <a:ext cx="10637520" cy="46166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400"/>
              <a:buFont typeface="Noto Sans Symbols"/>
              <a:buChar char="❑"/>
            </a:pPr>
            <a:r>
              <a:rPr lang="en-GB" sz="2400">
                <a:solidFill>
                  <a:schemeClr val="lt1"/>
                </a:solidFill>
                <a:latin typeface="Calibri"/>
                <a:ea typeface="Calibri"/>
                <a:cs typeface="Calibri"/>
                <a:sym typeface="Calibri"/>
              </a:rPr>
              <a:t>Inventory Turnover Ratio: Analyzed trends in stock movement efficiency.</a:t>
            </a:r>
            <a:endParaRPr sz="2400">
              <a:solidFill>
                <a:schemeClr val="lt1"/>
              </a:solidFill>
              <a:latin typeface="Calibri"/>
              <a:ea typeface="Calibri"/>
              <a:cs typeface="Calibri"/>
              <a:sym typeface="Calibri"/>
            </a:endParaRPr>
          </a:p>
        </p:txBody>
      </p:sp>
      <p:sp>
        <p:nvSpPr>
          <p:cNvPr id="364" name="Google Shape;364;p26"/>
          <p:cNvSpPr/>
          <p:nvPr/>
        </p:nvSpPr>
        <p:spPr>
          <a:xfrm>
            <a:off x="859888" y="5794733"/>
            <a:ext cx="10637520" cy="83099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400"/>
              <a:buFont typeface="Noto Sans Symbols"/>
              <a:buChar char="❑"/>
            </a:pPr>
            <a:r>
              <a:rPr lang="en-GB" sz="2400">
                <a:solidFill>
                  <a:schemeClr val="lt1"/>
                </a:solidFill>
                <a:latin typeface="Calibri"/>
                <a:ea typeface="Calibri"/>
                <a:cs typeface="Calibri"/>
                <a:sym typeface="Calibri"/>
              </a:rPr>
              <a:t>Visualization: Interactive reports created in Power BI improved transparency.</a:t>
            </a:r>
            <a:endParaRPr/>
          </a:p>
          <a:p>
            <a:pPr marL="0" marR="0" lvl="0" indent="0" algn="l" rtl="0">
              <a:spcBef>
                <a:spcPts val="0"/>
              </a:spcBef>
              <a:spcAft>
                <a:spcPts val="0"/>
              </a:spcAft>
              <a:buNone/>
            </a:pPr>
            <a:endParaRPr sz="2400">
              <a:solidFill>
                <a:schemeClr val="lt1"/>
              </a:solidFill>
              <a:latin typeface="Calibri"/>
              <a:ea typeface="Calibri"/>
              <a:cs typeface="Calibri"/>
              <a:sym typeface="Calibri"/>
            </a:endParaRPr>
          </a:p>
        </p:txBody>
      </p:sp>
      <p:sp>
        <p:nvSpPr>
          <p:cNvPr id="2" name="Rectangle 1"/>
          <p:cNvSpPr/>
          <p:nvPr/>
        </p:nvSpPr>
        <p:spPr>
          <a:xfrm>
            <a:off x="0" y="70340"/>
            <a:ext cx="12934963" cy="1077218"/>
          </a:xfrm>
          <a:prstGeom prst="rect">
            <a:avLst/>
          </a:prstGeom>
        </p:spPr>
        <p:txBody>
          <a:bodyPr wrap="square">
            <a:spAutoFit/>
          </a:bodyPr>
          <a:lstStyle/>
          <a:p>
            <a:pPr lvl="0"/>
            <a:r>
              <a:rPr lang="en-GB" sz="6200" b="1" dirty="0">
                <a:solidFill>
                  <a:schemeClr val="bg1"/>
                </a:solidFill>
                <a:latin typeface="Calibri"/>
                <a:ea typeface="Calibri"/>
                <a:cs typeface="Calibri"/>
                <a:sym typeface="Calibri"/>
              </a:rPr>
              <a:t>DATA ANALYSIS &amp; </a:t>
            </a:r>
            <a:r>
              <a:rPr lang="en-GB" sz="6200" b="1" dirty="0" smtClean="0">
                <a:solidFill>
                  <a:schemeClr val="bg1"/>
                </a:solidFill>
                <a:latin typeface="Calibri"/>
                <a:ea typeface="Calibri"/>
                <a:cs typeface="Calibri"/>
                <a:sym typeface="Calibri"/>
              </a:rPr>
              <a:t>INTERPRETATION</a:t>
            </a:r>
            <a:endParaRPr lang="en-GB" sz="6200" b="1" dirty="0">
              <a:solidFill>
                <a:schemeClr val="bg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8"/>
          <p:cNvSpPr/>
          <p:nvPr/>
        </p:nvSpPr>
        <p:spPr>
          <a:xfrm>
            <a:off x="670560" y="1345613"/>
            <a:ext cx="10690860" cy="461665"/>
          </a:xfrm>
          <a:prstGeom prst="rect">
            <a:avLst/>
          </a:prstGeom>
          <a:noFill/>
          <a:ln>
            <a:noFill/>
          </a:ln>
        </p:spPr>
        <p:txBody>
          <a:bodyPr spcFirstLastPara="1" wrap="square" lIns="91425" tIns="45700" rIns="91425" bIns="45700" anchor="t" anchorCtr="0">
            <a:noAutofit/>
          </a:bodyPr>
          <a:lstStyle/>
          <a:p>
            <a:pPr marL="0" marR="0" lvl="0" indent="-152400" algn="l" rtl="0">
              <a:spcBef>
                <a:spcPts val="0"/>
              </a:spcBef>
              <a:spcAft>
                <a:spcPts val="0"/>
              </a:spcAft>
              <a:buClr>
                <a:schemeClr val="lt1"/>
              </a:buClr>
              <a:buSzPts val="2400"/>
              <a:buFont typeface="Arial"/>
              <a:buChar char="•"/>
            </a:pPr>
            <a:r>
              <a:rPr lang="en-GB" sz="2400" b="0" i="0" u="none" strike="noStrike" cap="none" dirty="0">
                <a:solidFill>
                  <a:schemeClr val="lt1"/>
                </a:solidFill>
                <a:latin typeface="Arial"/>
                <a:ea typeface="Arial"/>
                <a:cs typeface="Arial"/>
                <a:sym typeface="Arial"/>
              </a:rPr>
              <a:t>Implement dynamic safety stock policies to accommodate demand variability.</a:t>
            </a:r>
            <a:endParaRPr sz="2400" b="0" i="0" u="none" strike="noStrike" cap="none" dirty="0">
              <a:solidFill>
                <a:schemeClr val="lt1"/>
              </a:solidFill>
              <a:latin typeface="Arial"/>
              <a:ea typeface="Arial"/>
              <a:cs typeface="Arial"/>
              <a:sym typeface="Arial"/>
            </a:endParaRPr>
          </a:p>
        </p:txBody>
      </p:sp>
      <p:sp>
        <p:nvSpPr>
          <p:cNvPr id="375" name="Google Shape;375;p28"/>
          <p:cNvSpPr/>
          <p:nvPr/>
        </p:nvSpPr>
        <p:spPr>
          <a:xfrm>
            <a:off x="670560" y="2447045"/>
            <a:ext cx="10690860" cy="461665"/>
          </a:xfrm>
          <a:prstGeom prst="rect">
            <a:avLst/>
          </a:prstGeom>
          <a:noFill/>
          <a:ln>
            <a:noFill/>
          </a:ln>
        </p:spPr>
        <p:txBody>
          <a:bodyPr spcFirstLastPara="1" wrap="square" lIns="91425" tIns="45700" rIns="91425" bIns="45700" anchor="t" anchorCtr="0">
            <a:noAutofit/>
          </a:bodyPr>
          <a:lstStyle/>
          <a:p>
            <a:pPr marL="0" marR="0" lvl="0" indent="-152400" algn="l" rtl="0">
              <a:spcBef>
                <a:spcPts val="0"/>
              </a:spcBef>
              <a:spcAft>
                <a:spcPts val="0"/>
              </a:spcAft>
              <a:buClr>
                <a:schemeClr val="lt1"/>
              </a:buClr>
              <a:buSzPts val="2400"/>
              <a:buFont typeface="Arial"/>
              <a:buChar char="•"/>
            </a:pPr>
            <a:r>
              <a:rPr lang="en-GB" sz="2400" b="0" i="0" u="none" strike="noStrike" cap="none">
                <a:solidFill>
                  <a:schemeClr val="lt1"/>
                </a:solidFill>
                <a:latin typeface="Arial"/>
                <a:ea typeface="Arial"/>
                <a:cs typeface="Arial"/>
                <a:sym typeface="Arial"/>
              </a:rPr>
              <a:t>Automate reorder processes for critical and fast-moving items.</a:t>
            </a:r>
            <a:endParaRPr sz="2400" b="0" i="0" u="none" strike="noStrike" cap="none">
              <a:solidFill>
                <a:schemeClr val="lt1"/>
              </a:solidFill>
              <a:latin typeface="Arial"/>
              <a:ea typeface="Arial"/>
              <a:cs typeface="Arial"/>
              <a:sym typeface="Arial"/>
            </a:endParaRPr>
          </a:p>
        </p:txBody>
      </p:sp>
      <p:sp>
        <p:nvSpPr>
          <p:cNvPr id="376" name="Google Shape;376;p28"/>
          <p:cNvSpPr/>
          <p:nvPr/>
        </p:nvSpPr>
        <p:spPr>
          <a:xfrm>
            <a:off x="670560" y="5751342"/>
            <a:ext cx="10690860" cy="461665"/>
          </a:xfrm>
          <a:prstGeom prst="rect">
            <a:avLst/>
          </a:prstGeom>
          <a:noFill/>
          <a:ln>
            <a:noFill/>
          </a:ln>
        </p:spPr>
        <p:txBody>
          <a:bodyPr spcFirstLastPara="1" wrap="square" lIns="91425" tIns="45700" rIns="91425" bIns="45700" anchor="t" anchorCtr="0">
            <a:noAutofit/>
          </a:bodyPr>
          <a:lstStyle/>
          <a:p>
            <a:pPr marL="0" marR="0" lvl="0" indent="-152400" algn="l" rtl="0">
              <a:spcBef>
                <a:spcPts val="0"/>
              </a:spcBef>
              <a:spcAft>
                <a:spcPts val="0"/>
              </a:spcAft>
              <a:buClr>
                <a:schemeClr val="lt1"/>
              </a:buClr>
              <a:buSzPts val="2400"/>
              <a:buFont typeface="Arial"/>
              <a:buChar char="•"/>
            </a:pPr>
            <a:r>
              <a:rPr lang="en-GB" sz="2400" b="0" i="0" u="none" strike="noStrike" cap="none" dirty="0">
                <a:solidFill>
                  <a:schemeClr val="lt1"/>
                </a:solidFill>
                <a:latin typeface="Arial"/>
                <a:ea typeface="Arial"/>
                <a:cs typeface="Arial"/>
                <a:sym typeface="Arial"/>
              </a:rPr>
              <a:t>Provide training for employees on using Power BI for inventory tracking.</a:t>
            </a:r>
            <a:endParaRPr sz="2400" b="0" i="0" u="none" strike="noStrike" cap="none" dirty="0">
              <a:solidFill>
                <a:schemeClr val="lt1"/>
              </a:solidFill>
              <a:latin typeface="Arial"/>
              <a:ea typeface="Arial"/>
              <a:cs typeface="Arial"/>
              <a:sym typeface="Arial"/>
            </a:endParaRPr>
          </a:p>
        </p:txBody>
      </p:sp>
      <p:sp>
        <p:nvSpPr>
          <p:cNvPr id="377" name="Google Shape;377;p28"/>
          <p:cNvSpPr/>
          <p:nvPr/>
        </p:nvSpPr>
        <p:spPr>
          <a:xfrm>
            <a:off x="670560" y="4649909"/>
            <a:ext cx="10690860" cy="461665"/>
          </a:xfrm>
          <a:prstGeom prst="rect">
            <a:avLst/>
          </a:prstGeom>
          <a:noFill/>
          <a:ln>
            <a:noFill/>
          </a:ln>
        </p:spPr>
        <p:txBody>
          <a:bodyPr spcFirstLastPara="1" wrap="square" lIns="91425" tIns="45700" rIns="91425" bIns="45700" anchor="t" anchorCtr="0">
            <a:noAutofit/>
          </a:bodyPr>
          <a:lstStyle/>
          <a:p>
            <a:pPr marL="0" marR="0" lvl="0" indent="-152400" algn="l" rtl="0">
              <a:spcBef>
                <a:spcPts val="0"/>
              </a:spcBef>
              <a:spcAft>
                <a:spcPts val="0"/>
              </a:spcAft>
              <a:buClr>
                <a:schemeClr val="lt1"/>
              </a:buClr>
              <a:buSzPts val="2400"/>
              <a:buFont typeface="Arial"/>
              <a:buChar char="•"/>
            </a:pPr>
            <a:r>
              <a:rPr lang="en-GB" sz="2400" b="0" i="0" u="none" strike="noStrike" cap="none">
                <a:solidFill>
                  <a:schemeClr val="lt1"/>
                </a:solidFill>
                <a:latin typeface="Arial"/>
                <a:ea typeface="Arial"/>
                <a:cs typeface="Arial"/>
                <a:sym typeface="Arial"/>
              </a:rPr>
              <a:t>Integrate Power BI dashboards into daily inventory management routines.</a:t>
            </a:r>
            <a:endParaRPr sz="2400" b="0" i="0" u="none" strike="noStrike" cap="none">
              <a:solidFill>
                <a:schemeClr val="lt1"/>
              </a:solidFill>
              <a:latin typeface="Arial"/>
              <a:ea typeface="Arial"/>
              <a:cs typeface="Arial"/>
              <a:sym typeface="Arial"/>
            </a:endParaRPr>
          </a:p>
        </p:txBody>
      </p:sp>
      <p:sp>
        <p:nvSpPr>
          <p:cNvPr id="378" name="Google Shape;378;p28"/>
          <p:cNvSpPr/>
          <p:nvPr/>
        </p:nvSpPr>
        <p:spPr>
          <a:xfrm>
            <a:off x="670560" y="3548477"/>
            <a:ext cx="10690860" cy="461665"/>
          </a:xfrm>
          <a:prstGeom prst="rect">
            <a:avLst/>
          </a:prstGeom>
          <a:noFill/>
          <a:ln>
            <a:noFill/>
          </a:ln>
        </p:spPr>
        <p:txBody>
          <a:bodyPr spcFirstLastPara="1" wrap="square" lIns="91425" tIns="45700" rIns="91425" bIns="45700" anchor="t" anchorCtr="0">
            <a:noAutofit/>
          </a:bodyPr>
          <a:lstStyle/>
          <a:p>
            <a:pPr marL="0" marR="0" lvl="0" indent="-152400" algn="l" rtl="0">
              <a:spcBef>
                <a:spcPts val="0"/>
              </a:spcBef>
              <a:spcAft>
                <a:spcPts val="0"/>
              </a:spcAft>
              <a:buClr>
                <a:schemeClr val="lt1"/>
              </a:buClr>
              <a:buSzPts val="2400"/>
              <a:buFont typeface="Arial"/>
              <a:buChar char="•"/>
            </a:pPr>
            <a:r>
              <a:rPr lang="en-GB" sz="2400" b="0" i="0" u="none" strike="noStrike" cap="none" smtClean="0">
                <a:solidFill>
                  <a:schemeClr val="lt1"/>
                </a:solidFill>
                <a:latin typeface="Arial"/>
                <a:ea typeface="Arial"/>
                <a:cs typeface="Arial"/>
                <a:sym typeface="Arial"/>
              </a:rPr>
              <a:t>Conduct periodic reviews to update classification and reorder points.</a:t>
            </a:r>
            <a:endParaRPr sz="2400" b="0" i="0" u="none" strike="noStrike" cap="none">
              <a:solidFill>
                <a:schemeClr val="lt1"/>
              </a:solidFill>
              <a:latin typeface="Arial"/>
              <a:ea typeface="Arial"/>
              <a:cs typeface="Arial"/>
              <a:sym typeface="Arial"/>
            </a:endParaRPr>
          </a:p>
        </p:txBody>
      </p:sp>
      <p:sp>
        <p:nvSpPr>
          <p:cNvPr id="2" name="Rectangle 1"/>
          <p:cNvSpPr/>
          <p:nvPr/>
        </p:nvSpPr>
        <p:spPr>
          <a:xfrm>
            <a:off x="3037759" y="36492"/>
            <a:ext cx="5205271" cy="1107996"/>
          </a:xfrm>
          <a:prstGeom prst="rect">
            <a:avLst/>
          </a:prstGeom>
        </p:spPr>
        <p:txBody>
          <a:bodyPr wrap="none">
            <a:spAutoFit/>
          </a:bodyPr>
          <a:lstStyle/>
          <a:p>
            <a:pPr lvl="0"/>
            <a:r>
              <a:rPr lang="en-GB" sz="6600" b="1" dirty="0">
                <a:solidFill>
                  <a:schemeClr val="bg1"/>
                </a:solidFill>
                <a:latin typeface="Calibri"/>
                <a:ea typeface="Calibri"/>
                <a:cs typeface="Calibri"/>
                <a:sym typeface="Calibri"/>
              </a:rPr>
              <a:t>SUGGESTIONS</a:t>
            </a:r>
            <a:endParaRPr lang="en-GB" sz="6600" dirty="0">
              <a:solidFill>
                <a:schemeClr val="bg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0"/>
          <p:cNvSpPr/>
          <p:nvPr/>
        </p:nvSpPr>
        <p:spPr>
          <a:xfrm>
            <a:off x="1231724" y="1026141"/>
            <a:ext cx="7793005" cy="156966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2400"/>
              <a:buFont typeface="Calibri"/>
              <a:buChar char="?"/>
            </a:pPr>
            <a:r>
              <a:rPr lang="en-GB" sz="2400" dirty="0">
                <a:solidFill>
                  <a:schemeClr val="lt1"/>
                </a:solidFill>
                <a:latin typeface="Calibri"/>
                <a:ea typeface="Calibri"/>
                <a:cs typeface="Calibri"/>
                <a:sym typeface="Calibri"/>
              </a:rPr>
              <a:t>Do you use any digital tools to manage inventory?</a:t>
            </a:r>
            <a:endParaRPr dirty="0"/>
          </a:p>
          <a:p>
            <a:pPr marL="742950" marR="0" lvl="1" indent="-285750" algn="l" rtl="0">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Calibri"/>
                <a:ea typeface="Calibri"/>
                <a:cs typeface="Calibri"/>
                <a:sym typeface="Calibri"/>
              </a:rPr>
              <a:t>Yes</a:t>
            </a:r>
            <a:endParaRPr dirty="0"/>
          </a:p>
          <a:p>
            <a:pPr marL="742950" marR="0" lvl="1" indent="-285750" algn="l" rtl="0">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Calibri"/>
                <a:ea typeface="Calibri"/>
                <a:cs typeface="Calibri"/>
                <a:sym typeface="Calibri"/>
              </a:rPr>
              <a:t>No</a:t>
            </a:r>
            <a:endParaRPr sz="2400" b="0" i="0" u="none" strike="noStrike" cap="none" dirty="0">
              <a:solidFill>
                <a:schemeClr val="lt1"/>
              </a:solidFill>
              <a:latin typeface="Calibri"/>
              <a:ea typeface="Calibri"/>
              <a:cs typeface="Calibri"/>
              <a:sym typeface="Calibri"/>
            </a:endParaRPr>
          </a:p>
        </p:txBody>
      </p:sp>
      <p:sp>
        <p:nvSpPr>
          <p:cNvPr id="389" name="Google Shape;389;p30"/>
          <p:cNvSpPr/>
          <p:nvPr/>
        </p:nvSpPr>
        <p:spPr>
          <a:xfrm>
            <a:off x="1231725" y="2602480"/>
            <a:ext cx="10304746" cy="2308324"/>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2400"/>
              <a:buFont typeface="Calibri"/>
              <a:buChar char="?"/>
            </a:pPr>
            <a:r>
              <a:rPr lang="en-GB" sz="2400" dirty="0">
                <a:solidFill>
                  <a:schemeClr val="lt1"/>
                </a:solidFill>
                <a:latin typeface="Calibri"/>
                <a:ea typeface="Calibri"/>
                <a:cs typeface="Calibri"/>
                <a:sym typeface="Calibri"/>
              </a:rPr>
              <a:t>What challenges do you face in inventory management? (Select all that apply)</a:t>
            </a:r>
            <a:endParaRPr dirty="0"/>
          </a:p>
          <a:p>
            <a:pPr marL="742950" marR="0" lvl="1" indent="-285750" algn="l" rtl="0">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Calibri"/>
                <a:ea typeface="Calibri"/>
                <a:cs typeface="Calibri"/>
                <a:sym typeface="Calibri"/>
              </a:rPr>
              <a:t>Inaccurate records</a:t>
            </a:r>
            <a:endParaRPr dirty="0"/>
          </a:p>
          <a:p>
            <a:pPr marL="742950" marR="0" lvl="1" indent="-285750" algn="l" rtl="0">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Calibri"/>
                <a:ea typeface="Calibri"/>
                <a:cs typeface="Calibri"/>
                <a:sym typeface="Calibri"/>
              </a:rPr>
              <a:t>Delayed procurement</a:t>
            </a:r>
            <a:endParaRPr dirty="0"/>
          </a:p>
          <a:p>
            <a:pPr marL="742950" marR="0" lvl="1" indent="-285750" algn="l" rtl="0">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Calibri"/>
                <a:ea typeface="Calibri"/>
                <a:cs typeface="Calibri"/>
                <a:sym typeface="Calibri"/>
              </a:rPr>
              <a:t>Overstocking</a:t>
            </a:r>
            <a:endParaRPr dirty="0"/>
          </a:p>
          <a:p>
            <a:pPr marL="742950" marR="0" lvl="1" indent="-285750" algn="l" rtl="0">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Calibri"/>
                <a:ea typeface="Calibri"/>
                <a:cs typeface="Calibri"/>
                <a:sym typeface="Calibri"/>
              </a:rPr>
              <a:t>Lack of visibility</a:t>
            </a:r>
            <a:endParaRPr dirty="0"/>
          </a:p>
          <a:p>
            <a:pPr marL="742950" marR="0" lvl="1" indent="-285750" algn="l" rtl="0">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Calibri"/>
                <a:ea typeface="Calibri"/>
                <a:cs typeface="Calibri"/>
                <a:sym typeface="Calibri"/>
              </a:rPr>
              <a:t>Manual errors</a:t>
            </a:r>
            <a:endParaRPr sz="2400" b="0" i="0" u="none" strike="noStrike" cap="none" dirty="0">
              <a:solidFill>
                <a:schemeClr val="lt1"/>
              </a:solidFill>
              <a:latin typeface="Calibri"/>
              <a:ea typeface="Calibri"/>
              <a:cs typeface="Calibri"/>
              <a:sym typeface="Calibri"/>
            </a:endParaRPr>
          </a:p>
        </p:txBody>
      </p:sp>
      <p:sp>
        <p:nvSpPr>
          <p:cNvPr id="390" name="Google Shape;390;p30"/>
          <p:cNvSpPr/>
          <p:nvPr/>
        </p:nvSpPr>
        <p:spPr>
          <a:xfrm>
            <a:off x="1231725" y="5129515"/>
            <a:ext cx="8538575" cy="156966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2400"/>
              <a:buFont typeface="Calibri"/>
              <a:buChar char="?"/>
            </a:pPr>
            <a:r>
              <a:rPr lang="en-GB" sz="2400" b="1" dirty="0">
                <a:solidFill>
                  <a:schemeClr val="lt1"/>
                </a:solidFill>
                <a:latin typeface="Calibri"/>
                <a:ea typeface="Calibri"/>
                <a:cs typeface="Calibri"/>
                <a:sym typeface="Calibri"/>
              </a:rPr>
              <a:t>How often do you review and update inventory records?</a:t>
            </a:r>
            <a:endParaRPr sz="2400" dirty="0">
              <a:solidFill>
                <a:schemeClr val="lt1"/>
              </a:solidFill>
              <a:latin typeface="Calibri"/>
              <a:ea typeface="Calibri"/>
              <a:cs typeface="Calibri"/>
              <a:sym typeface="Calibri"/>
            </a:endParaRPr>
          </a:p>
          <a:p>
            <a:pPr marL="742950" marR="0" lvl="1" indent="-285750" algn="l" rtl="0">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Calibri"/>
                <a:ea typeface="Calibri"/>
                <a:cs typeface="Calibri"/>
                <a:sym typeface="Calibri"/>
              </a:rPr>
              <a:t>Daily</a:t>
            </a:r>
            <a:endParaRPr dirty="0"/>
          </a:p>
          <a:p>
            <a:pPr marL="742950" marR="0" lvl="1" indent="-285750" algn="l" rtl="0">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Calibri"/>
                <a:ea typeface="Calibri"/>
                <a:cs typeface="Calibri"/>
                <a:sym typeface="Calibri"/>
              </a:rPr>
              <a:t>Weekly</a:t>
            </a:r>
            <a:endParaRPr dirty="0"/>
          </a:p>
          <a:p>
            <a:pPr marL="742950" marR="0" lvl="1" indent="-285750" algn="l" rtl="0">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Calibri"/>
                <a:ea typeface="Calibri"/>
                <a:cs typeface="Calibri"/>
                <a:sym typeface="Calibri"/>
              </a:rPr>
              <a:t>Monthly</a:t>
            </a:r>
            <a:endParaRPr sz="2400" b="0" i="0" u="none" strike="noStrike" cap="none" dirty="0">
              <a:solidFill>
                <a:schemeClr val="lt1"/>
              </a:solidFill>
              <a:latin typeface="Calibri"/>
              <a:ea typeface="Calibri"/>
              <a:cs typeface="Calibri"/>
              <a:sym typeface="Calibri"/>
            </a:endParaRPr>
          </a:p>
        </p:txBody>
      </p:sp>
      <p:sp>
        <p:nvSpPr>
          <p:cNvPr id="2" name="Rectangle 1"/>
          <p:cNvSpPr/>
          <p:nvPr/>
        </p:nvSpPr>
        <p:spPr>
          <a:xfrm>
            <a:off x="1331441" y="-26446"/>
            <a:ext cx="8339142" cy="923330"/>
          </a:xfrm>
          <a:prstGeom prst="rect">
            <a:avLst/>
          </a:prstGeom>
        </p:spPr>
        <p:txBody>
          <a:bodyPr wrap="none">
            <a:spAutoFit/>
          </a:bodyPr>
          <a:lstStyle/>
          <a:p>
            <a:pPr lvl="0"/>
            <a:r>
              <a:rPr lang="en-GB" sz="5400" b="1" dirty="0">
                <a:solidFill>
                  <a:schemeClr val="lt1"/>
                </a:solidFill>
                <a:latin typeface="Calibri"/>
                <a:ea typeface="Calibri"/>
                <a:cs typeface="Calibri"/>
                <a:sym typeface="Calibri"/>
              </a:rPr>
              <a:t>RESEARCH QUESTIONNAIRE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2"/>
          <p:cNvSpPr/>
          <p:nvPr/>
        </p:nvSpPr>
        <p:spPr>
          <a:xfrm>
            <a:off x="1028700" y="1122858"/>
            <a:ext cx="10378440" cy="4893647"/>
          </a:xfrm>
          <a:prstGeom prst="rect">
            <a:avLst/>
          </a:prstGeom>
          <a:noFill/>
          <a:ln>
            <a:noFill/>
          </a:ln>
        </p:spPr>
        <p:txBody>
          <a:bodyPr spcFirstLastPara="1" wrap="square" lIns="91425" tIns="45700" rIns="91425" bIns="45700" anchor="ctr" anchorCtr="0">
            <a:noAutofit/>
          </a:bodyPr>
          <a:lstStyle/>
          <a:p>
            <a:pPr marL="342900" marR="0" lvl="0" indent="-342900" algn="just" rtl="0">
              <a:spcBef>
                <a:spcPts val="0"/>
              </a:spcBef>
              <a:spcAft>
                <a:spcPts val="0"/>
              </a:spcAft>
              <a:buClr>
                <a:schemeClr val="lt1"/>
              </a:buClr>
              <a:buSzPts val="2400"/>
              <a:buFont typeface="Noto Sans Symbols"/>
              <a:buChar char="❖"/>
            </a:pPr>
            <a:r>
              <a:rPr lang="en-GB" sz="2400" dirty="0">
                <a:solidFill>
                  <a:schemeClr val="lt1"/>
                </a:solidFill>
                <a:latin typeface="Calibri"/>
                <a:ea typeface="Calibri"/>
                <a:cs typeface="Calibri"/>
                <a:sym typeface="Calibri"/>
              </a:rPr>
              <a:t>The study showed that using traditional inventory methods together with modern BI tools improves efficiency and decision-making.</a:t>
            </a:r>
            <a:endParaRPr dirty="0"/>
          </a:p>
          <a:p>
            <a:pPr marL="0" marR="0" lvl="0" indent="0" algn="just" rtl="0">
              <a:spcBef>
                <a:spcPts val="0"/>
              </a:spcBef>
              <a:spcAft>
                <a:spcPts val="0"/>
              </a:spcAft>
              <a:buNone/>
            </a:pPr>
            <a:endParaRPr sz="2400" b="0" i="0" u="none" strike="noStrike" cap="none" dirty="0">
              <a:solidFill>
                <a:schemeClr val="lt1"/>
              </a:solidFill>
              <a:latin typeface="Arial"/>
              <a:ea typeface="Arial"/>
              <a:cs typeface="Arial"/>
              <a:sym typeface="Arial"/>
            </a:endParaRPr>
          </a:p>
          <a:p>
            <a:pPr marL="342900" marR="0" lvl="0" indent="-342900" algn="just" rtl="0">
              <a:lnSpc>
                <a:spcPct val="100000"/>
              </a:lnSpc>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Arial"/>
                <a:ea typeface="Arial"/>
                <a:cs typeface="Arial"/>
                <a:sym typeface="Arial"/>
              </a:rPr>
              <a:t>Power BI dashboards gave real-time visibility into stock levels and key performance indicators.</a:t>
            </a:r>
            <a:endParaRPr dirty="0"/>
          </a:p>
          <a:p>
            <a:pPr marL="0" marR="0" lvl="0" indent="0" algn="just" rtl="0">
              <a:lnSpc>
                <a:spcPct val="100000"/>
              </a:lnSpc>
              <a:spcBef>
                <a:spcPts val="0"/>
              </a:spcBef>
              <a:spcAft>
                <a:spcPts val="0"/>
              </a:spcAft>
              <a:buNone/>
            </a:pPr>
            <a:endParaRPr sz="2400" b="0" i="0" u="none" strike="noStrike" cap="none" dirty="0">
              <a:solidFill>
                <a:schemeClr val="lt1"/>
              </a:solidFill>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dirty="0">
              <a:solidFill>
                <a:schemeClr val="lt1"/>
              </a:solidFill>
              <a:latin typeface="Arial"/>
              <a:ea typeface="Arial"/>
              <a:cs typeface="Arial"/>
              <a:sym typeface="Arial"/>
            </a:endParaRPr>
          </a:p>
          <a:p>
            <a:pPr marL="342900" marR="0" lvl="0" indent="-342900" algn="just" rtl="0">
              <a:lnSpc>
                <a:spcPct val="100000"/>
              </a:lnSpc>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Arial"/>
                <a:ea typeface="Arial"/>
                <a:cs typeface="Arial"/>
                <a:sym typeface="Arial"/>
              </a:rPr>
              <a:t>Better data helped managers use resources more effectively.</a:t>
            </a:r>
            <a:endParaRPr dirty="0"/>
          </a:p>
          <a:p>
            <a:pPr marL="0" marR="0" lvl="0" indent="0" algn="just" rtl="0">
              <a:lnSpc>
                <a:spcPct val="100000"/>
              </a:lnSpc>
              <a:spcBef>
                <a:spcPts val="0"/>
              </a:spcBef>
              <a:spcAft>
                <a:spcPts val="0"/>
              </a:spcAft>
              <a:buNone/>
            </a:pPr>
            <a:endParaRPr sz="2400" b="0" i="0" u="none" strike="noStrike" cap="none" dirty="0">
              <a:solidFill>
                <a:schemeClr val="lt1"/>
              </a:solidFill>
              <a:latin typeface="Arial"/>
              <a:ea typeface="Arial"/>
              <a:cs typeface="Arial"/>
              <a:sym typeface="Arial"/>
            </a:endParaRPr>
          </a:p>
          <a:p>
            <a:pPr marL="0" marR="0" lvl="0" indent="0" algn="just" rtl="0">
              <a:lnSpc>
                <a:spcPct val="100000"/>
              </a:lnSpc>
              <a:spcBef>
                <a:spcPts val="0"/>
              </a:spcBef>
              <a:spcAft>
                <a:spcPts val="0"/>
              </a:spcAft>
              <a:buNone/>
            </a:pPr>
            <a:endParaRPr sz="2400" b="0" i="0" u="none" strike="noStrike" cap="none" dirty="0">
              <a:solidFill>
                <a:schemeClr val="lt1"/>
              </a:solidFill>
              <a:latin typeface="Arial"/>
              <a:ea typeface="Arial"/>
              <a:cs typeface="Arial"/>
              <a:sym typeface="Arial"/>
            </a:endParaRPr>
          </a:p>
          <a:p>
            <a:pPr marL="342900" marR="0" lvl="0" indent="-342900" algn="just" rtl="0">
              <a:lnSpc>
                <a:spcPct val="100000"/>
              </a:lnSpc>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Arial"/>
                <a:ea typeface="Arial"/>
                <a:cs typeface="Arial"/>
                <a:sym typeface="Arial"/>
              </a:rPr>
              <a:t>Applying these improvements will help Apollo Tyres strengthen inventory control and stay competitive.</a:t>
            </a:r>
            <a:endParaRPr dirty="0"/>
          </a:p>
          <a:p>
            <a:pPr marL="342900" marR="0" lvl="0" indent="-190500" algn="just" rtl="0">
              <a:lnSpc>
                <a:spcPct val="100000"/>
              </a:lnSpc>
              <a:spcBef>
                <a:spcPts val="0"/>
              </a:spcBef>
              <a:spcAft>
                <a:spcPts val="0"/>
              </a:spcAft>
              <a:buClr>
                <a:schemeClr val="dk1"/>
              </a:buClr>
              <a:buSzPts val="2400"/>
              <a:buFont typeface="Noto Sans Symbols"/>
              <a:buNone/>
            </a:pPr>
            <a:endParaRPr sz="2400" b="0" i="0" u="none" strike="noStrike" cap="none" dirty="0">
              <a:solidFill>
                <a:schemeClr val="lt1"/>
              </a:solidFill>
              <a:latin typeface="Arial"/>
              <a:ea typeface="Arial"/>
              <a:cs typeface="Arial"/>
              <a:sym typeface="Arial"/>
            </a:endParaRPr>
          </a:p>
        </p:txBody>
      </p:sp>
      <p:sp>
        <p:nvSpPr>
          <p:cNvPr id="2" name="Rectangle 1"/>
          <p:cNvSpPr/>
          <p:nvPr/>
        </p:nvSpPr>
        <p:spPr>
          <a:xfrm>
            <a:off x="3779592" y="-55478"/>
            <a:ext cx="4876656" cy="1107996"/>
          </a:xfrm>
          <a:prstGeom prst="rect">
            <a:avLst/>
          </a:prstGeom>
        </p:spPr>
        <p:txBody>
          <a:bodyPr wrap="none">
            <a:spAutoFit/>
          </a:bodyPr>
          <a:lstStyle/>
          <a:p>
            <a:pPr lvl="0"/>
            <a:r>
              <a:rPr lang="en-GB" sz="6600" b="1" dirty="0">
                <a:solidFill>
                  <a:schemeClr val="lt1"/>
                </a:solidFill>
                <a:latin typeface="Calibri"/>
                <a:ea typeface="Calibri"/>
                <a:cs typeface="Calibri"/>
                <a:sym typeface="Calibri"/>
              </a:rPr>
              <a:t>CONCLUSION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2093" y="1793958"/>
            <a:ext cx="7810500" cy="2497200"/>
          </a:xfrm>
        </p:spPr>
        <p:txBody>
          <a:bodyPr>
            <a:normAutofit/>
          </a:bodyPr>
          <a:lstStyle/>
          <a:p>
            <a:pPr algn="ctr"/>
            <a:r>
              <a:rPr lang="en-IN" sz="6600" dirty="0" smtClean="0"/>
              <a:t>THANKYOU </a:t>
            </a:r>
            <a:endParaRPr lang="en-IN" sz="6600" dirty="0"/>
          </a:p>
        </p:txBody>
      </p:sp>
    </p:spTree>
    <p:extLst>
      <p:ext uri="{BB962C8B-B14F-4D97-AF65-F5344CB8AC3E}">
        <p14:creationId xmlns:p14="http://schemas.microsoft.com/office/powerpoint/2010/main" val="3910589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p:nvPr/>
        </p:nvSpPr>
        <p:spPr>
          <a:xfrm>
            <a:off x="944880" y="1783195"/>
            <a:ext cx="9936480" cy="830997"/>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Calibri"/>
                <a:ea typeface="Calibri"/>
                <a:cs typeface="Calibri"/>
                <a:sym typeface="Calibri"/>
              </a:rPr>
              <a:t>Inventory management is very important for manufacturing companies. It ensures that materials are available when needed while keeping costs low.</a:t>
            </a:r>
            <a:endParaRPr sz="2400" b="0" i="0" u="none" strike="noStrike" cap="none" dirty="0">
              <a:solidFill>
                <a:schemeClr val="lt1"/>
              </a:solidFill>
              <a:latin typeface="Calibri"/>
              <a:ea typeface="Calibri"/>
              <a:cs typeface="Calibri"/>
              <a:sym typeface="Calibri"/>
            </a:endParaRPr>
          </a:p>
        </p:txBody>
      </p:sp>
      <p:sp>
        <p:nvSpPr>
          <p:cNvPr id="278" name="Google Shape;278;p13"/>
          <p:cNvSpPr/>
          <p:nvPr/>
        </p:nvSpPr>
        <p:spPr>
          <a:xfrm>
            <a:off x="944880" y="3039174"/>
            <a:ext cx="9936480" cy="1569660"/>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lt1"/>
              </a:buClr>
              <a:buSzPts val="2400"/>
              <a:buFont typeface="Noto Sans Symbols"/>
              <a:buChar char="❑"/>
            </a:pPr>
            <a:r>
              <a:rPr lang="en-GB" sz="2400" b="0" i="0" u="none" strike="noStrike" cap="none" dirty="0">
                <a:solidFill>
                  <a:schemeClr val="lt1"/>
                </a:solidFill>
                <a:latin typeface="Calibri"/>
                <a:ea typeface="Calibri"/>
                <a:cs typeface="Calibri"/>
                <a:sym typeface="Calibri"/>
              </a:rPr>
              <a:t>Apollo Tyres, a leading tyre manufacturer, handles large amounts of raw materials, work-in-progress, and finished products. Proper inventory control helps the company avoid shortages, reduce waste, and meet customer demand on time.</a:t>
            </a:r>
            <a:endParaRPr sz="2400" b="0" i="0" u="none" strike="noStrike" cap="none" dirty="0">
              <a:solidFill>
                <a:schemeClr val="lt1"/>
              </a:solidFill>
              <a:latin typeface="Calibri"/>
              <a:ea typeface="Calibri"/>
              <a:cs typeface="Calibri"/>
              <a:sym typeface="Calibri"/>
            </a:endParaRPr>
          </a:p>
        </p:txBody>
      </p:sp>
      <p:sp>
        <p:nvSpPr>
          <p:cNvPr id="279" name="Google Shape;279;p13"/>
          <p:cNvSpPr/>
          <p:nvPr/>
        </p:nvSpPr>
        <p:spPr>
          <a:xfrm>
            <a:off x="944880" y="5033816"/>
            <a:ext cx="9936480" cy="1200329"/>
          </a:xfrm>
          <a:prstGeom prst="rect">
            <a:avLst/>
          </a:prstGeom>
          <a:noFill/>
          <a:ln>
            <a:noFill/>
          </a:ln>
        </p:spPr>
        <p:txBody>
          <a:bodyPr spcFirstLastPara="1" wrap="square" lIns="91425" tIns="45700" rIns="91425" bIns="45700" anchor="t" anchorCtr="0">
            <a:noAutofit/>
          </a:bodyPr>
          <a:lstStyle/>
          <a:p>
            <a:pPr marL="285750" marR="0" lvl="0" indent="-285750" algn="just" rtl="0">
              <a:spcBef>
                <a:spcPts val="0"/>
              </a:spcBef>
              <a:spcAft>
                <a:spcPts val="0"/>
              </a:spcAft>
              <a:buClr>
                <a:schemeClr val="lt1"/>
              </a:buClr>
              <a:buSzPts val="2400"/>
              <a:buFont typeface="Noto Sans Symbols"/>
              <a:buChar char="❑"/>
            </a:pPr>
            <a:r>
              <a:rPr lang="en-GB" sz="2400" b="0" i="0" u="none" strike="noStrike" cap="none">
                <a:solidFill>
                  <a:schemeClr val="lt1"/>
                </a:solidFill>
                <a:latin typeface="Calibri"/>
                <a:ea typeface="Calibri"/>
                <a:cs typeface="Calibri"/>
                <a:sym typeface="Calibri"/>
              </a:rPr>
              <a:t>This study looks at how Apollo Tyres manages its inventory and how tools like Microsoft Power BI can improve tracking, decision-making, and overall efficiency</a:t>
            </a:r>
            <a:endParaRPr sz="2400" b="0" i="0" u="none" strike="noStrike" cap="none">
              <a:solidFill>
                <a:schemeClr val="lt1"/>
              </a:solidFill>
              <a:latin typeface="Calibri"/>
              <a:ea typeface="Calibri"/>
              <a:cs typeface="Calibri"/>
              <a:sym typeface="Calibri"/>
            </a:endParaRPr>
          </a:p>
        </p:txBody>
      </p:sp>
      <p:sp>
        <p:nvSpPr>
          <p:cNvPr id="280" name="Google Shape;280;p13"/>
          <p:cNvSpPr/>
          <p:nvPr/>
        </p:nvSpPr>
        <p:spPr>
          <a:xfrm>
            <a:off x="2993820" y="575551"/>
            <a:ext cx="5838600" cy="91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6600" b="1" i="0" u="none" strike="noStrike" cap="none" dirty="0">
                <a:solidFill>
                  <a:schemeClr val="lt1"/>
                </a:solidFill>
                <a:latin typeface="Calibri"/>
                <a:ea typeface="Calibri"/>
                <a:cs typeface="Calibri"/>
                <a:sym typeface="Calibri"/>
              </a:rPr>
              <a:t>INTRODUCTION</a:t>
            </a:r>
            <a:endParaRPr sz="66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p:nvPr/>
        </p:nvSpPr>
        <p:spPr>
          <a:xfrm>
            <a:off x="914400" y="1306752"/>
            <a:ext cx="10721340" cy="830997"/>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lt1"/>
              </a:buClr>
              <a:buSzPts val="2400"/>
              <a:buFont typeface="Noto Sans Symbols"/>
              <a:buChar char="❑"/>
            </a:pPr>
            <a:r>
              <a:rPr lang="en-GB" sz="2400" dirty="0">
                <a:solidFill>
                  <a:schemeClr val="lt1"/>
                </a:solidFill>
                <a:latin typeface="Calibri"/>
                <a:ea typeface="Calibri"/>
                <a:cs typeface="Calibri"/>
                <a:sym typeface="Calibri"/>
              </a:rPr>
              <a:t>Apollo Tyres Ltd is one of India’s leading tyre manufacturers. The company was established in 1972 and is headquartered in Gurgaon, India.</a:t>
            </a:r>
            <a:endParaRPr sz="2400" dirty="0">
              <a:solidFill>
                <a:schemeClr val="lt1"/>
              </a:solidFill>
              <a:latin typeface="Calibri"/>
              <a:ea typeface="Calibri"/>
              <a:cs typeface="Calibri"/>
              <a:sym typeface="Calibri"/>
            </a:endParaRPr>
          </a:p>
        </p:txBody>
      </p:sp>
      <p:sp>
        <p:nvSpPr>
          <p:cNvPr id="286" name="Google Shape;286;p14"/>
          <p:cNvSpPr/>
          <p:nvPr/>
        </p:nvSpPr>
        <p:spPr>
          <a:xfrm>
            <a:off x="914400" y="2407739"/>
            <a:ext cx="10721340" cy="830997"/>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lt1"/>
              </a:buClr>
              <a:buSzPts val="2400"/>
              <a:buFont typeface="Noto Sans Symbols"/>
              <a:buChar char="❑"/>
            </a:pPr>
            <a:r>
              <a:rPr lang="en-GB" sz="2400" dirty="0">
                <a:solidFill>
                  <a:schemeClr val="lt1"/>
                </a:solidFill>
                <a:latin typeface="Calibri"/>
                <a:ea typeface="Calibri"/>
                <a:cs typeface="Calibri"/>
                <a:sym typeface="Calibri"/>
              </a:rPr>
              <a:t>Apollo Tyres produces a wide range of tyres for passenger cars, trucks, buses, two-wheelers, and off-road vehicles.</a:t>
            </a:r>
            <a:endParaRPr sz="2400" dirty="0">
              <a:solidFill>
                <a:schemeClr val="lt1"/>
              </a:solidFill>
              <a:latin typeface="Calibri"/>
              <a:ea typeface="Calibri"/>
              <a:cs typeface="Calibri"/>
              <a:sym typeface="Calibri"/>
            </a:endParaRPr>
          </a:p>
        </p:txBody>
      </p:sp>
      <p:sp>
        <p:nvSpPr>
          <p:cNvPr id="287" name="Google Shape;287;p14"/>
          <p:cNvSpPr/>
          <p:nvPr/>
        </p:nvSpPr>
        <p:spPr>
          <a:xfrm>
            <a:off x="914400" y="3508725"/>
            <a:ext cx="10721340" cy="830997"/>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lt1"/>
              </a:buClr>
              <a:buSzPts val="2400"/>
              <a:buFont typeface="Noto Sans Symbols"/>
              <a:buChar char="❑"/>
            </a:pPr>
            <a:r>
              <a:rPr lang="en-GB" sz="2400" dirty="0">
                <a:solidFill>
                  <a:schemeClr val="lt1"/>
                </a:solidFill>
                <a:latin typeface="Calibri"/>
                <a:ea typeface="Calibri"/>
                <a:cs typeface="Calibri"/>
                <a:sym typeface="Calibri"/>
              </a:rPr>
              <a:t>The company has manufacturing plants in India (Chennai, </a:t>
            </a:r>
            <a:r>
              <a:rPr lang="en-GB" sz="2400" dirty="0" err="1">
                <a:solidFill>
                  <a:schemeClr val="lt1"/>
                </a:solidFill>
                <a:latin typeface="Calibri"/>
                <a:ea typeface="Calibri"/>
                <a:cs typeface="Calibri"/>
                <a:sym typeface="Calibri"/>
              </a:rPr>
              <a:t>Kalamassery</a:t>
            </a:r>
            <a:r>
              <a:rPr lang="en-GB" sz="2400" dirty="0">
                <a:solidFill>
                  <a:schemeClr val="lt1"/>
                </a:solidFill>
                <a:latin typeface="Calibri"/>
                <a:ea typeface="Calibri"/>
                <a:cs typeface="Calibri"/>
                <a:sym typeface="Calibri"/>
              </a:rPr>
              <a:t>, </a:t>
            </a:r>
            <a:r>
              <a:rPr lang="en-GB" sz="2400" dirty="0" err="1">
                <a:solidFill>
                  <a:schemeClr val="lt1"/>
                </a:solidFill>
                <a:latin typeface="Calibri"/>
                <a:ea typeface="Calibri"/>
                <a:cs typeface="Calibri"/>
                <a:sym typeface="Calibri"/>
              </a:rPr>
              <a:t>Perambra</a:t>
            </a:r>
            <a:r>
              <a:rPr lang="en-GB" sz="2400" dirty="0">
                <a:solidFill>
                  <a:schemeClr val="lt1"/>
                </a:solidFill>
                <a:latin typeface="Calibri"/>
                <a:ea typeface="Calibri"/>
                <a:cs typeface="Calibri"/>
                <a:sym typeface="Calibri"/>
              </a:rPr>
              <a:t>, </a:t>
            </a:r>
            <a:r>
              <a:rPr lang="en-GB" sz="2400" dirty="0" err="1">
                <a:solidFill>
                  <a:schemeClr val="lt1"/>
                </a:solidFill>
                <a:latin typeface="Calibri"/>
                <a:ea typeface="Calibri"/>
                <a:cs typeface="Calibri"/>
                <a:sym typeface="Calibri"/>
              </a:rPr>
              <a:t>Limda</a:t>
            </a:r>
            <a:r>
              <a:rPr lang="en-GB" sz="2400" dirty="0">
                <a:solidFill>
                  <a:schemeClr val="lt1"/>
                </a:solidFill>
                <a:latin typeface="Calibri"/>
                <a:ea typeface="Calibri"/>
                <a:cs typeface="Calibri"/>
                <a:sym typeface="Calibri"/>
              </a:rPr>
              <a:t>) and in Europe.</a:t>
            </a:r>
            <a:endParaRPr sz="2400" dirty="0">
              <a:solidFill>
                <a:schemeClr val="lt1"/>
              </a:solidFill>
              <a:latin typeface="Calibri"/>
              <a:ea typeface="Calibri"/>
              <a:cs typeface="Calibri"/>
              <a:sym typeface="Calibri"/>
            </a:endParaRPr>
          </a:p>
        </p:txBody>
      </p:sp>
      <p:sp>
        <p:nvSpPr>
          <p:cNvPr id="288" name="Google Shape;288;p14"/>
          <p:cNvSpPr/>
          <p:nvPr/>
        </p:nvSpPr>
        <p:spPr>
          <a:xfrm>
            <a:off x="914400" y="4609712"/>
            <a:ext cx="10721340" cy="830997"/>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lt1"/>
              </a:buClr>
              <a:buSzPts val="2400"/>
              <a:buFont typeface="Noto Sans Symbols"/>
              <a:buChar char="❑"/>
            </a:pPr>
            <a:r>
              <a:rPr lang="en-GB" sz="2400">
                <a:solidFill>
                  <a:schemeClr val="lt1"/>
                </a:solidFill>
                <a:latin typeface="Calibri"/>
                <a:ea typeface="Calibri"/>
                <a:cs typeface="Calibri"/>
                <a:sym typeface="Calibri"/>
              </a:rPr>
              <a:t>Apollo Tyres sells products in over 100 countries and is known for quality, innovation, and strong customer focus.</a:t>
            </a:r>
            <a:endParaRPr sz="2400">
              <a:solidFill>
                <a:schemeClr val="lt1"/>
              </a:solidFill>
              <a:latin typeface="Calibri"/>
              <a:ea typeface="Calibri"/>
              <a:cs typeface="Calibri"/>
              <a:sym typeface="Calibri"/>
            </a:endParaRPr>
          </a:p>
        </p:txBody>
      </p:sp>
      <p:sp>
        <p:nvSpPr>
          <p:cNvPr id="289" name="Google Shape;289;p14"/>
          <p:cNvSpPr/>
          <p:nvPr/>
        </p:nvSpPr>
        <p:spPr>
          <a:xfrm>
            <a:off x="914400" y="5710699"/>
            <a:ext cx="10721340" cy="830997"/>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lt1"/>
              </a:buClr>
              <a:buSzPts val="2400"/>
              <a:buFont typeface="Noto Sans Symbols"/>
              <a:buChar char="❑"/>
            </a:pPr>
            <a:r>
              <a:rPr lang="en-GB" sz="2400">
                <a:solidFill>
                  <a:schemeClr val="lt1"/>
                </a:solidFill>
                <a:latin typeface="Calibri"/>
                <a:ea typeface="Calibri"/>
                <a:cs typeface="Calibri"/>
                <a:sym typeface="Calibri"/>
              </a:rPr>
              <a:t>The company continues to invest in advanced technology and aims to expand its presence in global markets</a:t>
            </a:r>
            <a:endParaRPr sz="2400">
              <a:solidFill>
                <a:schemeClr val="lt1"/>
              </a:solidFill>
              <a:latin typeface="Calibri"/>
              <a:ea typeface="Calibri"/>
              <a:cs typeface="Calibri"/>
              <a:sym typeface="Calibri"/>
            </a:endParaRPr>
          </a:p>
        </p:txBody>
      </p:sp>
      <p:sp>
        <p:nvSpPr>
          <p:cNvPr id="290" name="Google Shape;290;p14"/>
          <p:cNvSpPr/>
          <p:nvPr/>
        </p:nvSpPr>
        <p:spPr>
          <a:xfrm>
            <a:off x="2585644" y="177748"/>
            <a:ext cx="7378851"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GB" sz="6600" b="1" dirty="0">
                <a:solidFill>
                  <a:schemeClr val="lt1"/>
                </a:solidFill>
                <a:latin typeface="Calibri"/>
                <a:ea typeface="Calibri"/>
                <a:cs typeface="Calibri"/>
                <a:sym typeface="Calibri"/>
              </a:rPr>
              <a:t>COMPANY PROFILE</a:t>
            </a:r>
            <a:endParaRPr sz="6600" b="1" dirty="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5"/>
          <p:cNvSpPr/>
          <p:nvPr/>
        </p:nvSpPr>
        <p:spPr>
          <a:xfrm>
            <a:off x="872783" y="1505450"/>
            <a:ext cx="10759440" cy="1954381"/>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500"/>
              <a:buFont typeface="Noto Sans Symbols"/>
              <a:buChar char="❑"/>
            </a:pPr>
            <a:r>
              <a:rPr lang="en-GB" sz="2500" b="1" dirty="0">
                <a:solidFill>
                  <a:schemeClr val="lt1"/>
                </a:solidFill>
                <a:latin typeface="Calibri"/>
                <a:ea typeface="Calibri"/>
                <a:cs typeface="Calibri"/>
                <a:sym typeface="Calibri"/>
              </a:rPr>
              <a:t>Chopra &amp; </a:t>
            </a:r>
            <a:r>
              <a:rPr lang="en-GB" sz="2500" b="1" dirty="0" err="1">
                <a:solidFill>
                  <a:schemeClr val="lt1"/>
                </a:solidFill>
                <a:latin typeface="Calibri"/>
                <a:ea typeface="Calibri"/>
                <a:cs typeface="Calibri"/>
                <a:sym typeface="Calibri"/>
              </a:rPr>
              <a:t>Meindl</a:t>
            </a:r>
            <a:r>
              <a:rPr lang="en-GB" sz="2500" b="1" dirty="0">
                <a:solidFill>
                  <a:schemeClr val="lt1"/>
                </a:solidFill>
                <a:latin typeface="Calibri"/>
                <a:ea typeface="Calibri"/>
                <a:cs typeface="Calibri"/>
                <a:sym typeface="Calibri"/>
              </a:rPr>
              <a:t> (2015</a:t>
            </a:r>
            <a:r>
              <a:rPr lang="en-GB" sz="2400" b="1" dirty="0">
                <a:solidFill>
                  <a:schemeClr val="lt1"/>
                </a:solidFill>
                <a:latin typeface="Calibri"/>
                <a:ea typeface="Calibri"/>
                <a:cs typeface="Calibri"/>
                <a:sym typeface="Calibri"/>
              </a:rPr>
              <a:t>)</a:t>
            </a:r>
            <a:r>
              <a:rPr lang="en-GB" sz="2400" dirty="0">
                <a:solidFill>
                  <a:schemeClr val="lt1"/>
                </a:solidFill>
                <a:latin typeface="Calibri"/>
                <a:ea typeface="Calibri"/>
                <a:cs typeface="Calibri"/>
                <a:sym typeface="Calibri"/>
              </a:rPr>
              <a:t/>
            </a:r>
            <a:br>
              <a:rPr lang="en-GB" sz="2400" dirty="0">
                <a:solidFill>
                  <a:schemeClr val="lt1"/>
                </a:solidFill>
                <a:latin typeface="Calibri"/>
                <a:ea typeface="Calibri"/>
                <a:cs typeface="Calibri"/>
                <a:sym typeface="Calibri"/>
              </a:rPr>
            </a:br>
            <a:r>
              <a:rPr lang="en-GB" sz="2400" dirty="0">
                <a:solidFill>
                  <a:schemeClr val="lt1"/>
                </a:solidFill>
                <a:latin typeface="Calibri"/>
                <a:ea typeface="Calibri"/>
                <a:cs typeface="Calibri"/>
                <a:sym typeface="Calibri"/>
              </a:rPr>
              <a:t>In their book </a:t>
            </a:r>
            <a:r>
              <a:rPr lang="en-GB" sz="2400" i="1" dirty="0">
                <a:solidFill>
                  <a:schemeClr val="lt1"/>
                </a:solidFill>
                <a:latin typeface="Calibri"/>
                <a:ea typeface="Calibri"/>
                <a:cs typeface="Calibri"/>
                <a:sym typeface="Calibri"/>
              </a:rPr>
              <a:t>Supply Chain Management</a:t>
            </a:r>
            <a:r>
              <a:rPr lang="en-GB" sz="2400" dirty="0">
                <a:solidFill>
                  <a:schemeClr val="lt1"/>
                </a:solidFill>
                <a:latin typeface="Calibri"/>
                <a:ea typeface="Calibri"/>
                <a:cs typeface="Calibri"/>
                <a:sym typeface="Calibri"/>
              </a:rPr>
              <a:t>, the authors explain that effective inventory management is key to reducing costs and meeting customer demand. They highlight that tools like ABC analysis and real-time tracking help companies keep the right amount of stock and avoid shortages or excess inventory.</a:t>
            </a:r>
            <a:endParaRPr dirty="0"/>
          </a:p>
        </p:txBody>
      </p:sp>
      <p:sp>
        <p:nvSpPr>
          <p:cNvPr id="296" name="Google Shape;296;p15"/>
          <p:cNvSpPr/>
          <p:nvPr/>
        </p:nvSpPr>
        <p:spPr>
          <a:xfrm>
            <a:off x="872783" y="4011158"/>
            <a:ext cx="10759440" cy="1938992"/>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500"/>
              <a:buFont typeface="Noto Sans Symbols"/>
              <a:buChar char="❑"/>
            </a:pPr>
            <a:r>
              <a:rPr lang="en-GB" sz="2500" b="1" dirty="0">
                <a:solidFill>
                  <a:schemeClr val="lt1"/>
                </a:solidFill>
                <a:latin typeface="Calibri"/>
                <a:ea typeface="Calibri"/>
                <a:cs typeface="Calibri"/>
                <a:sym typeface="Calibri"/>
              </a:rPr>
              <a:t>Wild (2017)</a:t>
            </a:r>
            <a:r>
              <a:rPr lang="en-GB" sz="2400" dirty="0">
                <a:solidFill>
                  <a:schemeClr val="lt1"/>
                </a:solidFill>
                <a:latin typeface="Calibri"/>
                <a:ea typeface="Calibri"/>
                <a:cs typeface="Calibri"/>
                <a:sym typeface="Calibri"/>
              </a:rPr>
              <a:t/>
            </a:r>
            <a:br>
              <a:rPr lang="en-GB" sz="2400" dirty="0">
                <a:solidFill>
                  <a:schemeClr val="lt1"/>
                </a:solidFill>
                <a:latin typeface="Calibri"/>
                <a:ea typeface="Calibri"/>
                <a:cs typeface="Calibri"/>
                <a:sym typeface="Calibri"/>
              </a:rPr>
            </a:br>
            <a:r>
              <a:rPr lang="en-GB" sz="2400" dirty="0">
                <a:solidFill>
                  <a:schemeClr val="lt1"/>
                </a:solidFill>
                <a:latin typeface="Calibri"/>
                <a:ea typeface="Calibri"/>
                <a:cs typeface="Calibri"/>
                <a:sym typeface="Calibri"/>
              </a:rPr>
              <a:t>In </a:t>
            </a:r>
            <a:r>
              <a:rPr lang="en-GB" sz="2400" i="1" dirty="0">
                <a:solidFill>
                  <a:schemeClr val="lt1"/>
                </a:solidFill>
                <a:latin typeface="Calibri"/>
                <a:ea typeface="Calibri"/>
                <a:cs typeface="Calibri"/>
                <a:sym typeface="Calibri"/>
              </a:rPr>
              <a:t>Best Practice in Inventory Management</a:t>
            </a:r>
            <a:r>
              <a:rPr lang="en-GB" sz="2400" dirty="0">
                <a:solidFill>
                  <a:schemeClr val="lt1"/>
                </a:solidFill>
                <a:latin typeface="Calibri"/>
                <a:ea typeface="Calibri"/>
                <a:cs typeface="Calibri"/>
                <a:sym typeface="Calibri"/>
              </a:rPr>
              <a:t>, Wild states that combining  traditional methods with modern technology improves control and efficiency. The study shows that using data visualization tools makes it easier for managers to monitor inventory and make faster, better decisions.</a:t>
            </a:r>
            <a:endParaRPr sz="2400" dirty="0">
              <a:solidFill>
                <a:schemeClr val="lt1"/>
              </a:solidFill>
              <a:latin typeface="Calibri"/>
              <a:ea typeface="Calibri"/>
              <a:cs typeface="Calibri"/>
              <a:sym typeface="Calibri"/>
            </a:endParaRPr>
          </a:p>
        </p:txBody>
      </p:sp>
      <p:sp>
        <p:nvSpPr>
          <p:cNvPr id="297" name="Google Shape;297;p15"/>
          <p:cNvSpPr/>
          <p:nvPr/>
        </p:nvSpPr>
        <p:spPr>
          <a:xfrm>
            <a:off x="1589063" y="275302"/>
            <a:ext cx="960823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6600" dirty="0">
                <a:solidFill>
                  <a:schemeClr val="lt1"/>
                </a:solidFill>
                <a:latin typeface="Calibri"/>
                <a:ea typeface="Calibri"/>
                <a:cs typeface="Calibri"/>
                <a:sym typeface="Calibri"/>
              </a:rPr>
              <a:t>REVIEW OF LITERATURE</a:t>
            </a:r>
            <a:endParaRPr sz="6600" b="1" dirty="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6"/>
          <p:cNvSpPr/>
          <p:nvPr/>
        </p:nvSpPr>
        <p:spPr>
          <a:xfrm>
            <a:off x="1531620" y="1714976"/>
            <a:ext cx="8999100" cy="15696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GB" sz="2400" b="1" dirty="0">
                <a:solidFill>
                  <a:schemeClr val="lt1"/>
                </a:solidFill>
                <a:latin typeface="Calibri"/>
                <a:ea typeface="Calibri"/>
                <a:cs typeface="Calibri"/>
                <a:sym typeface="Calibri"/>
              </a:rPr>
              <a:t>PRIMARY OBJECTIVES:</a:t>
            </a:r>
            <a:endParaRPr dirty="0"/>
          </a:p>
          <a:p>
            <a:pPr marL="342900" marR="0" lvl="0" indent="-342900" algn="just" rtl="0">
              <a:spcBef>
                <a:spcPts val="0"/>
              </a:spcBef>
              <a:spcAft>
                <a:spcPts val="0"/>
              </a:spcAft>
              <a:buClr>
                <a:schemeClr val="lt1"/>
              </a:buClr>
              <a:buSzPts val="2400"/>
              <a:buFont typeface="Arial"/>
              <a:buChar char="•"/>
            </a:pPr>
            <a:r>
              <a:rPr lang="en-GB" sz="2400" dirty="0">
                <a:solidFill>
                  <a:schemeClr val="lt1"/>
                </a:solidFill>
                <a:latin typeface="Calibri"/>
                <a:ea typeface="Calibri"/>
                <a:cs typeface="Calibri"/>
                <a:sym typeface="Calibri"/>
              </a:rPr>
              <a:t>To </a:t>
            </a:r>
            <a:r>
              <a:rPr lang="en-GB" sz="2400" dirty="0" err="1">
                <a:solidFill>
                  <a:schemeClr val="lt1"/>
                </a:solidFill>
                <a:latin typeface="Calibri"/>
                <a:ea typeface="Calibri"/>
                <a:cs typeface="Calibri"/>
                <a:sym typeface="Calibri"/>
              </a:rPr>
              <a:t>analyze</a:t>
            </a:r>
            <a:r>
              <a:rPr lang="en-GB" sz="2400" dirty="0">
                <a:solidFill>
                  <a:schemeClr val="lt1"/>
                </a:solidFill>
                <a:latin typeface="Calibri"/>
                <a:ea typeface="Calibri"/>
                <a:cs typeface="Calibri"/>
                <a:sym typeface="Calibri"/>
              </a:rPr>
              <a:t> current inventory management practices at Apollo Tyres.</a:t>
            </a:r>
            <a:endParaRPr dirty="0"/>
          </a:p>
          <a:p>
            <a:pPr marL="342900" marR="0" lvl="0" indent="-342900" algn="just" rtl="0">
              <a:spcBef>
                <a:spcPts val="0"/>
              </a:spcBef>
              <a:spcAft>
                <a:spcPts val="0"/>
              </a:spcAft>
              <a:buClr>
                <a:schemeClr val="lt1"/>
              </a:buClr>
              <a:buSzPts val="2400"/>
              <a:buFont typeface="Arial"/>
              <a:buChar char="•"/>
            </a:pPr>
            <a:r>
              <a:rPr lang="en-GB" sz="2400" dirty="0">
                <a:solidFill>
                  <a:schemeClr val="lt1"/>
                </a:solidFill>
                <a:latin typeface="Calibri"/>
                <a:ea typeface="Calibri"/>
                <a:cs typeface="Calibri"/>
                <a:sym typeface="Calibri"/>
              </a:rPr>
              <a:t>To evaluate the effectiveness of inventory control using visual analytics.</a:t>
            </a:r>
            <a:endParaRPr sz="2400" dirty="0">
              <a:solidFill>
                <a:schemeClr val="lt1"/>
              </a:solidFill>
              <a:latin typeface="Calibri"/>
              <a:ea typeface="Calibri"/>
              <a:cs typeface="Calibri"/>
              <a:sym typeface="Calibri"/>
            </a:endParaRPr>
          </a:p>
        </p:txBody>
      </p:sp>
      <p:sp>
        <p:nvSpPr>
          <p:cNvPr id="303" name="Google Shape;303;p16"/>
          <p:cNvSpPr/>
          <p:nvPr/>
        </p:nvSpPr>
        <p:spPr>
          <a:xfrm>
            <a:off x="1531620" y="3955256"/>
            <a:ext cx="9227700" cy="15696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GB" sz="2400" b="1">
                <a:solidFill>
                  <a:schemeClr val="lt1"/>
                </a:solidFill>
                <a:latin typeface="Calibri"/>
                <a:ea typeface="Calibri"/>
                <a:cs typeface="Calibri"/>
                <a:sym typeface="Calibri"/>
              </a:rPr>
              <a:t>SECONDARY OBJECTIVES:</a:t>
            </a:r>
            <a:endParaRPr/>
          </a:p>
          <a:p>
            <a:pPr marL="342900" marR="0" lvl="0" indent="-342900" algn="just" rtl="0">
              <a:spcBef>
                <a:spcPts val="0"/>
              </a:spcBef>
              <a:spcAft>
                <a:spcPts val="0"/>
              </a:spcAft>
              <a:buClr>
                <a:schemeClr val="lt1"/>
              </a:buClr>
              <a:buSzPts val="2400"/>
              <a:buFont typeface="Arial"/>
              <a:buChar char="•"/>
            </a:pPr>
            <a:r>
              <a:rPr lang="en-GB" sz="2400">
                <a:solidFill>
                  <a:schemeClr val="lt1"/>
                </a:solidFill>
                <a:latin typeface="Calibri"/>
                <a:ea typeface="Calibri"/>
                <a:cs typeface="Calibri"/>
                <a:sym typeface="Calibri"/>
              </a:rPr>
              <a:t>To improve tracking and monitoring of inventory levels.</a:t>
            </a:r>
            <a:endParaRPr/>
          </a:p>
          <a:p>
            <a:pPr marL="342900" marR="0" lvl="0" indent="-342900" algn="just" rtl="0">
              <a:spcBef>
                <a:spcPts val="0"/>
              </a:spcBef>
              <a:spcAft>
                <a:spcPts val="0"/>
              </a:spcAft>
              <a:buClr>
                <a:schemeClr val="lt1"/>
              </a:buClr>
              <a:buSzPts val="2400"/>
              <a:buFont typeface="Arial"/>
              <a:buChar char="•"/>
            </a:pPr>
            <a:r>
              <a:rPr lang="en-GB" sz="2400">
                <a:solidFill>
                  <a:schemeClr val="lt1"/>
                </a:solidFill>
                <a:latin typeface="Calibri"/>
                <a:ea typeface="Calibri"/>
                <a:cs typeface="Calibri"/>
                <a:sym typeface="Calibri"/>
              </a:rPr>
              <a:t>To suggest improvements to strengthen the inventory control system.</a:t>
            </a:r>
            <a:endParaRPr/>
          </a:p>
          <a:p>
            <a:pPr marL="0" marR="0" lvl="0" indent="0" algn="just" rtl="0">
              <a:spcBef>
                <a:spcPts val="0"/>
              </a:spcBef>
              <a:spcAft>
                <a:spcPts val="0"/>
              </a:spcAft>
              <a:buNone/>
            </a:pPr>
            <a:endParaRPr sz="2400">
              <a:solidFill>
                <a:schemeClr val="lt1"/>
              </a:solidFill>
              <a:latin typeface="Calibri"/>
              <a:ea typeface="Calibri"/>
              <a:cs typeface="Calibri"/>
              <a:sym typeface="Calibri"/>
            </a:endParaRPr>
          </a:p>
        </p:txBody>
      </p:sp>
      <p:sp>
        <p:nvSpPr>
          <p:cNvPr id="304" name="Google Shape;304;p16"/>
          <p:cNvSpPr txBox="1"/>
          <p:nvPr/>
        </p:nvSpPr>
        <p:spPr>
          <a:xfrm>
            <a:off x="1379225" y="114300"/>
            <a:ext cx="108777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600" b="1">
                <a:solidFill>
                  <a:schemeClr val="lt1"/>
                </a:solidFill>
                <a:latin typeface="Calibri"/>
                <a:ea typeface="Calibri"/>
                <a:cs typeface="Calibri"/>
                <a:sym typeface="Calibri"/>
              </a:rPr>
              <a:t>OBJECTIVES OF THE STUDY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p:nvPr/>
        </p:nvSpPr>
        <p:spPr>
          <a:xfrm>
            <a:off x="861060" y="1620858"/>
            <a:ext cx="10393800" cy="44013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800"/>
              <a:buFont typeface="Noto Sans Symbols"/>
              <a:buChar char="❑"/>
            </a:pPr>
            <a:r>
              <a:rPr lang="en-GB" sz="2800">
                <a:solidFill>
                  <a:schemeClr val="lt1"/>
                </a:solidFill>
                <a:latin typeface="Calibri"/>
                <a:ea typeface="Calibri"/>
                <a:cs typeface="Calibri"/>
                <a:sym typeface="Calibri"/>
              </a:rPr>
              <a:t>Focused on the Apollo Tyres plant at Kalamassery.</a:t>
            </a:r>
            <a:endParaRPr/>
          </a:p>
          <a:p>
            <a:pPr marL="0" marR="0" lvl="0" indent="0" algn="l" rtl="0">
              <a:spcBef>
                <a:spcPts val="0"/>
              </a:spcBef>
              <a:spcAft>
                <a:spcPts val="0"/>
              </a:spcAft>
              <a:buNone/>
            </a:pPr>
            <a:endParaRPr sz="28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2800"/>
              <a:buFont typeface="Noto Sans Symbols"/>
              <a:buChar char="❑"/>
            </a:pPr>
            <a:r>
              <a:rPr lang="en-GB" sz="2800">
                <a:solidFill>
                  <a:schemeClr val="lt1"/>
                </a:solidFill>
                <a:latin typeface="Calibri"/>
                <a:ea typeface="Calibri"/>
                <a:cs typeface="Calibri"/>
                <a:sym typeface="Calibri"/>
              </a:rPr>
              <a:t>Covers raw materials, work-in-progress (WIP), and finished goods.</a:t>
            </a:r>
            <a:endParaRPr/>
          </a:p>
          <a:p>
            <a:pPr marL="0" marR="0" lvl="0" indent="0" algn="l" rtl="0">
              <a:spcBef>
                <a:spcPts val="0"/>
              </a:spcBef>
              <a:spcAft>
                <a:spcPts val="0"/>
              </a:spcAft>
              <a:buNone/>
            </a:pPr>
            <a:endParaRPr sz="2800">
              <a:solidFill>
                <a:schemeClr val="lt1"/>
              </a:solidFill>
              <a:latin typeface="Calibri"/>
              <a:ea typeface="Calibri"/>
              <a:cs typeface="Calibri"/>
              <a:sym typeface="Calibri"/>
            </a:endParaRPr>
          </a:p>
          <a:p>
            <a:pPr marL="457200" marR="0" lvl="0" indent="-457200" algn="l" rtl="0">
              <a:spcBef>
                <a:spcPts val="0"/>
              </a:spcBef>
              <a:spcAft>
                <a:spcPts val="0"/>
              </a:spcAft>
              <a:buClr>
                <a:schemeClr val="lt1"/>
              </a:buClr>
              <a:buSzPts val="2800"/>
              <a:buFont typeface="Noto Sans Symbols"/>
              <a:buChar char="❑"/>
            </a:pPr>
            <a:r>
              <a:rPr lang="en-GB" sz="2800">
                <a:solidFill>
                  <a:schemeClr val="lt1"/>
                </a:solidFill>
                <a:latin typeface="Calibri"/>
                <a:ea typeface="Calibri"/>
                <a:cs typeface="Calibri"/>
                <a:sym typeface="Calibri"/>
              </a:rPr>
              <a:t>Includes ABC Analysis and Economic Order Quantity (EOQ) calculations.</a:t>
            </a:r>
            <a:endParaRPr/>
          </a:p>
          <a:p>
            <a:pPr marL="0" marR="0" lvl="0" indent="0" algn="l" rtl="0">
              <a:spcBef>
                <a:spcPts val="0"/>
              </a:spcBef>
              <a:spcAft>
                <a:spcPts val="0"/>
              </a:spcAft>
              <a:buNone/>
            </a:pPr>
            <a:endParaRPr sz="2800">
              <a:solidFill>
                <a:schemeClr val="lt1"/>
              </a:solidFill>
              <a:latin typeface="Calibri"/>
              <a:ea typeface="Calibri"/>
              <a:cs typeface="Calibri"/>
              <a:sym typeface="Calibri"/>
            </a:endParaRPr>
          </a:p>
          <a:p>
            <a:pPr marL="457200" marR="0" lvl="0" indent="-457200" algn="l" rtl="0">
              <a:spcBef>
                <a:spcPts val="0"/>
              </a:spcBef>
              <a:spcAft>
                <a:spcPts val="0"/>
              </a:spcAft>
              <a:buClr>
                <a:schemeClr val="lt1"/>
              </a:buClr>
              <a:buSzPts val="2800"/>
              <a:buFont typeface="Noto Sans Symbols"/>
              <a:buChar char="❑"/>
            </a:pPr>
            <a:r>
              <a:rPr lang="en-GB" sz="2800">
                <a:solidFill>
                  <a:schemeClr val="lt1"/>
                </a:solidFill>
                <a:latin typeface="Calibri"/>
                <a:ea typeface="Calibri"/>
                <a:cs typeface="Calibri"/>
                <a:sym typeface="Calibri"/>
              </a:rPr>
              <a:t>Simulates inventory dashboards and reports using Power BI.</a:t>
            </a:r>
            <a:endParaRPr/>
          </a:p>
          <a:p>
            <a:pPr marL="0" marR="0" lvl="0" indent="0" algn="l" rtl="0">
              <a:spcBef>
                <a:spcPts val="0"/>
              </a:spcBef>
              <a:spcAft>
                <a:spcPts val="0"/>
              </a:spcAft>
              <a:buNone/>
            </a:pPr>
            <a:endParaRPr sz="2800">
              <a:solidFill>
                <a:schemeClr val="lt1"/>
              </a:solidFill>
              <a:latin typeface="Calibri"/>
              <a:ea typeface="Calibri"/>
              <a:cs typeface="Calibri"/>
              <a:sym typeface="Calibri"/>
            </a:endParaRPr>
          </a:p>
          <a:p>
            <a:pPr marL="457200" marR="0" lvl="0" indent="-457200" algn="l" rtl="0">
              <a:spcBef>
                <a:spcPts val="0"/>
              </a:spcBef>
              <a:spcAft>
                <a:spcPts val="0"/>
              </a:spcAft>
              <a:buClr>
                <a:schemeClr val="lt1"/>
              </a:buClr>
              <a:buSzPts val="2800"/>
              <a:buFont typeface="Noto Sans Symbols"/>
              <a:buChar char="❑"/>
            </a:pPr>
            <a:r>
              <a:rPr lang="en-GB" sz="2800">
                <a:solidFill>
                  <a:schemeClr val="lt1"/>
                </a:solidFill>
                <a:latin typeface="Calibri"/>
                <a:ea typeface="Calibri"/>
                <a:cs typeface="Calibri"/>
                <a:sym typeface="Calibri"/>
              </a:rPr>
              <a:t>Offers recommendations to enhance operational efficiency.</a:t>
            </a:r>
            <a:endParaRPr sz="2800">
              <a:solidFill>
                <a:schemeClr val="lt1"/>
              </a:solidFill>
              <a:latin typeface="Calibri"/>
              <a:ea typeface="Calibri"/>
              <a:cs typeface="Calibri"/>
              <a:sym typeface="Calibri"/>
            </a:endParaRPr>
          </a:p>
        </p:txBody>
      </p:sp>
      <p:sp>
        <p:nvSpPr>
          <p:cNvPr id="315" name="Google Shape;315;p18"/>
          <p:cNvSpPr txBox="1"/>
          <p:nvPr/>
        </p:nvSpPr>
        <p:spPr>
          <a:xfrm>
            <a:off x="861050" y="247650"/>
            <a:ext cx="81306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600" b="1" dirty="0">
                <a:solidFill>
                  <a:schemeClr val="lt1"/>
                </a:solidFill>
                <a:latin typeface="Calibri"/>
                <a:ea typeface="Calibri"/>
                <a:cs typeface="Calibri"/>
                <a:sym typeface="Calibri"/>
              </a:rPr>
              <a:t>SCOPE OF THE STUDY</a:t>
            </a:r>
            <a:endParaRPr sz="6600" b="1" dirty="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0"/>
          <p:cNvSpPr/>
          <p:nvPr/>
        </p:nvSpPr>
        <p:spPr>
          <a:xfrm>
            <a:off x="1196340" y="2532585"/>
            <a:ext cx="11380006" cy="46166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400"/>
              <a:buFont typeface="Arial"/>
              <a:buChar char="•"/>
            </a:pPr>
            <a:r>
              <a:rPr lang="en-GB" sz="2400" dirty="0">
                <a:solidFill>
                  <a:schemeClr val="lt1"/>
                </a:solidFill>
              </a:rPr>
              <a:t>I</a:t>
            </a:r>
            <a:r>
              <a:rPr lang="en-GB" sz="2400" dirty="0" smtClean="0">
                <a:solidFill>
                  <a:schemeClr val="lt1"/>
                </a:solidFill>
                <a:latin typeface="Arial"/>
                <a:ea typeface="Arial"/>
                <a:cs typeface="Arial"/>
                <a:sym typeface="Arial"/>
              </a:rPr>
              <a:t>nventory </a:t>
            </a:r>
            <a:r>
              <a:rPr lang="en-GB" sz="2400" dirty="0">
                <a:solidFill>
                  <a:schemeClr val="lt1"/>
                </a:solidFill>
                <a:latin typeface="Arial"/>
                <a:ea typeface="Arial"/>
                <a:cs typeface="Arial"/>
                <a:sym typeface="Arial"/>
              </a:rPr>
              <a:t>costs are a big part of operating expenses.</a:t>
            </a:r>
            <a:endParaRPr dirty="0"/>
          </a:p>
        </p:txBody>
      </p:sp>
      <p:sp>
        <p:nvSpPr>
          <p:cNvPr id="326" name="Google Shape;326;p20"/>
          <p:cNvSpPr/>
          <p:nvPr/>
        </p:nvSpPr>
        <p:spPr>
          <a:xfrm>
            <a:off x="1196340" y="1384951"/>
            <a:ext cx="9296400" cy="83099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400"/>
              <a:buFont typeface="Arial"/>
              <a:buChar char="•"/>
            </a:pPr>
            <a:r>
              <a:rPr lang="en-GB" sz="2400" dirty="0">
                <a:solidFill>
                  <a:schemeClr val="lt1"/>
                </a:solidFill>
                <a:latin typeface="Arial"/>
                <a:ea typeface="Arial"/>
                <a:cs typeface="Arial"/>
                <a:sym typeface="Arial"/>
              </a:rPr>
              <a:t>Poor inventory management can cause </a:t>
            </a:r>
            <a:r>
              <a:rPr lang="en-GB" sz="2400" dirty="0" err="1">
                <a:solidFill>
                  <a:schemeClr val="lt1"/>
                </a:solidFill>
                <a:latin typeface="Arial"/>
                <a:ea typeface="Arial"/>
                <a:cs typeface="Arial"/>
                <a:sym typeface="Arial"/>
              </a:rPr>
              <a:t>stockouts</a:t>
            </a:r>
            <a:r>
              <a:rPr lang="en-GB" sz="2400" dirty="0">
                <a:solidFill>
                  <a:schemeClr val="lt1"/>
                </a:solidFill>
                <a:latin typeface="Arial"/>
                <a:ea typeface="Arial"/>
                <a:cs typeface="Arial"/>
                <a:sym typeface="Arial"/>
              </a:rPr>
              <a:t>, overstocking, and extra costs</a:t>
            </a:r>
            <a:endParaRPr sz="2400" dirty="0">
              <a:solidFill>
                <a:schemeClr val="lt1"/>
              </a:solidFill>
              <a:latin typeface="Calibri"/>
              <a:ea typeface="Calibri"/>
              <a:cs typeface="Calibri"/>
              <a:sym typeface="Calibri"/>
            </a:endParaRPr>
          </a:p>
        </p:txBody>
      </p:sp>
      <p:sp>
        <p:nvSpPr>
          <p:cNvPr id="327" name="Google Shape;327;p20"/>
          <p:cNvSpPr/>
          <p:nvPr/>
        </p:nvSpPr>
        <p:spPr>
          <a:xfrm>
            <a:off x="1196340" y="4541672"/>
            <a:ext cx="9296400" cy="83099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400"/>
              <a:buFont typeface="Arial"/>
              <a:buChar char="•"/>
            </a:pPr>
            <a:r>
              <a:rPr lang="en-GB" sz="2400">
                <a:solidFill>
                  <a:schemeClr val="lt1"/>
                </a:solidFill>
                <a:latin typeface="Arial"/>
                <a:ea typeface="Arial"/>
                <a:cs typeface="Arial"/>
                <a:sym typeface="Arial"/>
              </a:rPr>
              <a:t>Without real-time data, it’s hard to respond quickly to changes in demand.</a:t>
            </a:r>
            <a:endParaRPr/>
          </a:p>
        </p:txBody>
      </p:sp>
      <p:sp>
        <p:nvSpPr>
          <p:cNvPr id="328" name="Google Shape;328;p20"/>
          <p:cNvSpPr/>
          <p:nvPr/>
        </p:nvSpPr>
        <p:spPr>
          <a:xfrm>
            <a:off x="1196340" y="3394038"/>
            <a:ext cx="9296400" cy="83099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400"/>
              <a:buFont typeface="Arial"/>
              <a:buChar char="•"/>
            </a:pPr>
            <a:r>
              <a:rPr lang="en-GB" sz="2400">
                <a:solidFill>
                  <a:schemeClr val="lt1"/>
                </a:solidFill>
                <a:latin typeface="Arial"/>
                <a:ea typeface="Arial"/>
                <a:cs typeface="Arial"/>
                <a:sym typeface="Arial"/>
              </a:rPr>
              <a:t>Using analytics helps make better decisions and use resources wisely.</a:t>
            </a:r>
            <a:endParaRPr/>
          </a:p>
        </p:txBody>
      </p:sp>
      <p:sp>
        <p:nvSpPr>
          <p:cNvPr id="329" name="Google Shape;329;p20"/>
          <p:cNvSpPr/>
          <p:nvPr/>
        </p:nvSpPr>
        <p:spPr>
          <a:xfrm>
            <a:off x="1196340" y="5680029"/>
            <a:ext cx="12137826" cy="46166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2400"/>
              <a:buFont typeface="Arial"/>
              <a:buChar char="•"/>
            </a:pPr>
            <a:r>
              <a:rPr lang="en-GB" sz="2400" dirty="0">
                <a:solidFill>
                  <a:schemeClr val="lt1"/>
                </a:solidFill>
                <a:latin typeface="Arial"/>
                <a:ea typeface="Arial"/>
                <a:cs typeface="Arial"/>
                <a:sym typeface="Arial"/>
              </a:rPr>
              <a:t>Good inventory control keeps the company competitive</a:t>
            </a:r>
            <a:endParaRPr dirty="0"/>
          </a:p>
        </p:txBody>
      </p:sp>
      <p:sp>
        <p:nvSpPr>
          <p:cNvPr id="2" name="Rectangle 1"/>
          <p:cNvSpPr/>
          <p:nvPr/>
        </p:nvSpPr>
        <p:spPr>
          <a:xfrm>
            <a:off x="2171098" y="205706"/>
            <a:ext cx="7346883" cy="1107996"/>
          </a:xfrm>
          <a:prstGeom prst="rect">
            <a:avLst/>
          </a:prstGeom>
        </p:spPr>
        <p:txBody>
          <a:bodyPr wrap="none">
            <a:spAutoFit/>
          </a:bodyPr>
          <a:lstStyle/>
          <a:p>
            <a:pPr lvl="0"/>
            <a:r>
              <a:rPr lang="en-GB" sz="6600" b="1" dirty="0">
                <a:solidFill>
                  <a:schemeClr val="lt1"/>
                </a:solidFill>
                <a:latin typeface="Calibri"/>
                <a:ea typeface="Calibri"/>
                <a:cs typeface="Calibri"/>
                <a:sym typeface="Calibri"/>
              </a:rPr>
              <a:t>NEED OF THE STUDY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p:nvPr/>
        </p:nvSpPr>
        <p:spPr>
          <a:xfrm>
            <a:off x="1005840" y="1272521"/>
            <a:ext cx="10218420" cy="4832092"/>
          </a:xfrm>
          <a:prstGeom prst="rect">
            <a:avLst/>
          </a:prstGeom>
          <a:noFill/>
          <a:ln>
            <a:noFill/>
          </a:ln>
        </p:spPr>
        <p:txBody>
          <a:bodyPr spcFirstLastPara="1" wrap="square" lIns="91425" tIns="45700" rIns="91425" bIns="45700" anchor="t" anchorCtr="0">
            <a:noAutofit/>
          </a:bodyPr>
          <a:lstStyle/>
          <a:p>
            <a:pPr marL="342900" marR="0" lvl="0" indent="-342900" algn="just" rtl="0">
              <a:spcBef>
                <a:spcPts val="0"/>
              </a:spcBef>
              <a:spcAft>
                <a:spcPts val="0"/>
              </a:spcAft>
              <a:buClr>
                <a:schemeClr val="lt1"/>
              </a:buClr>
              <a:buSzPts val="2800"/>
              <a:buFont typeface="Noto Sans Symbols"/>
              <a:buChar char="▪"/>
            </a:pPr>
            <a:r>
              <a:rPr lang="en-GB" sz="2800" dirty="0">
                <a:solidFill>
                  <a:schemeClr val="lt1"/>
                </a:solidFill>
                <a:latin typeface="Arial"/>
                <a:ea typeface="Arial"/>
                <a:cs typeface="Arial"/>
                <a:sym typeface="Arial"/>
              </a:rPr>
              <a:t>The study is limited to the </a:t>
            </a:r>
            <a:r>
              <a:rPr lang="en-GB" sz="2800" dirty="0" err="1">
                <a:solidFill>
                  <a:schemeClr val="lt1"/>
                </a:solidFill>
                <a:latin typeface="Arial"/>
                <a:ea typeface="Arial"/>
                <a:cs typeface="Arial"/>
                <a:sym typeface="Arial"/>
              </a:rPr>
              <a:t>Kalamassery</a:t>
            </a:r>
            <a:r>
              <a:rPr lang="en-GB" sz="2800" dirty="0">
                <a:solidFill>
                  <a:schemeClr val="lt1"/>
                </a:solidFill>
                <a:latin typeface="Arial"/>
                <a:ea typeface="Arial"/>
                <a:cs typeface="Arial"/>
                <a:sym typeface="Arial"/>
              </a:rPr>
              <a:t> unit and may not reflect practices at other locations.</a:t>
            </a:r>
            <a:endParaRPr dirty="0"/>
          </a:p>
          <a:p>
            <a:pPr marL="0" marR="0" lvl="0" indent="0" algn="just" rtl="0">
              <a:spcBef>
                <a:spcPts val="0"/>
              </a:spcBef>
              <a:spcAft>
                <a:spcPts val="0"/>
              </a:spcAft>
              <a:buNone/>
            </a:pPr>
            <a:endParaRPr sz="2800" dirty="0">
              <a:solidFill>
                <a:schemeClr val="lt1"/>
              </a:solidFill>
              <a:latin typeface="Arial"/>
              <a:ea typeface="Arial"/>
              <a:cs typeface="Arial"/>
              <a:sym typeface="Arial"/>
            </a:endParaRPr>
          </a:p>
          <a:p>
            <a:pPr marL="342900" marR="0" lvl="0" indent="-342900" algn="just" rtl="0">
              <a:spcBef>
                <a:spcPts val="0"/>
              </a:spcBef>
              <a:spcAft>
                <a:spcPts val="0"/>
              </a:spcAft>
              <a:buClr>
                <a:schemeClr val="lt1"/>
              </a:buClr>
              <a:buSzPts val="2800"/>
              <a:buFont typeface="Noto Sans Symbols"/>
              <a:buChar char="▪"/>
            </a:pPr>
            <a:r>
              <a:rPr lang="en-GB" sz="2800" dirty="0">
                <a:solidFill>
                  <a:schemeClr val="lt1"/>
                </a:solidFill>
                <a:latin typeface="Arial"/>
                <a:ea typeface="Arial"/>
                <a:cs typeface="Arial"/>
                <a:sym typeface="Arial"/>
              </a:rPr>
              <a:t>Analysis is based on mock and historical data due to limited access to live company systems.</a:t>
            </a:r>
            <a:endParaRPr dirty="0"/>
          </a:p>
          <a:p>
            <a:pPr marL="0" marR="0" lvl="0" indent="0" algn="just" rtl="0">
              <a:spcBef>
                <a:spcPts val="0"/>
              </a:spcBef>
              <a:spcAft>
                <a:spcPts val="0"/>
              </a:spcAft>
              <a:buNone/>
            </a:pPr>
            <a:endParaRPr sz="2800" dirty="0">
              <a:solidFill>
                <a:schemeClr val="lt1"/>
              </a:solidFill>
              <a:latin typeface="Arial"/>
              <a:ea typeface="Arial"/>
              <a:cs typeface="Arial"/>
              <a:sym typeface="Arial"/>
            </a:endParaRPr>
          </a:p>
          <a:p>
            <a:pPr marL="342900" marR="0" lvl="0" indent="-342900" algn="just" rtl="0">
              <a:spcBef>
                <a:spcPts val="0"/>
              </a:spcBef>
              <a:spcAft>
                <a:spcPts val="0"/>
              </a:spcAft>
              <a:buClr>
                <a:schemeClr val="lt1"/>
              </a:buClr>
              <a:buSzPts val="2800"/>
              <a:buFont typeface="Noto Sans Symbols"/>
              <a:buChar char="▪"/>
            </a:pPr>
            <a:r>
              <a:rPr lang="en-GB" sz="2800" dirty="0">
                <a:solidFill>
                  <a:schemeClr val="lt1"/>
                </a:solidFill>
                <a:latin typeface="Arial"/>
                <a:ea typeface="Arial"/>
                <a:cs typeface="Arial"/>
                <a:sym typeface="Arial"/>
              </a:rPr>
              <a:t>Findings may require further validation before implementation.</a:t>
            </a:r>
            <a:endParaRPr dirty="0"/>
          </a:p>
          <a:p>
            <a:pPr marL="0" marR="0" lvl="0" indent="0" algn="just" rtl="0">
              <a:spcBef>
                <a:spcPts val="0"/>
              </a:spcBef>
              <a:spcAft>
                <a:spcPts val="0"/>
              </a:spcAft>
              <a:buNone/>
            </a:pPr>
            <a:endParaRPr sz="2800" dirty="0">
              <a:solidFill>
                <a:schemeClr val="lt1"/>
              </a:solidFill>
              <a:latin typeface="Arial"/>
              <a:ea typeface="Arial"/>
              <a:cs typeface="Arial"/>
              <a:sym typeface="Arial"/>
            </a:endParaRPr>
          </a:p>
          <a:p>
            <a:pPr marL="342900" marR="0" lvl="0" indent="-342900" algn="just" rtl="0">
              <a:spcBef>
                <a:spcPts val="0"/>
              </a:spcBef>
              <a:spcAft>
                <a:spcPts val="0"/>
              </a:spcAft>
              <a:buClr>
                <a:schemeClr val="lt1"/>
              </a:buClr>
              <a:buSzPts val="2800"/>
              <a:buFont typeface="Noto Sans Symbols"/>
              <a:buChar char="▪"/>
            </a:pPr>
            <a:r>
              <a:rPr lang="en-GB" sz="2800" dirty="0">
                <a:solidFill>
                  <a:schemeClr val="lt1"/>
                </a:solidFill>
                <a:latin typeface="Arial"/>
                <a:ea typeface="Arial"/>
                <a:cs typeface="Arial"/>
                <a:sym typeface="Arial"/>
              </a:rPr>
              <a:t>Time constraints restricted a more extensive data collection process.</a:t>
            </a:r>
            <a:endParaRPr dirty="0"/>
          </a:p>
        </p:txBody>
      </p:sp>
      <p:sp>
        <p:nvSpPr>
          <p:cNvPr id="2" name="Rectangle 1"/>
          <p:cNvSpPr/>
          <p:nvPr/>
        </p:nvSpPr>
        <p:spPr>
          <a:xfrm>
            <a:off x="1073445" y="122322"/>
            <a:ext cx="10083210" cy="1107996"/>
          </a:xfrm>
          <a:prstGeom prst="rect">
            <a:avLst/>
          </a:prstGeom>
        </p:spPr>
        <p:txBody>
          <a:bodyPr wrap="none">
            <a:spAutoFit/>
          </a:bodyPr>
          <a:lstStyle/>
          <a:p>
            <a:pPr lvl="0" algn="ctr"/>
            <a:r>
              <a:rPr lang="en-GB" sz="6600" b="1" dirty="0">
                <a:solidFill>
                  <a:schemeClr val="lt1"/>
                </a:solidFill>
                <a:latin typeface="Calibri"/>
                <a:ea typeface="Calibri"/>
                <a:cs typeface="Calibri"/>
                <a:sym typeface="Calibri"/>
              </a:rPr>
              <a:t>LIMITATIONS OF THE STUDY</a:t>
            </a:r>
            <a:endParaRPr lang="en-GB" sz="6600" dirty="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4"/>
          <p:cNvSpPr/>
          <p:nvPr/>
        </p:nvSpPr>
        <p:spPr>
          <a:xfrm>
            <a:off x="891539" y="1527746"/>
            <a:ext cx="10897187" cy="238164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Clr>
                <a:schemeClr val="lt1"/>
              </a:buClr>
              <a:buSzPts val="2400"/>
              <a:buFont typeface="Noto Sans Symbols"/>
              <a:buChar char="❑"/>
            </a:pPr>
            <a:r>
              <a:rPr lang="en-GB" sz="2400" b="1" dirty="0">
                <a:solidFill>
                  <a:schemeClr val="lt1"/>
                </a:solidFill>
                <a:latin typeface="Calibri"/>
                <a:ea typeface="Calibri"/>
                <a:cs typeface="Calibri"/>
                <a:sym typeface="Calibri"/>
              </a:rPr>
              <a:t>Research Approach</a:t>
            </a:r>
            <a:r>
              <a:rPr lang="en-GB" sz="2400" b="1" dirty="0" smtClean="0">
                <a:solidFill>
                  <a:schemeClr val="lt1"/>
                </a:solidFill>
                <a:latin typeface="Calibri"/>
                <a:ea typeface="Calibri"/>
                <a:cs typeface="Calibri"/>
                <a:sym typeface="Calibri"/>
              </a:rPr>
              <a:t>:</a:t>
            </a:r>
            <a:r>
              <a:rPr lang="en-GB" sz="2400" dirty="0">
                <a:solidFill>
                  <a:schemeClr val="lt1"/>
                </a:solidFill>
                <a:latin typeface="Calibri"/>
                <a:ea typeface="Calibri"/>
                <a:cs typeface="Calibri"/>
                <a:sym typeface="Calibri"/>
              </a:rPr>
              <a:t/>
            </a:r>
            <a:br>
              <a:rPr lang="en-GB" sz="2400" dirty="0">
                <a:solidFill>
                  <a:schemeClr val="lt1"/>
                </a:solidFill>
                <a:latin typeface="Calibri"/>
                <a:ea typeface="Calibri"/>
                <a:cs typeface="Calibri"/>
                <a:sym typeface="Calibri"/>
              </a:rPr>
            </a:br>
            <a:r>
              <a:rPr lang="en-GB" sz="2400" dirty="0" smtClean="0">
                <a:solidFill>
                  <a:schemeClr val="lt1"/>
                </a:solidFill>
                <a:latin typeface="Calibri"/>
                <a:ea typeface="Calibri"/>
                <a:cs typeface="Calibri"/>
                <a:sym typeface="Calibri"/>
              </a:rPr>
              <a:t>  </a:t>
            </a:r>
            <a:r>
              <a:rPr lang="en-GB" sz="2800" b="1" dirty="0" smtClean="0">
                <a:solidFill>
                  <a:schemeClr val="lt1"/>
                </a:solidFill>
                <a:latin typeface="Calibri"/>
                <a:ea typeface="Calibri"/>
                <a:cs typeface="Calibri"/>
                <a:sym typeface="Calibri"/>
              </a:rPr>
              <a:t>&gt; </a:t>
            </a:r>
            <a:r>
              <a:rPr lang="en-GB" sz="2400" dirty="0" smtClean="0">
                <a:solidFill>
                  <a:schemeClr val="lt1"/>
                </a:solidFill>
                <a:latin typeface="Calibri"/>
                <a:ea typeface="Calibri"/>
                <a:cs typeface="Calibri"/>
                <a:sym typeface="Calibri"/>
              </a:rPr>
              <a:t>Descriptive </a:t>
            </a:r>
            <a:r>
              <a:rPr lang="en-GB" sz="2400" dirty="0">
                <a:solidFill>
                  <a:schemeClr val="lt1"/>
                </a:solidFill>
                <a:latin typeface="Calibri"/>
                <a:ea typeface="Calibri"/>
                <a:cs typeface="Calibri"/>
                <a:sym typeface="Calibri"/>
              </a:rPr>
              <a:t>and analytical</a:t>
            </a:r>
            <a:r>
              <a:rPr lang="en-GB" sz="2400" dirty="0" smtClean="0">
                <a:solidFill>
                  <a:schemeClr val="lt1"/>
                </a:solidFill>
                <a:latin typeface="Calibri"/>
                <a:ea typeface="Calibri"/>
                <a:cs typeface="Calibri"/>
                <a:sym typeface="Calibri"/>
              </a:rPr>
              <a:t>.</a:t>
            </a:r>
          </a:p>
          <a:p>
            <a:pPr marR="0" lvl="0" algn="l" rtl="0">
              <a:spcBef>
                <a:spcPts val="0"/>
              </a:spcBef>
              <a:spcAft>
                <a:spcPts val="0"/>
              </a:spcAft>
              <a:buClr>
                <a:schemeClr val="lt1"/>
              </a:buClr>
              <a:buSzPts val="2400"/>
            </a:pPr>
            <a:endParaRPr lang="en-GB" sz="2400" dirty="0" smtClean="0">
              <a:solidFill>
                <a:schemeClr val="lt1"/>
              </a:solidFill>
              <a:latin typeface="Calibri"/>
              <a:ea typeface="Calibri"/>
              <a:cs typeface="Calibri"/>
              <a:sym typeface="Calibri"/>
            </a:endParaRPr>
          </a:p>
          <a:p>
            <a:pPr marR="0" lvl="0" algn="l" rtl="0">
              <a:spcBef>
                <a:spcPts val="0"/>
              </a:spcBef>
              <a:spcAft>
                <a:spcPts val="0"/>
              </a:spcAft>
              <a:buClr>
                <a:schemeClr val="lt1"/>
              </a:buClr>
              <a:buSzPts val="2400"/>
            </a:pPr>
            <a:endParaRPr lang="en-GB" sz="2400" dirty="0" smtClean="0">
              <a:solidFill>
                <a:schemeClr val="lt1"/>
              </a:solidFill>
              <a:latin typeface="Calibri"/>
              <a:ea typeface="Calibri"/>
              <a:cs typeface="Calibri"/>
              <a:sym typeface="Calibri"/>
            </a:endParaRPr>
          </a:p>
          <a:p>
            <a:pPr marR="0" lvl="0" algn="l" rtl="0">
              <a:spcBef>
                <a:spcPts val="0"/>
              </a:spcBef>
              <a:spcAft>
                <a:spcPts val="0"/>
              </a:spcAft>
              <a:buClr>
                <a:schemeClr val="lt1"/>
              </a:buClr>
              <a:buSzPts val="2400"/>
            </a:pPr>
            <a:endParaRPr dirty="0"/>
          </a:p>
          <a:p>
            <a:pPr marL="342900" lvl="8" indent="-342900">
              <a:buClr>
                <a:schemeClr val="lt1"/>
              </a:buClr>
              <a:buSzPts val="2400"/>
              <a:buFont typeface="Wingdings" panose="05000000000000000000" pitchFamily="2" charset="2"/>
              <a:buChar char="Ø"/>
            </a:pPr>
            <a:r>
              <a:rPr lang="en-GB" sz="2400" b="1" dirty="0" smtClean="0">
                <a:solidFill>
                  <a:schemeClr val="lt1"/>
                </a:solidFill>
                <a:latin typeface="Calibri"/>
                <a:ea typeface="Calibri"/>
                <a:cs typeface="Calibri"/>
                <a:sym typeface="Calibri"/>
              </a:rPr>
              <a:t> Data </a:t>
            </a:r>
            <a:r>
              <a:rPr lang="en-GB" sz="2400" b="1" dirty="0">
                <a:solidFill>
                  <a:schemeClr val="lt1"/>
                </a:solidFill>
                <a:latin typeface="Calibri"/>
                <a:ea typeface="Calibri"/>
                <a:cs typeface="Calibri"/>
                <a:sym typeface="Calibri"/>
              </a:rPr>
              <a:t>Sources:</a:t>
            </a:r>
            <a:endParaRPr dirty="0"/>
          </a:p>
          <a:p>
            <a:pPr marR="0" lvl="0" algn="l" rtl="0">
              <a:spcBef>
                <a:spcPts val="0"/>
              </a:spcBef>
              <a:spcAft>
                <a:spcPts val="0"/>
              </a:spcAft>
              <a:buClr>
                <a:schemeClr val="lt1"/>
              </a:buClr>
              <a:buSzPts val="2400"/>
            </a:pPr>
            <a:r>
              <a:rPr lang="en-GB" sz="2400" b="1" dirty="0">
                <a:solidFill>
                  <a:schemeClr val="lt1"/>
                </a:solidFill>
                <a:latin typeface="Calibri"/>
                <a:ea typeface="Calibri"/>
                <a:cs typeface="Calibri"/>
                <a:sym typeface="Calibri"/>
              </a:rPr>
              <a:t>  </a:t>
            </a:r>
            <a:r>
              <a:rPr lang="en-GB" sz="2400" b="1" dirty="0" smtClean="0">
                <a:solidFill>
                  <a:schemeClr val="lt1"/>
                </a:solidFill>
                <a:latin typeface="Calibri"/>
                <a:ea typeface="Calibri"/>
                <a:cs typeface="Calibri"/>
                <a:sym typeface="Calibri"/>
              </a:rPr>
              <a:t>         </a:t>
            </a:r>
            <a:r>
              <a:rPr lang="en-GB" sz="2400" i="1" dirty="0" smtClean="0">
                <a:solidFill>
                  <a:schemeClr val="lt1"/>
                </a:solidFill>
                <a:latin typeface="Calibri"/>
                <a:ea typeface="Calibri"/>
                <a:cs typeface="Calibri"/>
                <a:sym typeface="Calibri"/>
              </a:rPr>
              <a:t>            </a:t>
            </a:r>
            <a:endParaRPr lang="en-GB" sz="2400" i="1" dirty="0" smtClean="0">
              <a:solidFill>
                <a:schemeClr val="lt1"/>
              </a:solidFill>
              <a:latin typeface="Calibri"/>
              <a:ea typeface="Calibri"/>
              <a:cs typeface="Calibri"/>
              <a:sym typeface="Calibri"/>
            </a:endParaRPr>
          </a:p>
          <a:p>
            <a:pPr marL="0" marR="0" lvl="0" indent="0" algn="l" rtl="0">
              <a:spcBef>
                <a:spcPts val="0"/>
              </a:spcBef>
              <a:spcAft>
                <a:spcPts val="0"/>
              </a:spcAft>
              <a:buNone/>
            </a:pPr>
            <a:r>
              <a:rPr lang="en-GB" sz="2400" i="1" dirty="0">
                <a:solidFill>
                  <a:schemeClr val="lt1"/>
                </a:solidFill>
                <a:latin typeface="Calibri"/>
                <a:ea typeface="Calibri"/>
                <a:cs typeface="Calibri"/>
                <a:sym typeface="Calibri"/>
              </a:rPr>
              <a:t> </a:t>
            </a:r>
            <a:r>
              <a:rPr lang="en-GB" sz="2400" i="1" dirty="0" smtClean="0">
                <a:solidFill>
                  <a:schemeClr val="lt1"/>
                </a:solidFill>
                <a:latin typeface="Calibri"/>
                <a:ea typeface="Calibri"/>
                <a:cs typeface="Calibri"/>
                <a:sym typeface="Calibri"/>
              </a:rPr>
              <a:t>          </a:t>
            </a:r>
            <a:endParaRPr sz="2400" dirty="0">
              <a:solidFill>
                <a:schemeClr val="lt1"/>
              </a:solidFill>
              <a:latin typeface="Calibri"/>
              <a:ea typeface="Calibri"/>
              <a:cs typeface="Calibri"/>
              <a:sym typeface="Calibri"/>
            </a:endParaRPr>
          </a:p>
        </p:txBody>
      </p:sp>
      <p:sp>
        <p:nvSpPr>
          <p:cNvPr id="2" name="Rectangle 1"/>
          <p:cNvSpPr/>
          <p:nvPr/>
        </p:nvSpPr>
        <p:spPr>
          <a:xfrm>
            <a:off x="891540" y="11787"/>
            <a:ext cx="9740167" cy="1107996"/>
          </a:xfrm>
          <a:prstGeom prst="rect">
            <a:avLst/>
          </a:prstGeom>
        </p:spPr>
        <p:txBody>
          <a:bodyPr wrap="none">
            <a:spAutoFit/>
          </a:bodyPr>
          <a:lstStyle/>
          <a:p>
            <a:pPr lvl="0"/>
            <a:r>
              <a:rPr lang="en-GB" sz="6600" b="1" dirty="0">
                <a:solidFill>
                  <a:schemeClr val="lt1"/>
                </a:solidFill>
                <a:latin typeface="Calibri"/>
                <a:ea typeface="Calibri"/>
                <a:cs typeface="Calibri"/>
                <a:sym typeface="Calibri"/>
              </a:rPr>
              <a:t>RESEARCH METHODOLOGY</a:t>
            </a:r>
          </a:p>
        </p:txBody>
      </p:sp>
      <p:sp>
        <p:nvSpPr>
          <p:cNvPr id="3" name="Rectangle 2"/>
          <p:cNvSpPr/>
          <p:nvPr/>
        </p:nvSpPr>
        <p:spPr>
          <a:xfrm>
            <a:off x="1272208" y="4281484"/>
            <a:ext cx="9064488" cy="461665"/>
          </a:xfrm>
          <a:prstGeom prst="rect">
            <a:avLst/>
          </a:prstGeom>
        </p:spPr>
        <p:txBody>
          <a:bodyPr wrap="square">
            <a:spAutoFit/>
          </a:bodyPr>
          <a:lstStyle/>
          <a:p>
            <a:pPr marL="285750" lvl="0" indent="-285750">
              <a:buClr>
                <a:schemeClr val="lt1"/>
              </a:buClr>
              <a:buSzPts val="2400"/>
              <a:buFont typeface="Courier New" panose="02070309020205020404" pitchFamily="49" charset="0"/>
              <a:buChar char="o"/>
            </a:pPr>
            <a:r>
              <a:rPr lang="en-GB" sz="2400" b="1" i="1" dirty="0" smtClean="0">
                <a:solidFill>
                  <a:schemeClr val="lt1"/>
                </a:solidFill>
                <a:latin typeface="Calibri"/>
                <a:ea typeface="Calibri"/>
                <a:cs typeface="Calibri"/>
                <a:sym typeface="Calibri"/>
              </a:rPr>
              <a:t>Primary Data</a:t>
            </a:r>
            <a:r>
              <a:rPr lang="en-GB" sz="2400" i="1" dirty="0" smtClean="0">
                <a:solidFill>
                  <a:schemeClr val="lt1"/>
                </a:solidFill>
                <a:latin typeface="Calibri"/>
                <a:ea typeface="Calibri"/>
                <a:cs typeface="Calibri"/>
                <a:sym typeface="Calibri"/>
              </a:rPr>
              <a:t>:</a:t>
            </a:r>
            <a:r>
              <a:rPr lang="en-GB" sz="2400" dirty="0" smtClean="0">
                <a:solidFill>
                  <a:schemeClr val="lt1"/>
                </a:solidFill>
                <a:latin typeface="Calibri"/>
                <a:ea typeface="Calibri"/>
                <a:cs typeface="Calibri"/>
                <a:sym typeface="Calibri"/>
              </a:rPr>
              <a:t> Discussions with Apollo Tyres staff, internal records.</a:t>
            </a:r>
            <a:endParaRPr lang="en-GB" sz="2400" dirty="0">
              <a:solidFill>
                <a:schemeClr val="lt1"/>
              </a:solidFill>
              <a:latin typeface="Calibri"/>
              <a:ea typeface="Calibri"/>
              <a:cs typeface="Calibri"/>
              <a:sym typeface="Calibri"/>
            </a:endParaRPr>
          </a:p>
        </p:txBody>
      </p:sp>
      <p:sp>
        <p:nvSpPr>
          <p:cNvPr id="6" name="Rectangle 5"/>
          <p:cNvSpPr/>
          <p:nvPr/>
        </p:nvSpPr>
        <p:spPr>
          <a:xfrm>
            <a:off x="1272208" y="4887199"/>
            <a:ext cx="9064488" cy="461665"/>
          </a:xfrm>
          <a:prstGeom prst="rect">
            <a:avLst/>
          </a:prstGeom>
        </p:spPr>
        <p:txBody>
          <a:bodyPr wrap="square">
            <a:spAutoFit/>
          </a:bodyPr>
          <a:lstStyle/>
          <a:p>
            <a:pPr marL="285750" lvl="0" indent="-285750">
              <a:buClr>
                <a:schemeClr val="lt1"/>
              </a:buClr>
              <a:buSzPts val="2400"/>
              <a:buFont typeface="Courier New" panose="02070309020205020404" pitchFamily="49" charset="0"/>
              <a:buChar char="o"/>
            </a:pPr>
            <a:r>
              <a:rPr lang="en-GB" sz="2400" b="1" i="1" dirty="0">
                <a:solidFill>
                  <a:schemeClr val="lt1"/>
                </a:solidFill>
                <a:latin typeface="Calibri"/>
                <a:ea typeface="Calibri"/>
                <a:cs typeface="Calibri"/>
                <a:sym typeface="Calibri"/>
              </a:rPr>
              <a:t>Secondary Data: Industry reports, journals, </a:t>
            </a:r>
            <a:r>
              <a:rPr lang="en-GB" sz="2400" b="1" i="1" dirty="0" smtClean="0">
                <a:solidFill>
                  <a:schemeClr val="lt1"/>
                </a:solidFill>
                <a:latin typeface="Calibri"/>
                <a:ea typeface="Calibri"/>
                <a:cs typeface="Calibri"/>
                <a:sym typeface="Calibri"/>
              </a:rPr>
              <a:t>company </a:t>
            </a:r>
            <a:r>
              <a:rPr lang="en-GB" sz="2400" b="1" i="1" dirty="0">
                <a:solidFill>
                  <a:schemeClr val="lt1"/>
                </a:solidFill>
                <a:latin typeface="Calibri"/>
                <a:ea typeface="Calibri"/>
                <a:cs typeface="Calibri"/>
                <a:sym typeface="Calibri"/>
              </a:rPr>
              <a:t>publications</a:t>
            </a:r>
            <a:r>
              <a:rPr lang="en-GB" sz="2400" dirty="0" smtClean="0">
                <a:solidFill>
                  <a:schemeClr val="lt1"/>
                </a:solidFill>
                <a:latin typeface="Calibri"/>
                <a:ea typeface="Calibri"/>
                <a:cs typeface="Calibri"/>
                <a:sym typeface="Calibri"/>
              </a:rPr>
              <a:t>.</a:t>
            </a:r>
            <a:endParaRPr lang="en-GB" sz="2400" dirty="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743</Words>
  <Application>Microsoft Office PowerPoint</Application>
  <PresentationFormat>Widescreen</PresentationFormat>
  <Paragraphs>105</Paragraphs>
  <Slides>15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Maven Pro</vt:lpstr>
      <vt:lpstr>Noto Sans Symbols</vt:lpstr>
      <vt:lpstr>Nunito</vt:lpstr>
      <vt:lpstr>Wingdings</vt:lpstr>
      <vt:lpstr>Momentum</vt:lpstr>
      <vt:lpstr>A STUDY ON INVENTORY MANAGEMENT AND                                     CONTROL IN APOLLO TYRES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USED             </vt:lpstr>
      <vt:lpstr>PowerPoint Presentation</vt:lpstr>
      <vt:lpstr>PowerPoint Presentation</vt:lpstr>
      <vt:lpstr>PowerPoint Presentation</vt:lpstr>
      <vt:lpstr>PowerPoint Presentation</vt:lpstr>
      <vt:lpstr>THANKYOU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NOTHING</dc:creator>
  <cp:lastModifiedBy>Microsoft account</cp:lastModifiedBy>
  <cp:revision>11</cp:revision>
  <dcterms:modified xsi:type="dcterms:W3CDTF">2025-07-03T01:39:03Z</dcterms:modified>
</cp:coreProperties>
</file>