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7" r:id="rId4"/>
    <p:sldId id="258" r:id="rId6"/>
    <p:sldId id="264" r:id="rId7"/>
    <p:sldId id="265" r:id="rId8"/>
    <p:sldId id="263" r:id="rId9"/>
    <p:sldId id="259" r:id="rId10"/>
  </p:sldIdLst>
  <p:sldSz cx="12798425" cy="7198995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yukt Mohapatra" initials="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EC4"/>
    <a:srgbClr val="FFFFBF"/>
    <a:srgbClr val="FFFE6D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7" y="271"/>
      </p:cViewPr>
      <p:guideLst>
        <p:guide orient="horz" pos="3029"/>
        <p:guide pos="22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0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040188" y="857250"/>
            <a:ext cx="4111625" cy="231457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8039" y="842228"/>
            <a:ext cx="9066677" cy="2667914"/>
          </a:xfrm>
        </p:spPr>
        <p:txBody>
          <a:bodyPr bIns="0" anchor="b">
            <a:normAutofit/>
          </a:bodyPr>
          <a:lstStyle>
            <a:lvl1pPr algn="l">
              <a:defRPr sz="69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8040" y="3706947"/>
            <a:ext cx="9066676" cy="102627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90" b="0" cap="all" baseline="0">
                <a:solidFill>
                  <a:schemeClr val="tx1"/>
                </a:solidFill>
              </a:defRPr>
            </a:lvl1pPr>
            <a:lvl2pPr marL="480060" indent="0" algn="ctr">
              <a:buNone/>
              <a:defRPr sz="1890"/>
            </a:lvl2pPr>
            <a:lvl3pPr marL="960120" indent="0" algn="ctr">
              <a:buNone/>
              <a:defRPr sz="1890"/>
            </a:lvl3pPr>
            <a:lvl4pPr marL="1439545" indent="0" algn="ctr">
              <a:buNone/>
              <a:defRPr sz="1680"/>
            </a:lvl4pPr>
            <a:lvl5pPr marL="1919605" indent="0" algn="ctr">
              <a:buNone/>
              <a:defRPr sz="1680"/>
            </a:lvl5pPr>
            <a:lvl6pPr marL="2399665" indent="0" algn="ctr">
              <a:buNone/>
              <a:defRPr sz="1680"/>
            </a:lvl6pPr>
            <a:lvl7pPr marL="2879725" indent="0" algn="ctr">
              <a:buNone/>
              <a:defRPr sz="1680"/>
            </a:lvl7pPr>
            <a:lvl8pPr marL="3359150" indent="0" algn="ctr">
              <a:buNone/>
              <a:defRPr sz="1680"/>
            </a:lvl8pPr>
            <a:lvl9pPr marL="383921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6696" y="345697"/>
            <a:ext cx="5221315" cy="3245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09173" y="838737"/>
            <a:ext cx="851359" cy="52864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38040" y="3704153"/>
            <a:ext cx="90666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526212" y="1939015"/>
            <a:ext cx="100853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08609" y="838737"/>
            <a:ext cx="1696108" cy="489180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6529" y="838737"/>
            <a:ext cx="8218233" cy="48918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08608" y="838737"/>
            <a:ext cx="0" cy="489180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1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4878" y="2794735"/>
            <a:ext cx="5079374" cy="4734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64260" y="2794735"/>
            <a:ext cx="5079374" cy="4734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26212" y="1939015"/>
            <a:ext cx="100853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72" y="1843530"/>
            <a:ext cx="9073061" cy="1981911"/>
          </a:xfrm>
        </p:spPr>
        <p:txBody>
          <a:bodyPr anchor="b">
            <a:normAutofit/>
          </a:bodyPr>
          <a:lstStyle>
            <a:lvl1pPr algn="l"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6572" y="3995625"/>
            <a:ext cx="9059721" cy="1063341"/>
          </a:xfrm>
        </p:spPr>
        <p:txBody>
          <a:bodyPr tIns="91440">
            <a:normAutofit/>
          </a:bodyPr>
          <a:lstStyle>
            <a:lvl1pPr marL="0" indent="0" algn="l">
              <a:buNone/>
              <a:defRPr sz="189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54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60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6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72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15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2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26572" y="3994354"/>
            <a:ext cx="90597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01" y="844948"/>
            <a:ext cx="10083415" cy="1112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9321" y="2110957"/>
            <a:ext cx="4876200" cy="362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789" y="2117743"/>
            <a:ext cx="4876200" cy="36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526212" y="1939015"/>
            <a:ext cx="100853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174" y="844185"/>
            <a:ext cx="10085542" cy="11088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174" y="2120059"/>
            <a:ext cx="4876200" cy="84185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310" b="0" cap="all" baseline="0">
                <a:solidFill>
                  <a:schemeClr val="accent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39545" indent="0">
              <a:buNone/>
              <a:defRPr sz="1680" b="1"/>
            </a:lvl4pPr>
            <a:lvl5pPr marL="1919605" indent="0">
              <a:buNone/>
              <a:defRPr sz="1680" b="1"/>
            </a:lvl5pPr>
            <a:lvl6pPr marL="2399665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150" indent="0">
              <a:buNone/>
              <a:defRPr sz="1680" b="1"/>
            </a:lvl8pPr>
            <a:lvl9pPr marL="383921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174" y="2964829"/>
            <a:ext cx="4876200" cy="2776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1310" y="2123686"/>
            <a:ext cx="4876200" cy="84216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310" b="0" cap="all" baseline="0">
                <a:solidFill>
                  <a:schemeClr val="accent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39545" indent="0">
              <a:buNone/>
              <a:defRPr sz="1680" b="1"/>
            </a:lvl4pPr>
            <a:lvl5pPr marL="1919605" indent="0">
              <a:buNone/>
              <a:defRPr sz="1680" b="1"/>
            </a:lvl5pPr>
            <a:lvl6pPr marL="2399665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150" indent="0">
              <a:buNone/>
              <a:defRPr sz="1680" b="1"/>
            </a:lvl8pPr>
            <a:lvl9pPr marL="383921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1310" y="2961913"/>
            <a:ext cx="4876200" cy="27686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26212" y="1939015"/>
            <a:ext cx="100853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26212" y="1939015"/>
            <a:ext cx="100853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29" y="838737"/>
            <a:ext cx="3435902" cy="2358953"/>
          </a:xfrm>
        </p:spPr>
        <p:txBody>
          <a:bodyPr anchor="b">
            <a:normAutofit/>
          </a:bodyPr>
          <a:lstStyle>
            <a:lvl1pPr algn="l"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586" y="838738"/>
            <a:ext cx="6311528" cy="489068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6529" y="3365024"/>
            <a:ext cx="3437911" cy="2360070"/>
          </a:xfrm>
        </p:spPr>
        <p:txBody>
          <a:bodyPr/>
          <a:lstStyle>
            <a:lvl1pPr marL="0" indent="0" algn="l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39545" indent="0">
              <a:buNone/>
              <a:defRPr sz="1050"/>
            </a:lvl4pPr>
            <a:lvl5pPr marL="1919605" indent="0">
              <a:buNone/>
              <a:defRPr sz="1050"/>
            </a:lvl5pPr>
            <a:lvl6pPr marL="2399665" indent="0">
              <a:buNone/>
              <a:defRPr sz="1050"/>
            </a:lvl6pPr>
            <a:lvl7pPr marL="2879725" indent="0">
              <a:buNone/>
              <a:defRPr sz="1050"/>
            </a:lvl7pPr>
            <a:lvl8pPr marL="3359150" indent="0">
              <a:buNone/>
              <a:defRPr sz="1050"/>
            </a:lvl8pPr>
            <a:lvl9pPr marL="383921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20317" y="3365024"/>
            <a:ext cx="34321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849309" y="506167"/>
            <a:ext cx="4277199" cy="5405365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388" y="1185727"/>
            <a:ext cx="5807504" cy="1921690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28493" y="1178410"/>
            <a:ext cx="2930003" cy="4058749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39545" indent="0">
              <a:buNone/>
              <a:defRPr sz="2100"/>
            </a:lvl4pPr>
            <a:lvl5pPr marL="1919605" indent="0">
              <a:buNone/>
              <a:defRPr sz="2100"/>
            </a:lvl5pPr>
            <a:lvl6pPr marL="2399665" indent="0">
              <a:buNone/>
              <a:defRPr sz="2100"/>
            </a:lvl6pPr>
            <a:lvl7pPr marL="2879725" indent="0">
              <a:buNone/>
              <a:defRPr sz="2100"/>
            </a:lvl7pPr>
            <a:lvl8pPr marL="3359150" indent="0">
              <a:buNone/>
              <a:defRPr sz="2100"/>
            </a:lvl8pPr>
            <a:lvl9pPr marL="383921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68" y="3302564"/>
            <a:ext cx="5799186" cy="2103465"/>
          </a:xfrm>
        </p:spPr>
        <p:txBody>
          <a:bodyPr>
            <a:normAutofit/>
          </a:bodyPr>
          <a:lstStyle>
            <a:lvl1pPr marL="0" indent="0" algn="l">
              <a:buNone/>
              <a:defRPr sz="189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39545" indent="0">
              <a:buNone/>
              <a:defRPr sz="1050"/>
            </a:lvl4pPr>
            <a:lvl5pPr marL="1919605" indent="0">
              <a:buNone/>
              <a:defRPr sz="1050"/>
            </a:lvl5pPr>
            <a:lvl6pPr marL="2399665" indent="0">
              <a:buNone/>
              <a:defRPr sz="1050"/>
            </a:lvl6pPr>
            <a:lvl7pPr marL="2879725" indent="0">
              <a:buNone/>
              <a:defRPr sz="1050"/>
            </a:lvl7pPr>
            <a:lvl8pPr marL="3359150" indent="0">
              <a:buNone/>
              <a:defRPr sz="1050"/>
            </a:lvl8pPr>
            <a:lvl9pPr marL="383921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9375" y="5742084"/>
            <a:ext cx="5802279" cy="33605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9374" y="334499"/>
            <a:ext cx="5816611" cy="3369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19375" y="3300058"/>
            <a:ext cx="58022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119983"/>
            <a:ext cx="12798425" cy="43102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431386"/>
            <a:ext cx="12798425" cy="77992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3780" y="844559"/>
            <a:ext cx="10080938" cy="1101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780" y="2116053"/>
            <a:ext cx="10080938" cy="362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9878" y="346813"/>
            <a:ext cx="3674839" cy="324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780" y="345697"/>
            <a:ext cx="6234231" cy="324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938" y="838737"/>
            <a:ext cx="851359" cy="5286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94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33415"/>
            <a:ext cx="127984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336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120000"/>
        </a:lnSpc>
        <a:spcBef>
          <a:spcPts val="10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9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515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79575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7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59635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39695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19755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9918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7924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54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60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66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2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15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21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733266"/>
            <a:ext cx="4586604" cy="57332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11" name="TextBox 10"/>
          <p:cNvSpPr txBox="1"/>
          <p:nvPr/>
        </p:nvSpPr>
        <p:spPr>
          <a:xfrm flipH="1">
            <a:off x="1827212" y="1414763"/>
            <a:ext cx="7054839" cy="44310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IEEE IC HACK’23</a:t>
            </a:r>
            <a:endParaRPr lang="en-US" sz="5400" b="1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THE UNIFIED PATIENT TREATMENT PLATFORM(UPTP)</a:t>
            </a:r>
            <a:endParaRPr lang="en-US" sz="2000" b="1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95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(PROJECT   MEDiSPACE  )</a:t>
            </a:r>
            <a:endParaRPr lang="en-US" sz="1895" b="1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95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DOMAIN : HEALTH CARE</a:t>
            </a:r>
            <a:endParaRPr lang="en-US" sz="1895" b="1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95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TEAM NAME : “ LOGIC LYNX ”</a:t>
            </a:r>
            <a:endParaRPr lang="en-US" sz="1895" b="1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95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TEAM LEADER : PRATYUKT MOHAPATRA</a:t>
            </a:r>
            <a:endParaRPr lang="en-US" sz="1895" b="1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95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INSTITUTE NAME : TRIDENT ACADEMY OF CREATIVE TECHNOLOGY</a:t>
            </a:r>
            <a:endParaRPr lang="en-US" sz="1895" b="1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821" y="3797142"/>
            <a:ext cx="4317774" cy="3411831"/>
            <a:chOff x="833" y="3895725"/>
            <a:chExt cx="2961640" cy="2962275"/>
          </a:xfrm>
        </p:grpSpPr>
        <p:sp>
          <p:nvSpPr>
            <p:cNvPr id="3" name="object 3"/>
            <p:cNvSpPr/>
            <p:nvPr/>
          </p:nvSpPr>
          <p:spPr>
            <a:xfrm>
              <a:off x="971549" y="5372100"/>
              <a:ext cx="1990725" cy="1485900"/>
            </a:xfrm>
            <a:custGeom>
              <a:avLst/>
              <a:gdLst/>
              <a:ahLst/>
              <a:cxnLst/>
              <a:rect l="l" t="t" r="r" b="b"/>
              <a:pathLst>
                <a:path w="1990725" h="1485900">
                  <a:moveTo>
                    <a:pt x="498094" y="0"/>
                  </a:moveTo>
                  <a:lnTo>
                    <a:pt x="0" y="495858"/>
                  </a:lnTo>
                  <a:lnTo>
                    <a:pt x="994537" y="1485900"/>
                  </a:lnTo>
                  <a:lnTo>
                    <a:pt x="1990725" y="1485900"/>
                  </a:lnTo>
                  <a:lnTo>
                    <a:pt x="498094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" name="object 4"/>
            <p:cNvSpPr/>
            <p:nvPr/>
          </p:nvSpPr>
          <p:spPr>
            <a:xfrm>
              <a:off x="836" y="5887288"/>
              <a:ext cx="970915" cy="970915"/>
            </a:xfrm>
            <a:custGeom>
              <a:avLst/>
              <a:gdLst/>
              <a:ahLst/>
              <a:cxnLst/>
              <a:rect l="l" t="t" r="r" b="b"/>
              <a:pathLst>
                <a:path w="970915" h="970915">
                  <a:moveTo>
                    <a:pt x="0" y="0"/>
                  </a:moveTo>
                  <a:lnTo>
                    <a:pt x="0" y="970711"/>
                  </a:lnTo>
                  <a:lnTo>
                    <a:pt x="970713" y="970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5725"/>
              <a:ext cx="970915" cy="1943100"/>
            </a:xfrm>
            <a:custGeom>
              <a:avLst/>
              <a:gdLst/>
              <a:ahLst/>
              <a:cxnLst/>
              <a:rect l="l" t="t" r="r" b="b"/>
              <a:pathLst>
                <a:path w="970915" h="1943100">
                  <a:moveTo>
                    <a:pt x="0" y="0"/>
                  </a:moveTo>
                  <a:lnTo>
                    <a:pt x="0" y="1943100"/>
                  </a:lnTo>
                  <a:lnTo>
                    <a:pt x="97071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600">
                <a:noFill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08779" y="6446430"/>
            <a:ext cx="63211" cy="205709"/>
          </a:xfrm>
          <a:prstGeom prst="rect">
            <a:avLst/>
          </a:prstGeom>
        </p:spPr>
        <p:txBody>
          <a:bodyPr vert="horz" wrap="square" lIns="0" tIns="14109" rIns="0" bIns="0" rtlCol="0">
            <a:spAutoFit/>
          </a:bodyPr>
          <a:lstStyle/>
          <a:p>
            <a:pPr marL="11430">
              <a:spcBef>
                <a:spcPts val="110"/>
              </a:spcBef>
            </a:pPr>
            <a:r>
              <a:rPr sz="1245" spc="5" dirty="0">
                <a:solidFill>
                  <a:srgbClr val="D1D4DB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4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2076" y="585841"/>
            <a:ext cx="5754295" cy="59093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r>
              <a:rPr lang="en-US" b="1" i="1" dirty="0">
                <a:latin typeface="Century Gothic" panose="020B0502020202020204" pitchFamily="34" charset="0"/>
              </a:rPr>
              <a:t>WHAT? : </a:t>
            </a:r>
            <a:r>
              <a:rPr lang="en-US" i="1" dirty="0">
                <a:latin typeface="Century Gothic" panose="020B0502020202020204" pitchFamily="34" charset="0"/>
              </a:rPr>
              <a:t>What is healthcare? We need to understand what healthcare entails.</a:t>
            </a:r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r>
              <a:rPr lang="en-US" b="1" i="1" dirty="0">
                <a:latin typeface="Century Gothic" panose="020B0502020202020204" pitchFamily="34" charset="0"/>
              </a:rPr>
              <a:t>WHY? : </a:t>
            </a:r>
            <a:r>
              <a:rPr lang="en-US" i="1" dirty="0">
                <a:latin typeface="Century Gothic" panose="020B0502020202020204" pitchFamily="34" charset="0"/>
              </a:rPr>
              <a:t>Poor healthcare can have significant negative impacts on our well-being, leading to various health issues and potentially life-threatening situations.</a:t>
            </a:r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r>
              <a:rPr lang="en-US" b="1" i="1" dirty="0">
                <a:latin typeface="Century Gothic" panose="020B0502020202020204" pitchFamily="34" charset="0"/>
              </a:rPr>
              <a:t>HOW? </a:t>
            </a:r>
            <a:r>
              <a:rPr lang="en-US" i="1" dirty="0">
                <a:latin typeface="Century Gothic" panose="020B0502020202020204" pitchFamily="34" charset="0"/>
              </a:rPr>
              <a:t>: Access to quality healthcare is essential for maintaining a healthy life, and it is just as important as physical health.</a:t>
            </a:r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r>
              <a:rPr lang="en-US" b="1" i="1" dirty="0">
                <a:latin typeface="Century Gothic" panose="020B0502020202020204" pitchFamily="34" charset="0"/>
              </a:rPr>
              <a:t>ACTIONS</a:t>
            </a:r>
            <a:r>
              <a:rPr lang="en-US" i="1" dirty="0">
                <a:latin typeface="Century Gothic" panose="020B0502020202020204" pitchFamily="34" charset="0"/>
              </a:rPr>
              <a:t> : Various strategies and initiatives should be implemented to improve healthcare services. This is where our product comes into play.</a:t>
            </a:r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endParaRPr lang="en-US" i="1" dirty="0">
              <a:latin typeface="Century Gothic" panose="020B0502020202020204" pitchFamily="34" charset="0"/>
            </a:endParaRPr>
          </a:p>
          <a:p>
            <a:pPr marL="304800" indent="-304800">
              <a:buFont typeface="+mj-lt"/>
              <a:buAutoNum type="arabicPeriod"/>
            </a:pPr>
            <a:r>
              <a:rPr lang="en-US" b="1" i="1" dirty="0">
                <a:latin typeface="Century Gothic" panose="020B0502020202020204" pitchFamily="34" charset="0"/>
              </a:rPr>
              <a:t>VISION </a:t>
            </a:r>
            <a:r>
              <a:rPr lang="en-US" i="1" dirty="0">
                <a:latin typeface="Century Gothic" panose="020B0502020202020204" pitchFamily="34" charset="0"/>
              </a:rPr>
              <a:t>: To create a user-friendly, accessible, and confidential platform for healthcare assessment, guidance.</a:t>
            </a:r>
            <a:endParaRPr lang="en-US" i="1" dirty="0">
              <a:latin typeface="Century Gothic" panose="020B0502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98153" y="1412851"/>
            <a:ext cx="4696536" cy="49847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entury Gothic" panose="020B0502020202020204" pitchFamily="34" charset="0"/>
                <a:cs typeface="+mj-lt"/>
              </a:rPr>
              <a:t>DEPENDENCY:</a:t>
            </a:r>
            <a:endParaRPr lang="en-US" sz="2400" b="1" dirty="0">
              <a:latin typeface="Century Gothic" panose="020B0502020202020204" pitchFamily="34" charset="0"/>
              <a:cs typeface="+mj-lt"/>
            </a:endParaRPr>
          </a:p>
          <a:p>
            <a:pPr algn="just"/>
            <a:endParaRPr lang="en-US" sz="1400" b="1" dirty="0">
              <a:latin typeface="Century Gothic" panose="020B0502020202020204" pitchFamily="34" charset="0"/>
              <a:cs typeface="+mj-lt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Sustainability – </a:t>
            </a:r>
            <a:r>
              <a:rPr lang="en-US" sz="1400" dirty="0">
                <a:latin typeface="Century Gothic" panose="020B0502020202020204" pitchFamily="34" charset="0"/>
              </a:rPr>
              <a:t>Funding and maintaining will require great focus.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Data Security and Privacy – </a:t>
            </a:r>
            <a:r>
              <a:rPr lang="en-US" sz="1400" dirty="0">
                <a:latin typeface="Century Gothic" panose="020B0502020202020204" pitchFamily="34" charset="0"/>
              </a:rPr>
              <a:t>Data security and privacy will be the most crucial priority</a:t>
            </a:r>
            <a:r>
              <a:rPr lang="en-US" sz="1400" b="1" dirty="0">
                <a:latin typeface="Century Gothic" panose="020B0502020202020204" pitchFamily="34" charset="0"/>
              </a:rPr>
              <a:t>.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endParaRPr lang="en-US" sz="1400" b="1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Untrained Staff</a:t>
            </a:r>
            <a:r>
              <a:rPr lang="en-IN" alt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: </a:t>
            </a:r>
            <a:r>
              <a:rPr lang="en-US" sz="1400" dirty="0">
                <a:latin typeface="Century Gothic" panose="020B0502020202020204" pitchFamily="34" charset="0"/>
              </a:rPr>
              <a:t>If the website offers counseling or therapy, having unqualified or untrained staff could be a showstopper.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endParaRPr lang="en-US" sz="1400" b="1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Technical Issues</a:t>
            </a:r>
            <a:r>
              <a:rPr lang="en-IN" alt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:</a:t>
            </a:r>
            <a:r>
              <a:rPr lang="en-US" sz="1400" dirty="0">
                <a:latin typeface="Century Gothic" panose="020B0502020202020204" pitchFamily="34" charset="0"/>
              </a:rPr>
              <a:t> technical problems or broken features can discourage users.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endParaRPr lang="en-US" sz="1400" b="1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Inaccurate Information</a:t>
            </a:r>
            <a:r>
              <a:rPr lang="en-IN" alt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:</a:t>
            </a:r>
            <a:r>
              <a:rPr lang="en-US" sz="1400" dirty="0">
                <a:latin typeface="Century Gothic" panose="020B0502020202020204" pitchFamily="34" charset="0"/>
              </a:rPr>
              <a:t> Providing incorrect or misleading mental health information can harm users.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endParaRPr lang="en-US" sz="1400" b="1" dirty="0">
              <a:latin typeface="Century Gothic" panose="020B0502020202020204" pitchFamily="34" charset="0"/>
            </a:endParaRPr>
          </a:p>
          <a:p>
            <a:pPr marL="254000" indent="-25400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Poor User Experience</a:t>
            </a:r>
            <a:r>
              <a:rPr lang="en-IN" altLang="en-US" sz="1400" b="1" dirty="0">
                <a:latin typeface="Century Gothic" panose="020B0502020202020204" pitchFamily="34" charset="0"/>
              </a:rPr>
              <a:t> :</a:t>
            </a:r>
            <a:r>
              <a:rPr lang="en-US" sz="1400" dirty="0">
                <a:latin typeface="Century Gothic" panose="020B0502020202020204" pitchFamily="34" charset="0"/>
              </a:rPr>
              <a:t> If the website is difficult to navigate, it could deter users, making it a showstopper for its success.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12959841" y="646786"/>
            <a:ext cx="5682253" cy="5817142"/>
            <a:chOff x="8104" y="241"/>
            <a:chExt cx="10068" cy="10307"/>
          </a:xfrm>
        </p:grpSpPr>
        <p:sp>
          <p:nvSpPr>
            <p:cNvPr id="229" name="Text Box 228"/>
            <p:cNvSpPr txBox="1"/>
            <p:nvPr/>
          </p:nvSpPr>
          <p:spPr>
            <a:xfrm>
              <a:off x="10238" y="241"/>
              <a:ext cx="5774" cy="600"/>
            </a:xfrm>
            <a:prstGeom prst="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</a:gra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1600" b="1" i="1"/>
                <a:t>Use Case Diagram</a:t>
              </a:r>
              <a:endParaRPr lang="en-IN" altLang="en-US" sz="1600" b="1" i="1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  <a:scene3d>
                <a:camera prst="perspectiveFront"/>
                <a:lightRig rig="threePt" dir="t"/>
              </a:scene3d>
            </p:grpSpPr>
            <p:sp>
              <p:nvSpPr>
                <p:cNvPr id="232" name="Text Box 231"/>
                <p:cNvSpPr txBox="1"/>
                <p:nvPr/>
              </p:nvSpPr>
              <p:spPr>
                <a:xfrm>
                  <a:off x="7586" y="2532"/>
                  <a:ext cx="1294" cy="503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Admin</a:t>
                  </a:r>
                  <a:endParaRPr lang="en-IN" altLang="en-US" sz="1245"/>
                </a:p>
              </p:txBody>
            </p:sp>
            <p:sp>
              <p:nvSpPr>
                <p:cNvPr id="233" name="Text Box 232"/>
                <p:cNvSpPr txBox="1"/>
                <p:nvPr/>
              </p:nvSpPr>
              <p:spPr>
                <a:xfrm>
                  <a:off x="7586" y="7680"/>
                  <a:ext cx="1294" cy="503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User</a:t>
                  </a:r>
                  <a:endParaRPr lang="en-IN" altLang="en-US" sz="1245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>
                  <a:off x="16080" y="7680"/>
                  <a:ext cx="1574" cy="503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Specialist</a:t>
                  </a:r>
                  <a:endParaRPr lang="en-IN" altLang="en-US" sz="1245"/>
                </a:p>
              </p:txBody>
            </p:sp>
            <p:grpSp>
              <p:nvGrpSpPr>
                <p:cNvPr id="235" name="Group 234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236" name="Rectangles 235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p:grpSpPr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Feedback &amp; Help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Manage User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1" name="Oval 240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Report &amp; Insight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2" name="Oval 241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Logout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Privacy Settings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Reminder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5" name="Oval 244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Stress Reduction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6" name="Oval 245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Self Care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Record Journal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Identification of Problem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Expression</a:t>
                        </a:r>
                        <a:endParaRPr lang="en-IN" altLang="en-US" sz="1065"/>
                      </a:p>
                      <a:p>
                        <a:pPr algn="ctr"/>
                        <a:r>
                          <a:rPr lang="en-IN" altLang="en-US" sz="1065"/>
                          <a:t>Analysis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5"/>
                      </a:lnRef>
                      <a:fillRef idx="3">
                        <a:schemeClr val="accent5"/>
                      </a:fillRef>
                      <a:effectRef idx="2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Consultancy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6"/>
                      </a:lnRef>
                      <a:fillRef idx="3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Login</a:t>
                        </a:r>
                        <a:endParaRPr lang="en-IN" altLang="en-US" sz="1065"/>
                      </a:p>
                    </p:txBody>
                  </p:sp>
                </p:grpSp>
                <p:sp>
                  <p:nvSpPr>
                    <p:cNvPr id="252" name="Oval 251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65" dirty="0"/>
                        <a:t>DashBoard</a:t>
                      </a:r>
                      <a:endParaRPr lang="en-IN" altLang="en-US" sz="1065" dirty="0"/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65"/>
                        <a:t>Manage User</a:t>
                      </a:r>
                      <a:endParaRPr lang="en-IN" altLang="en-US" sz="1065"/>
                    </a:p>
                  </p:txBody>
                </p:sp>
              </p:grpSp>
            </p:grpSp>
          </p:grpSp>
          <p:cxnSp>
            <p:nvCxnSpPr>
              <p:cNvPr id="254" name="Straight Connector 253"/>
              <p:cNvCxnSpPr/>
              <p:nvPr/>
            </p:nvCxnSpPr>
            <p:spPr>
              <a:xfrm flipV="1">
                <a:off x="9398" y="2017"/>
                <a:ext cx="1687" cy="1386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9398" y="1560"/>
                <a:ext cx="4440" cy="18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9398" y="5694"/>
                <a:ext cx="4140" cy="2857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12312" y="1319"/>
                <a:ext cx="1200" cy="24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2566" y="1790"/>
                <a:ext cx="1031" cy="24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9398" y="2760"/>
                <a:ext cx="4199" cy="579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9398" y="3480"/>
                <a:ext cx="4199" cy="507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9398" y="4231"/>
                <a:ext cx="4116" cy="43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9398" y="6442"/>
                <a:ext cx="4198" cy="210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9398" y="7157"/>
                <a:ext cx="4199" cy="13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9398" y="7908"/>
                <a:ext cx="3970" cy="6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9398" y="8551"/>
                <a:ext cx="4094" cy="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9398" y="8551"/>
                <a:ext cx="4283" cy="58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9398" y="8551"/>
                <a:ext cx="2047" cy="105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9398" y="8551"/>
                <a:ext cx="4371" cy="137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5508" y="8551"/>
                <a:ext cx="1090" cy="8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5385" y="8551"/>
                <a:ext cx="1213" cy="160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9398" y="4982"/>
                <a:ext cx="4225" cy="356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974533" y="1376901"/>
            <a:ext cx="4249991" cy="4801314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IN" altLang="en-US" b="1" dirty="0">
                <a:latin typeface="Century Gothic" panose="020B0502020202020204" pitchFamily="34" charset="0"/>
              </a:rPr>
              <a:t>SECURE DATA EXCHANGE – 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End to end protection to secure the medical data. Users should feel their medical report is fully protected.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b="1" dirty="0">
                <a:latin typeface="Century Gothic" panose="020B0502020202020204" pitchFamily="34" charset="0"/>
              </a:rPr>
              <a:t>PATIENT FRIENDLY USER INTERFACE –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The interface should be patient friendly and very interactive.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r>
              <a:rPr lang="en-IN" altLang="en-US" b="1" dirty="0">
                <a:latin typeface="Century Gothic" panose="020B0502020202020204" pitchFamily="34" charset="0"/>
              </a:rPr>
              <a:t>HEALTH CARE PROVIDER SUPPORT – 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The platform will assist and empower healthcare professionals in delivering more accurate and expedited care to patients.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b="1" dirty="0">
              <a:latin typeface="Century Gothic" panose="020B0502020202020204" pitchFamily="34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5339510" y="667918"/>
            <a:ext cx="6065797" cy="6071011"/>
            <a:chOff x="8104" y="161"/>
            <a:chExt cx="10068" cy="10387"/>
          </a:xfrm>
        </p:grpSpPr>
        <p:sp>
          <p:nvSpPr>
            <p:cNvPr id="229" name="Text Box 228"/>
            <p:cNvSpPr txBox="1"/>
            <p:nvPr/>
          </p:nvSpPr>
          <p:spPr>
            <a:xfrm>
              <a:off x="8811" y="161"/>
              <a:ext cx="5774" cy="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800" b="1" dirty="0">
                  <a:latin typeface="Century Gothic" panose="020B0502020202020204" pitchFamily="34" charset="0"/>
                </a:rPr>
                <a:t>Use Case Diagram</a:t>
              </a:r>
              <a:endParaRPr lang="en-IN" altLang="en-US" sz="28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  <a:scene3d>
                <a:camera prst="perspectiveFront"/>
                <a:lightRig rig="threePt" dir="t"/>
              </a:scene3d>
            </p:grpSpPr>
            <p:sp>
              <p:nvSpPr>
                <p:cNvPr id="232" name="Text Box 231"/>
                <p:cNvSpPr txBox="1"/>
                <p:nvPr/>
              </p:nvSpPr>
              <p:spPr>
                <a:xfrm>
                  <a:off x="7586" y="2532"/>
                  <a:ext cx="129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Admin</a:t>
                  </a:r>
                  <a:endParaRPr lang="en-IN" altLang="en-US" sz="1245"/>
                </a:p>
              </p:txBody>
            </p:sp>
            <p:sp>
              <p:nvSpPr>
                <p:cNvPr id="233" name="Text Box 232"/>
                <p:cNvSpPr txBox="1"/>
                <p:nvPr/>
              </p:nvSpPr>
              <p:spPr>
                <a:xfrm>
                  <a:off x="7586" y="7680"/>
                  <a:ext cx="129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User</a:t>
                  </a:r>
                  <a:endParaRPr lang="en-IN" altLang="en-US" sz="1245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>
                  <a:off x="16080" y="7680"/>
                  <a:ext cx="157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Specialist</a:t>
                  </a:r>
                  <a:endParaRPr lang="en-IN" altLang="en-US" sz="1245"/>
                </a:p>
              </p:txBody>
            </p:sp>
            <p:grpSp>
              <p:nvGrpSpPr>
                <p:cNvPr id="235" name="Group 234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236" name="Rectangles 235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p:grpSpPr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 dirty="0"/>
                          <a:t>Feedback &amp; Help</a:t>
                        </a:r>
                        <a:endParaRPr lang="en-IN" altLang="en-US" sz="1065" dirty="0"/>
                      </a:p>
                    </p:txBody>
                  </p:sp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Manage User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1" name="Oval 240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Report &amp; Insight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2" name="Oval 241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Logout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Privacy Settings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 dirty="0"/>
                          <a:t>Reminder</a:t>
                        </a:r>
                        <a:endParaRPr lang="en-IN" altLang="en-US" sz="1065" dirty="0"/>
                      </a:p>
                    </p:txBody>
                  </p:sp>
                  <p:sp>
                    <p:nvSpPr>
                      <p:cNvPr id="245" name="Oval 244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900" dirty="0"/>
                          <a:t>Stress Reduction</a:t>
                        </a:r>
                        <a:endParaRPr lang="en-IN" altLang="en-US" sz="900" dirty="0"/>
                      </a:p>
                    </p:txBody>
                  </p:sp>
                  <p:sp>
                    <p:nvSpPr>
                      <p:cNvPr id="246" name="Oval 245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Self Care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Record Journal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Identification of Problem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950" dirty="0"/>
                          <a:t>Expression</a:t>
                        </a:r>
                        <a:endParaRPr lang="en-IN" altLang="en-US" sz="950" dirty="0"/>
                      </a:p>
                      <a:p>
                        <a:pPr algn="ctr"/>
                        <a:r>
                          <a:rPr lang="en-IN" altLang="en-US" sz="950" dirty="0"/>
                          <a:t>Analysis</a:t>
                        </a:r>
                        <a:endParaRPr lang="en-IN" altLang="en-US" sz="950" dirty="0"/>
                      </a:p>
                    </p:txBody>
                  </p:sp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5"/>
                      </a:lnRef>
                      <a:fillRef idx="3">
                        <a:schemeClr val="accent5"/>
                      </a:fillRef>
                      <a:effectRef idx="2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Consultancy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6"/>
                      </a:lnRef>
                      <a:fillRef idx="3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Login</a:t>
                        </a:r>
                        <a:endParaRPr lang="en-IN" altLang="en-US" sz="1065"/>
                      </a:p>
                    </p:txBody>
                  </p:sp>
                </p:grpSp>
                <p:sp>
                  <p:nvSpPr>
                    <p:cNvPr id="252" name="Oval 251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65" dirty="0"/>
                        <a:t>DashBoard</a:t>
                      </a:r>
                      <a:endParaRPr lang="en-IN" altLang="en-US" sz="1065" dirty="0"/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100" dirty="0"/>
                        <a:t>Dashboard</a:t>
                      </a:r>
                      <a:endParaRPr lang="en-IN" altLang="en-US" sz="1100" dirty="0"/>
                    </a:p>
                  </p:txBody>
                </p:sp>
              </p:grpSp>
            </p:grpSp>
          </p:grpSp>
          <p:cxnSp>
            <p:nvCxnSpPr>
              <p:cNvPr id="254" name="Straight Connector 253"/>
              <p:cNvCxnSpPr/>
              <p:nvPr/>
            </p:nvCxnSpPr>
            <p:spPr>
              <a:xfrm flipV="1">
                <a:off x="9398" y="2017"/>
                <a:ext cx="1687" cy="1386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9398" y="1560"/>
                <a:ext cx="4440" cy="18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9398" y="5694"/>
                <a:ext cx="4140" cy="2857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12312" y="1319"/>
                <a:ext cx="1200" cy="24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2566" y="1790"/>
                <a:ext cx="1031" cy="24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9398" y="2760"/>
                <a:ext cx="4199" cy="579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9398" y="3480"/>
                <a:ext cx="4199" cy="507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9398" y="4231"/>
                <a:ext cx="4116" cy="43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9398" y="6442"/>
                <a:ext cx="4198" cy="210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9398" y="7157"/>
                <a:ext cx="4199" cy="13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9398" y="7908"/>
                <a:ext cx="3970" cy="6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9398" y="8551"/>
                <a:ext cx="4094" cy="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9398" y="8551"/>
                <a:ext cx="4283" cy="58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9398" y="8551"/>
                <a:ext cx="2047" cy="105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9398" y="8551"/>
                <a:ext cx="4371" cy="137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5508" y="8551"/>
                <a:ext cx="1090" cy="8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5385" y="8551"/>
                <a:ext cx="1213" cy="160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9398" y="4982"/>
                <a:ext cx="4225" cy="356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0" y="1535472"/>
            <a:ext cx="1369356" cy="9574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0" y="4399483"/>
            <a:ext cx="1481967" cy="103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169" y="4406328"/>
            <a:ext cx="1481967" cy="1036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777682" y="1192131"/>
            <a:ext cx="4249991" cy="5632311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IN" altLang="en-US" b="1" dirty="0">
                <a:latin typeface="Century Gothic" panose="020B0502020202020204" pitchFamily="34" charset="0"/>
              </a:rPr>
              <a:t>MANAGER – 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A managing functionality for the mental as well as physical health and fitness.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r>
              <a:rPr lang="en-IN" altLang="en-US" b="1" dirty="0">
                <a:latin typeface="Century Gothic" panose="020B0502020202020204" pitchFamily="34" charset="0"/>
              </a:rPr>
              <a:t>CALENDAR -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The calendar functionality will keep the progress reports of each day and provide weekly reports on the progress.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r>
              <a:rPr lang="en-IN" altLang="en-US" b="1" dirty="0">
                <a:latin typeface="Century Gothic" panose="020B0502020202020204" pitchFamily="34" charset="0"/>
              </a:rPr>
              <a:t>NOTIFICATION AND ALERTS – 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The user will be notified or alerted when a specific task is due which will keep the users engaged with the platform and the health progress.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5213303" y="391143"/>
            <a:ext cx="6065797" cy="6244018"/>
            <a:chOff x="8104" y="-135"/>
            <a:chExt cx="10068" cy="10683"/>
          </a:xfrm>
        </p:grpSpPr>
        <p:sp>
          <p:nvSpPr>
            <p:cNvPr id="229" name="Text Box 228"/>
            <p:cNvSpPr txBox="1"/>
            <p:nvPr/>
          </p:nvSpPr>
          <p:spPr>
            <a:xfrm>
              <a:off x="8198" y="-135"/>
              <a:ext cx="5774" cy="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800" b="1" dirty="0">
                  <a:latin typeface="Century Gothic" panose="020B0502020202020204" pitchFamily="34" charset="0"/>
                </a:rPr>
                <a:t>Use Case Diagram</a:t>
              </a:r>
              <a:endParaRPr lang="en-IN" altLang="en-US" sz="28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  <a:scene3d>
                <a:camera prst="perspectiveFront"/>
                <a:lightRig rig="threePt" dir="t"/>
              </a:scene3d>
            </p:grpSpPr>
            <p:sp>
              <p:nvSpPr>
                <p:cNvPr id="232" name="Text Box 231"/>
                <p:cNvSpPr txBox="1"/>
                <p:nvPr/>
              </p:nvSpPr>
              <p:spPr>
                <a:xfrm>
                  <a:off x="7586" y="2532"/>
                  <a:ext cx="129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Admin</a:t>
                  </a:r>
                  <a:endParaRPr lang="en-IN" altLang="en-US" sz="1245"/>
                </a:p>
              </p:txBody>
            </p:sp>
            <p:sp>
              <p:nvSpPr>
                <p:cNvPr id="233" name="Text Box 232"/>
                <p:cNvSpPr txBox="1"/>
                <p:nvPr/>
              </p:nvSpPr>
              <p:spPr>
                <a:xfrm>
                  <a:off x="7586" y="7680"/>
                  <a:ext cx="129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User</a:t>
                  </a:r>
                  <a:endParaRPr lang="en-IN" altLang="en-US" sz="1245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>
                  <a:off x="16080" y="7680"/>
                  <a:ext cx="157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Specialist</a:t>
                  </a:r>
                  <a:endParaRPr lang="en-IN" altLang="en-US" sz="1245"/>
                </a:p>
              </p:txBody>
            </p:sp>
            <p:grpSp>
              <p:nvGrpSpPr>
                <p:cNvPr id="235" name="Group 234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236" name="Rectangles 235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p:grpSpPr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 dirty="0"/>
                          <a:t>Feedback &amp; Help</a:t>
                        </a:r>
                        <a:endParaRPr lang="en-IN" altLang="en-US" sz="1065" dirty="0"/>
                      </a:p>
                    </p:txBody>
                  </p:sp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Manage User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1" name="Oval 240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Report &amp; Insight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2" name="Oval 241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Logout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Privacy Settings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 dirty="0"/>
                          <a:t>Reminder</a:t>
                        </a:r>
                        <a:endParaRPr lang="en-IN" altLang="en-US" sz="1065" dirty="0"/>
                      </a:p>
                    </p:txBody>
                  </p:sp>
                  <p:sp>
                    <p:nvSpPr>
                      <p:cNvPr id="245" name="Oval 244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900" dirty="0"/>
                          <a:t>Stress Reduction</a:t>
                        </a:r>
                        <a:endParaRPr lang="en-IN" altLang="en-US" sz="900" dirty="0"/>
                      </a:p>
                    </p:txBody>
                  </p:sp>
                  <p:sp>
                    <p:nvSpPr>
                      <p:cNvPr id="246" name="Oval 245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Self Care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Record Journal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Identification of Problem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950" dirty="0"/>
                          <a:t>Expression</a:t>
                        </a:r>
                        <a:endParaRPr lang="en-IN" altLang="en-US" sz="950" dirty="0"/>
                      </a:p>
                      <a:p>
                        <a:pPr algn="ctr"/>
                        <a:r>
                          <a:rPr lang="en-IN" altLang="en-US" sz="950" dirty="0"/>
                          <a:t>Analysis</a:t>
                        </a:r>
                        <a:endParaRPr lang="en-IN" altLang="en-US" sz="950" dirty="0"/>
                      </a:p>
                    </p:txBody>
                  </p:sp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5"/>
                      </a:lnRef>
                      <a:fillRef idx="3">
                        <a:schemeClr val="accent5"/>
                      </a:fillRef>
                      <a:effectRef idx="2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Consultancy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6"/>
                      </a:lnRef>
                      <a:fillRef idx="3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Login</a:t>
                        </a:r>
                        <a:endParaRPr lang="en-IN" altLang="en-US" sz="1065"/>
                      </a:p>
                    </p:txBody>
                  </p:sp>
                </p:grpSp>
                <p:sp>
                  <p:nvSpPr>
                    <p:cNvPr id="252" name="Oval 251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65" dirty="0"/>
                        <a:t>DashBoard</a:t>
                      </a:r>
                      <a:endParaRPr lang="en-IN" altLang="en-US" sz="1065" dirty="0"/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00" dirty="0"/>
                        <a:t>Dashboard</a:t>
                      </a:r>
                      <a:endParaRPr lang="en-IN" altLang="en-US" sz="1000" dirty="0"/>
                    </a:p>
                  </p:txBody>
                </p:sp>
              </p:grpSp>
            </p:grpSp>
          </p:grpSp>
          <p:cxnSp>
            <p:nvCxnSpPr>
              <p:cNvPr id="254" name="Straight Connector 253"/>
              <p:cNvCxnSpPr/>
              <p:nvPr/>
            </p:nvCxnSpPr>
            <p:spPr>
              <a:xfrm flipV="1">
                <a:off x="9398" y="2017"/>
                <a:ext cx="1687" cy="1386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9398" y="1560"/>
                <a:ext cx="4440" cy="18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9398" y="5694"/>
                <a:ext cx="4140" cy="2857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12312" y="1319"/>
                <a:ext cx="1200" cy="24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2566" y="1790"/>
                <a:ext cx="1031" cy="24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9398" y="2760"/>
                <a:ext cx="4199" cy="579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9398" y="3480"/>
                <a:ext cx="4199" cy="507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9398" y="4231"/>
                <a:ext cx="4116" cy="43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9398" y="6442"/>
                <a:ext cx="4198" cy="210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9398" y="7157"/>
                <a:ext cx="4199" cy="13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9398" y="7908"/>
                <a:ext cx="3970" cy="6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9398" y="8551"/>
                <a:ext cx="4094" cy="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9398" y="8551"/>
                <a:ext cx="4283" cy="58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9398" y="8551"/>
                <a:ext cx="2047" cy="105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9398" y="8551"/>
                <a:ext cx="4371" cy="137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5508" y="8551"/>
                <a:ext cx="1090" cy="8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5385" y="8551"/>
                <a:ext cx="1213" cy="160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9398" y="4982"/>
                <a:ext cx="4225" cy="356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2" y="1291974"/>
            <a:ext cx="1481967" cy="103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82" y="4327989"/>
            <a:ext cx="1481967" cy="103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45" y="4310414"/>
            <a:ext cx="1481967" cy="1036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777682" y="1192131"/>
            <a:ext cx="4249991" cy="5078313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IN" altLang="en-US" b="1" dirty="0">
                <a:latin typeface="Century Gothic" panose="020B0502020202020204" pitchFamily="34" charset="0"/>
              </a:rPr>
              <a:t>PHYSICAL AND MENTAL HEALTH ANALYSIS –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Both physical health and mental health is analysed and the report will be provided to specialists.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r>
              <a:rPr lang="en-IN" altLang="en-US" b="1" dirty="0">
                <a:latin typeface="Century Gothic" panose="020B0502020202020204" pitchFamily="34" charset="0"/>
              </a:rPr>
              <a:t>CONSULTANCY -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After the analysis the user can get the report and according to the report they can consult to corresponding specialists.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r>
              <a:rPr lang="en-IN" altLang="en-US" b="1" dirty="0">
                <a:latin typeface="Century Gothic" panose="020B0502020202020204" pitchFamily="34" charset="0"/>
              </a:rPr>
              <a:t>CHATROOM –</a:t>
            </a:r>
            <a:endParaRPr lang="en-IN" altLang="en-US" b="1" dirty="0">
              <a:latin typeface="Century Gothic" panose="020B0502020202020204" pitchFamily="34" charset="0"/>
            </a:endParaRPr>
          </a:p>
          <a:p>
            <a:r>
              <a:rPr lang="en-IN" altLang="en-US" dirty="0">
                <a:latin typeface="Century Gothic" panose="020B0502020202020204" pitchFamily="34" charset="0"/>
              </a:rPr>
              <a:t>A chatroom for people with similar type of problems to connect and communicate.</a:t>
            </a:r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  <a:p>
            <a:endParaRPr lang="en-IN" altLang="en-US" dirty="0">
              <a:latin typeface="Century Gothic" panose="020B0502020202020204" pitchFamily="34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5213303" y="391143"/>
            <a:ext cx="6065797" cy="6244018"/>
            <a:chOff x="8104" y="-135"/>
            <a:chExt cx="10068" cy="10683"/>
          </a:xfrm>
        </p:grpSpPr>
        <p:sp>
          <p:nvSpPr>
            <p:cNvPr id="229" name="Text Box 228"/>
            <p:cNvSpPr txBox="1"/>
            <p:nvPr/>
          </p:nvSpPr>
          <p:spPr>
            <a:xfrm>
              <a:off x="8198" y="-135"/>
              <a:ext cx="5774" cy="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800" b="1" dirty="0">
                  <a:latin typeface="Century Gothic" panose="020B0502020202020204" pitchFamily="34" charset="0"/>
                </a:rPr>
                <a:t>Use Case Diagram</a:t>
              </a:r>
              <a:endParaRPr lang="en-IN" altLang="en-US" sz="28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  <a:scene3d>
                <a:camera prst="perspectiveFront"/>
                <a:lightRig rig="threePt" dir="t"/>
              </a:scene3d>
            </p:grpSpPr>
            <p:sp>
              <p:nvSpPr>
                <p:cNvPr id="232" name="Text Box 231"/>
                <p:cNvSpPr txBox="1"/>
                <p:nvPr/>
              </p:nvSpPr>
              <p:spPr>
                <a:xfrm>
                  <a:off x="7586" y="2532"/>
                  <a:ext cx="129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Admin</a:t>
                  </a:r>
                  <a:endParaRPr lang="en-IN" altLang="en-US" sz="1245"/>
                </a:p>
              </p:txBody>
            </p:sp>
            <p:sp>
              <p:nvSpPr>
                <p:cNvPr id="233" name="Text Box 232"/>
                <p:cNvSpPr txBox="1"/>
                <p:nvPr/>
              </p:nvSpPr>
              <p:spPr>
                <a:xfrm>
                  <a:off x="7586" y="7680"/>
                  <a:ext cx="129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User</a:t>
                  </a:r>
                  <a:endParaRPr lang="en-IN" altLang="en-US" sz="1245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>
                  <a:off x="16080" y="7680"/>
                  <a:ext cx="157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Specialist</a:t>
                  </a:r>
                  <a:endParaRPr lang="en-IN" altLang="en-US" sz="1245"/>
                </a:p>
              </p:txBody>
            </p:sp>
            <p:grpSp>
              <p:nvGrpSpPr>
                <p:cNvPr id="235" name="Group 234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236" name="Rectangles 235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p:grpSpPr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 dirty="0"/>
                          <a:t>Feedback &amp; Help</a:t>
                        </a:r>
                        <a:endParaRPr lang="en-IN" altLang="en-US" sz="1065" dirty="0"/>
                      </a:p>
                    </p:txBody>
                  </p:sp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Manage User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1" name="Oval 240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Report &amp; Insight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2" name="Oval 241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Logout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Privacy Settings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 dirty="0"/>
                          <a:t>Reminder</a:t>
                        </a:r>
                        <a:endParaRPr lang="en-IN" altLang="en-US" sz="1065" dirty="0"/>
                      </a:p>
                    </p:txBody>
                  </p:sp>
                  <p:sp>
                    <p:nvSpPr>
                      <p:cNvPr id="245" name="Oval 244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900" dirty="0"/>
                          <a:t>Stress Reduction</a:t>
                        </a:r>
                        <a:endParaRPr lang="en-IN" altLang="en-US" sz="900" dirty="0"/>
                      </a:p>
                    </p:txBody>
                  </p:sp>
                  <p:sp>
                    <p:nvSpPr>
                      <p:cNvPr id="246" name="Oval 245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Self Care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Record Journal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Identification of Problem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950" dirty="0"/>
                          <a:t>Expression</a:t>
                        </a:r>
                        <a:endParaRPr lang="en-IN" altLang="en-US" sz="950" dirty="0"/>
                      </a:p>
                      <a:p>
                        <a:pPr algn="ctr"/>
                        <a:r>
                          <a:rPr lang="en-IN" altLang="en-US" sz="950" dirty="0"/>
                          <a:t>Analysis</a:t>
                        </a:r>
                        <a:endParaRPr lang="en-IN" altLang="en-US" sz="950" dirty="0"/>
                      </a:p>
                    </p:txBody>
                  </p:sp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5"/>
                      </a:lnRef>
                      <a:fillRef idx="3">
                        <a:schemeClr val="accent5"/>
                      </a:fillRef>
                      <a:effectRef idx="2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Consultancy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6"/>
                      </a:lnRef>
                      <a:fillRef idx="3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Login</a:t>
                        </a:r>
                        <a:endParaRPr lang="en-IN" altLang="en-US" sz="1065"/>
                      </a:p>
                    </p:txBody>
                  </p:sp>
                </p:grpSp>
                <p:sp>
                  <p:nvSpPr>
                    <p:cNvPr id="252" name="Oval 251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65" dirty="0"/>
                        <a:t>DashBoard</a:t>
                      </a:r>
                      <a:endParaRPr lang="en-IN" altLang="en-US" sz="1065" dirty="0"/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00" dirty="0"/>
                        <a:t>Dashboard</a:t>
                      </a:r>
                      <a:endParaRPr lang="en-IN" altLang="en-US" sz="1000" dirty="0"/>
                    </a:p>
                  </p:txBody>
                </p:sp>
              </p:grpSp>
            </p:grpSp>
          </p:grpSp>
          <p:cxnSp>
            <p:nvCxnSpPr>
              <p:cNvPr id="254" name="Straight Connector 253"/>
              <p:cNvCxnSpPr/>
              <p:nvPr/>
            </p:nvCxnSpPr>
            <p:spPr>
              <a:xfrm flipV="1">
                <a:off x="9398" y="2017"/>
                <a:ext cx="1687" cy="1386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9398" y="1560"/>
                <a:ext cx="4440" cy="18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9398" y="5694"/>
                <a:ext cx="4140" cy="2857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12312" y="1319"/>
                <a:ext cx="1200" cy="24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2566" y="1790"/>
                <a:ext cx="1031" cy="24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9398" y="2760"/>
                <a:ext cx="4199" cy="579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9398" y="3480"/>
                <a:ext cx="4199" cy="507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9398" y="4231"/>
                <a:ext cx="4116" cy="43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9398" y="6442"/>
                <a:ext cx="4198" cy="210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9398" y="7157"/>
                <a:ext cx="4199" cy="13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9398" y="7908"/>
                <a:ext cx="3970" cy="6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9398" y="8551"/>
                <a:ext cx="4094" cy="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9398" y="8551"/>
                <a:ext cx="4283" cy="58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9398" y="8551"/>
                <a:ext cx="2047" cy="105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9398" y="8551"/>
                <a:ext cx="4371" cy="137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5508" y="8551"/>
                <a:ext cx="1090" cy="8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5385" y="8551"/>
                <a:ext cx="1213" cy="160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9398" y="4982"/>
                <a:ext cx="4225" cy="356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2" y="1291974"/>
            <a:ext cx="1481967" cy="103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82" y="4327989"/>
            <a:ext cx="1481967" cy="103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45" y="4310414"/>
            <a:ext cx="1481967" cy="1036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/>
          <p:cNvGrpSpPr/>
          <p:nvPr/>
        </p:nvGrpSpPr>
        <p:grpSpPr>
          <a:xfrm>
            <a:off x="-167835" y="242124"/>
            <a:ext cx="9537846" cy="6752983"/>
            <a:chOff x="7307" y="219"/>
            <a:chExt cx="10865" cy="10329"/>
          </a:xfrm>
        </p:grpSpPr>
        <p:sp>
          <p:nvSpPr>
            <p:cNvPr id="229" name="Text Box 228"/>
            <p:cNvSpPr txBox="1"/>
            <p:nvPr/>
          </p:nvSpPr>
          <p:spPr>
            <a:xfrm>
              <a:off x="7307" y="219"/>
              <a:ext cx="5774" cy="8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800" b="1" dirty="0">
                  <a:latin typeface="Century Gothic" panose="020B0502020202020204" pitchFamily="34" charset="0"/>
                </a:rPr>
                <a:t>Use Case Diagram</a:t>
              </a:r>
              <a:endParaRPr lang="en-IN" altLang="en-US" sz="28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8104" y="840"/>
              <a:ext cx="10068" cy="9708"/>
              <a:chOff x="8104" y="840"/>
              <a:chExt cx="10068" cy="970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8104" y="840"/>
                <a:ext cx="10068" cy="9708"/>
                <a:chOff x="7586" y="211"/>
                <a:chExt cx="10068" cy="9708"/>
              </a:xfrm>
              <a:scene3d>
                <a:camera prst="perspectiveFront"/>
                <a:lightRig rig="threePt" dir="t"/>
              </a:scene3d>
            </p:grpSpPr>
            <p:sp>
              <p:nvSpPr>
                <p:cNvPr id="232" name="Text Box 231"/>
                <p:cNvSpPr txBox="1"/>
                <p:nvPr/>
              </p:nvSpPr>
              <p:spPr>
                <a:xfrm>
                  <a:off x="7586" y="2532"/>
                  <a:ext cx="129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Admin</a:t>
                  </a:r>
                  <a:endParaRPr lang="en-IN" altLang="en-US" sz="1245"/>
                </a:p>
              </p:txBody>
            </p:sp>
            <p:sp>
              <p:nvSpPr>
                <p:cNvPr id="233" name="Text Box 232"/>
                <p:cNvSpPr txBox="1"/>
                <p:nvPr/>
              </p:nvSpPr>
              <p:spPr>
                <a:xfrm>
                  <a:off x="7586" y="7680"/>
                  <a:ext cx="129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User</a:t>
                  </a:r>
                  <a:endParaRPr lang="en-IN" altLang="en-US" sz="1245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>
                  <a:off x="16080" y="7680"/>
                  <a:ext cx="1574" cy="368"/>
                </a:xfrm>
                <a:prstGeom prst="rect">
                  <a:avLst/>
                </a:prstGeom>
                <a:noFill/>
                <a:ln w="127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</a:gra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altLang="en-US" sz="1245"/>
                    <a:t>Specialist</a:t>
                  </a:r>
                  <a:endParaRPr lang="en-IN" altLang="en-US" sz="1245"/>
                </a:p>
              </p:txBody>
            </p:sp>
            <p:grpSp>
              <p:nvGrpSpPr>
                <p:cNvPr id="235" name="Group 234"/>
                <p:cNvGrpSpPr/>
                <p:nvPr/>
              </p:nvGrpSpPr>
              <p:grpSpPr>
                <a:xfrm>
                  <a:off x="9720" y="211"/>
                  <a:ext cx="5773" cy="9708"/>
                  <a:chOff x="9720" y="211"/>
                  <a:chExt cx="5773" cy="9708"/>
                </a:xfrm>
              </p:grpSpPr>
              <p:sp>
                <p:nvSpPr>
                  <p:cNvPr id="236" name="Rectangles 235"/>
                  <p:cNvSpPr/>
                  <p:nvPr/>
                </p:nvSpPr>
                <p:spPr>
                  <a:xfrm>
                    <a:off x="9720" y="211"/>
                    <a:ext cx="5773" cy="9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9875" y="364"/>
                    <a:ext cx="5303" cy="9488"/>
                    <a:chOff x="9875" y="364"/>
                    <a:chExt cx="5303" cy="9488"/>
                  </a:xfrm>
                </p:grpSpPr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2850" y="364"/>
                      <a:ext cx="2328" cy="9488"/>
                      <a:chOff x="13033" y="374"/>
                      <a:chExt cx="2179" cy="9338"/>
                    </a:xfrm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p:grpSpPr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13247" y="2501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 dirty="0"/>
                          <a:t>Feedback &amp; Help</a:t>
                        </a:r>
                        <a:endParaRPr lang="en-IN" altLang="en-US" sz="1065" dirty="0"/>
                      </a:p>
                    </p:txBody>
                  </p:sp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13168" y="374"/>
                        <a:ext cx="175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Manage User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1" name="Oval 240"/>
                      <p:cNvSpPr/>
                      <p:nvPr/>
                    </p:nvSpPr>
                    <p:spPr>
                      <a:xfrm>
                        <a:off x="13247" y="1083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Report &amp; Insight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2" name="Oval 241"/>
                      <p:cNvSpPr/>
                      <p:nvPr/>
                    </p:nvSpPr>
                    <p:spPr>
                      <a:xfrm>
                        <a:off x="13247" y="1792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Logout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13170" y="3240"/>
                        <a:ext cx="1751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Privacy Settings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13272" y="3979"/>
                        <a:ext cx="164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 dirty="0"/>
                          <a:t>Exchange of reports</a:t>
                        </a:r>
                        <a:endParaRPr lang="en-IN" altLang="en-US" sz="1065" dirty="0"/>
                      </a:p>
                    </p:txBody>
                  </p:sp>
                  <p:sp>
                    <p:nvSpPr>
                      <p:cNvPr id="245" name="Oval 244"/>
                      <p:cNvSpPr/>
                      <p:nvPr/>
                    </p:nvSpPr>
                    <p:spPr>
                      <a:xfrm>
                        <a:off x="13192" y="4680"/>
                        <a:ext cx="1730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900" dirty="0"/>
                          <a:t>Stress Reduction</a:t>
                        </a:r>
                        <a:endParaRPr lang="en-IN" altLang="en-US" sz="900" dirty="0"/>
                      </a:p>
                    </p:txBody>
                  </p:sp>
                  <p:sp>
                    <p:nvSpPr>
                      <p:cNvPr id="246" name="Oval 245"/>
                      <p:cNvSpPr/>
                      <p:nvPr/>
                    </p:nvSpPr>
                    <p:spPr>
                      <a:xfrm>
                        <a:off x="13246" y="5416"/>
                        <a:ext cx="168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Self Care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13247" y="6120"/>
                        <a:ext cx="1675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Record Journal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13033" y="6859"/>
                        <a:ext cx="2179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Identification of Problem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13149" y="7584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950" dirty="0"/>
                          <a:t>Expression</a:t>
                        </a:r>
                        <a:endParaRPr lang="en-IN" altLang="en-US" sz="950" dirty="0"/>
                      </a:p>
                      <a:p>
                        <a:pPr algn="ctr"/>
                        <a:r>
                          <a:rPr lang="en-IN" altLang="en-US" sz="950" dirty="0"/>
                          <a:t>Analysis</a:t>
                        </a:r>
                        <a:endParaRPr lang="en-IN" altLang="en-US" sz="950" dirty="0"/>
                      </a:p>
                    </p:txBody>
                  </p:sp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13033" y="8299"/>
                        <a:ext cx="2003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5"/>
                      </a:lnRef>
                      <a:fillRef idx="3">
                        <a:schemeClr val="accent5"/>
                      </a:fillRef>
                      <a:effectRef idx="2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Consultancy</a:t>
                        </a:r>
                        <a:endParaRPr lang="en-IN" altLang="en-US" sz="1065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13149" y="9070"/>
                        <a:ext cx="1772" cy="642"/>
                      </a:xfrm>
                      <a:prstGeom prst="ellipse">
                        <a:avLst/>
                      </a:prstGeom>
                      <a:grpFill/>
                      <a:ln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</a:gradFill>
                      </a:ln>
                    </p:spPr>
                    <p:style>
                      <a:lnRef idx="1">
                        <a:schemeClr val="accent6"/>
                      </a:lnRef>
                      <a:fillRef idx="3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65"/>
                          <a:t>Login</a:t>
                        </a:r>
                        <a:endParaRPr lang="en-IN" altLang="en-US" sz="1065"/>
                      </a:p>
                    </p:txBody>
                  </p:sp>
                </p:grpSp>
                <p:sp>
                  <p:nvSpPr>
                    <p:cNvPr id="252" name="Oval 251"/>
                    <p:cNvSpPr/>
                    <p:nvPr/>
                  </p:nvSpPr>
                  <p:spPr>
                    <a:xfrm>
                      <a:off x="9875" y="8981"/>
                      <a:ext cx="2103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65" dirty="0"/>
                        <a:t>DashBoard</a:t>
                      </a:r>
                      <a:endParaRPr lang="en-IN" altLang="en-US" sz="1065" dirty="0"/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10313" y="840"/>
                      <a:ext cx="1735" cy="64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100" dirty="0"/>
                        <a:t>Dashboard</a:t>
                      </a:r>
                      <a:endParaRPr lang="en-IN" altLang="en-US" sz="1100" dirty="0"/>
                    </a:p>
                  </p:txBody>
                </p:sp>
              </p:grpSp>
            </p:grpSp>
          </p:grpSp>
          <p:cxnSp>
            <p:nvCxnSpPr>
              <p:cNvPr id="254" name="Straight Connector 253"/>
              <p:cNvCxnSpPr/>
              <p:nvPr/>
            </p:nvCxnSpPr>
            <p:spPr>
              <a:xfrm flipV="1">
                <a:off x="9398" y="2017"/>
                <a:ext cx="1687" cy="1386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9398" y="1560"/>
                <a:ext cx="4440" cy="18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9398" y="5694"/>
                <a:ext cx="4140" cy="2857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12312" y="1319"/>
                <a:ext cx="1200" cy="24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2566" y="1790"/>
                <a:ext cx="1031" cy="24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9398" y="2760"/>
                <a:ext cx="4199" cy="579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9398" y="3480"/>
                <a:ext cx="4199" cy="5071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9398" y="4231"/>
                <a:ext cx="4116" cy="43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9398" y="6442"/>
                <a:ext cx="4198" cy="210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9398" y="7157"/>
                <a:ext cx="4199" cy="13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9398" y="7908"/>
                <a:ext cx="3970" cy="64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9398" y="8551"/>
                <a:ext cx="4094" cy="9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9398" y="8551"/>
                <a:ext cx="4283" cy="58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9398" y="8551"/>
                <a:ext cx="2047" cy="105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9398" y="8551"/>
                <a:ext cx="4371" cy="1373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5508" y="8551"/>
                <a:ext cx="1090" cy="82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5385" y="8551"/>
                <a:ext cx="1213" cy="1604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9398" y="4982"/>
                <a:ext cx="4225" cy="3569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4" y="1097828"/>
            <a:ext cx="1481967" cy="103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83" y="4522605"/>
            <a:ext cx="1481967" cy="103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0" y="4469884"/>
            <a:ext cx="1481967" cy="1036219"/>
          </a:xfrm>
          <a:prstGeom prst="rect">
            <a:avLst/>
          </a:prstGeom>
        </p:spPr>
      </p:pic>
      <p:sp>
        <p:nvSpPr>
          <p:cNvPr id="2" name="Text Box 8"/>
          <p:cNvSpPr txBox="1"/>
          <p:nvPr/>
        </p:nvSpPr>
        <p:spPr>
          <a:xfrm>
            <a:off x="7196453" y="2143230"/>
            <a:ext cx="5290544" cy="192564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400" b="1" dirty="0">
                <a:latin typeface="Century Gothic" panose="020B0502020202020204" pitchFamily="34" charset="0"/>
                <a:cs typeface="+mj-lt"/>
                <a:sym typeface="+mn-ea"/>
              </a:rPr>
              <a:t>    </a:t>
            </a:r>
            <a:r>
              <a:rPr lang="en-IN" altLang="en-US" sz="2400" b="1" dirty="0">
                <a:latin typeface="Century Gothic" panose="020B0502020202020204" pitchFamily="34" charset="0"/>
                <a:cs typeface="+mj-lt"/>
                <a:sym typeface="+mn-ea"/>
              </a:rPr>
              <a:t>Technology Stack Used : </a:t>
            </a:r>
            <a:endParaRPr lang="en-IN" altLang="en-US" sz="2400" b="1" dirty="0">
              <a:latin typeface="Century Gothic" panose="020B0502020202020204" pitchFamily="34" charset="0"/>
              <a:cs typeface="+mj-lt"/>
              <a:sym typeface="+mn-ea"/>
            </a:endParaRPr>
          </a:p>
          <a:p>
            <a:pPr marL="254000" indent="-25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b="1" dirty="0">
                <a:latin typeface="Century Gothic" panose="020B0502020202020204" pitchFamily="34" charset="0"/>
                <a:cs typeface="+mn-lt"/>
                <a:sym typeface="+mn-ea"/>
              </a:rPr>
              <a:t>Frontend :</a:t>
            </a:r>
            <a:r>
              <a:rPr lang="en-IN" altLang="en-US" sz="1400" dirty="0">
                <a:latin typeface="Century Gothic" panose="020B0502020202020204" pitchFamily="34" charset="0"/>
                <a:cs typeface="+mn-lt"/>
                <a:sym typeface="+mn-ea"/>
              </a:rPr>
              <a:t> JAVASCRIPT, HTML ,CSS</a:t>
            </a:r>
            <a:endParaRPr lang="en-IN" altLang="en-US" sz="1400" dirty="0">
              <a:latin typeface="Century Gothic" panose="020B0502020202020204" pitchFamily="34" charset="0"/>
              <a:cs typeface="+mn-lt"/>
              <a:sym typeface="+mn-ea"/>
            </a:endParaRPr>
          </a:p>
          <a:p>
            <a:pPr marL="254000" indent="-25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b="1" dirty="0">
                <a:latin typeface="Century Gothic" panose="020B0502020202020204" pitchFamily="34" charset="0"/>
                <a:cs typeface="+mn-lt"/>
                <a:sym typeface="+mn-ea"/>
              </a:rPr>
              <a:t>Backend : </a:t>
            </a:r>
            <a:r>
              <a:rPr lang="en-IN" altLang="en-US" sz="1400" dirty="0">
                <a:latin typeface="Century Gothic" panose="020B0502020202020204" pitchFamily="34" charset="0"/>
                <a:cs typeface="+mn-lt"/>
                <a:sym typeface="+mn-ea"/>
              </a:rPr>
              <a:t>JAVA</a:t>
            </a:r>
            <a:endParaRPr lang="en-IN" altLang="en-US" sz="1400" dirty="0">
              <a:latin typeface="Century Gothic" panose="020B0502020202020204" pitchFamily="34" charset="0"/>
              <a:cs typeface="+mn-lt"/>
              <a:sym typeface="+mn-ea"/>
            </a:endParaRPr>
          </a:p>
          <a:p>
            <a:pPr marL="254000" indent="-25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b="1" dirty="0">
                <a:latin typeface="Century Gothic" panose="020B0502020202020204" pitchFamily="34" charset="0"/>
                <a:cs typeface="+mn-lt"/>
                <a:sym typeface="+mn-ea"/>
              </a:rPr>
              <a:t>Database :</a:t>
            </a:r>
            <a:r>
              <a:rPr lang="en-IN" altLang="en-US" sz="1400" dirty="0">
                <a:latin typeface="Century Gothic" panose="020B0502020202020204" pitchFamily="34" charset="0"/>
                <a:cs typeface="+mn-lt"/>
                <a:sym typeface="+mn-ea"/>
              </a:rPr>
              <a:t> MySQL</a:t>
            </a:r>
            <a:endParaRPr lang="en-IN" altLang="en-US" sz="1400" dirty="0">
              <a:latin typeface="Century Gothic" panose="020B0502020202020204" pitchFamily="34" charset="0"/>
              <a:cs typeface="+mn-lt"/>
              <a:sym typeface="+mn-ea"/>
            </a:endParaRPr>
          </a:p>
          <a:p>
            <a:pPr marL="254000" indent="-25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 b="1" dirty="0">
                <a:latin typeface="Century Gothic" panose="020B0502020202020204" pitchFamily="34" charset="0"/>
                <a:cs typeface="+mn-lt"/>
                <a:sym typeface="+mn-ea"/>
              </a:rPr>
              <a:t>Hosting :  </a:t>
            </a:r>
            <a:r>
              <a:rPr lang="en-IN" altLang="en-US" sz="1400" dirty="0">
                <a:latin typeface="Century Gothic" panose="020B0502020202020204" pitchFamily="34" charset="0"/>
                <a:cs typeface="+mn-lt"/>
                <a:sym typeface="+mn-ea"/>
              </a:rPr>
              <a:t>AWS (Amazon Web Services )</a:t>
            </a:r>
            <a:endParaRPr lang="en-IN" altLang="en-US" sz="1400" dirty="0">
              <a:latin typeface="Century Gothic" panose="020B0502020202020204" pitchFamily="34" charset="0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979612" y="1770856"/>
            <a:ext cx="5853263" cy="63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555" b="1" dirty="0">
                <a:latin typeface="Century Gothic" panose="020B0502020202020204" pitchFamily="34" charset="0"/>
                <a:cs typeface="Bell MT" panose="02020503060305020303" charset="0"/>
              </a:rPr>
              <a:t>TEAM MEMBERS DETAILS:</a:t>
            </a:r>
            <a:endParaRPr lang="en-US" sz="3555" b="1" dirty="0">
              <a:latin typeface="Century Gothic" panose="020B0502020202020204" pitchFamily="34" charset="0"/>
              <a:cs typeface="Bell MT" panose="02020503060305020303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1772" y="2009990"/>
            <a:ext cx="718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</p:txBody>
      </p:sp>
      <p:sp>
        <p:nvSpPr>
          <p:cNvPr id="18" name="Text Box 17"/>
          <p:cNvSpPr txBox="1"/>
          <p:nvPr/>
        </p:nvSpPr>
        <p:spPr>
          <a:xfrm>
            <a:off x="1979612" y="2685256"/>
            <a:ext cx="6621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Team Leader Name</a:t>
            </a:r>
            <a:r>
              <a:rPr lang="en-US" alt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 </a:t>
            </a:r>
            <a:r>
              <a:rPr lang="en-US" altLang="en-IN" b="1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: PRATYUKT MOHAPATRA</a:t>
            </a:r>
            <a:endParaRPr lang="en-US" altLang="en-IN" b="1" i="1" dirty="0">
              <a:latin typeface="Century Gothic" panose="020B0502020202020204" pitchFamily="34" charset="0"/>
              <a:cs typeface="Bell MT" panose="02020503060305020303" charset="0"/>
              <a:sym typeface="+mn-ea"/>
            </a:endParaRPr>
          </a:p>
          <a:p>
            <a:pPr algn="l"/>
            <a:r>
              <a:rPr 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Branch</a:t>
            </a:r>
            <a:r>
              <a:rPr lang="en-IN" b="1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 :</a:t>
            </a:r>
            <a:r>
              <a:rPr lang="en-US" alt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 MCA				Year : II</a:t>
            </a:r>
            <a:endParaRPr lang="en-US" altLang="en-IN" dirty="0">
              <a:latin typeface="Century Gothic" panose="020B0502020202020204" pitchFamily="34" charset="0"/>
              <a:cs typeface="Bell MT" panose="02020503060305020303" charset="0"/>
              <a:sym typeface="+mn-ea"/>
            </a:endParaRPr>
          </a:p>
          <a:p>
            <a:pPr algn="l"/>
            <a:endParaRPr lang="en-IN" dirty="0">
              <a:latin typeface="Century Gothic" panose="020B0502020202020204" pitchFamily="34" charset="0"/>
              <a:cs typeface="Bell MT" panose="02020503060305020303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Member 1 Name </a:t>
            </a:r>
            <a:r>
              <a:rPr lang="en-US" altLang="en-IN" b="1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:     </a:t>
            </a:r>
            <a:r>
              <a:rPr lang="en-US" alt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 </a:t>
            </a:r>
            <a:r>
              <a:rPr lang="en-US" altLang="en-IN" b="1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ADARSH KUMAR DEBATA</a:t>
            </a:r>
            <a:endParaRPr lang="en-US" altLang="en-IN" b="1" dirty="0">
              <a:latin typeface="Century Gothic" panose="020B0502020202020204" pitchFamily="34" charset="0"/>
              <a:cs typeface="Bell MT" panose="02020503060305020303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Branch </a:t>
            </a:r>
            <a:r>
              <a:rPr lang="en-US" altLang="en-IN" b="1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: </a:t>
            </a:r>
            <a:r>
              <a:rPr lang="en-US" alt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MCA				Year : II</a:t>
            </a:r>
            <a:endParaRPr lang="en-US" altLang="en-IN" dirty="0">
              <a:latin typeface="Century Gothic" panose="020B0502020202020204" pitchFamily="34" charset="0"/>
              <a:cs typeface="Bell MT" panose="02020503060305020303" charset="0"/>
              <a:sym typeface="+mn-ea"/>
            </a:endParaRPr>
          </a:p>
          <a:p>
            <a:pPr algn="l">
              <a:buClrTx/>
              <a:buSzTx/>
              <a:buNone/>
            </a:pPr>
            <a:endParaRPr lang="en-US" altLang="en-IN" dirty="0">
              <a:latin typeface="Century Gothic" panose="020B0502020202020204" pitchFamily="34" charset="0"/>
              <a:cs typeface="Bell MT" panose="02020503060305020303" charset="0"/>
            </a:endParaRPr>
          </a:p>
          <a:p>
            <a:pPr algn="l"/>
            <a:r>
              <a:rPr 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Team Mentor Name</a:t>
            </a:r>
            <a:r>
              <a:rPr lang="en-US" alt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 </a:t>
            </a:r>
            <a:r>
              <a:rPr lang="en-IN" b="1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:</a:t>
            </a:r>
            <a:r>
              <a:rPr lang="en-US" altLang="en-IN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 </a:t>
            </a:r>
            <a:r>
              <a:rPr lang="en-US" altLang="en-IN" b="1" dirty="0">
                <a:latin typeface="Century Gothic" panose="020B0502020202020204" pitchFamily="34" charset="0"/>
                <a:cs typeface="Bell MT" panose="02020503060305020303" charset="0"/>
                <a:sym typeface="+mn-ea"/>
              </a:rPr>
              <a:t>Mrs. SUMATI BARAL</a:t>
            </a:r>
            <a:endParaRPr lang="en-US" altLang="en-IN" dirty="0">
              <a:latin typeface="Century Gothic" panose="020B0502020202020204" pitchFamily="34" charset="0"/>
              <a:cs typeface="+mj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Word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3974</Words>
  <Application>WPS Presentation</Application>
  <PresentationFormat>Custom</PresentationFormat>
  <Paragraphs>281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Century Gothic</vt:lpstr>
      <vt:lpstr>Calibri</vt:lpstr>
      <vt:lpstr>Bell MT</vt:lpstr>
      <vt:lpstr>Microsoft YaHei</vt:lpstr>
      <vt:lpstr>Arial Unicode MS</vt:lpstr>
      <vt:lpstr>Gill Sans MT</vt:lpstr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Pratyukt Mohapatra</dc:creator>
  <cp:lastModifiedBy>akdof</cp:lastModifiedBy>
  <cp:revision>59</cp:revision>
  <dcterms:created xsi:type="dcterms:W3CDTF">2023-09-17T02:44:00Z</dcterms:created>
  <dcterms:modified xsi:type="dcterms:W3CDTF">2023-10-08T08:30:58Z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2023-09-09T14:30:00Z</vt:filetime>
  </property>
  <property fmtid="{D5CDD505-2E9C-101B-9397-08002B2CF9AE}" pid="3" name="LastSaved">
    <vt:filetime>2023-09-18T14:30:00Z</vt:filetime>
  </property>
  <property fmtid="{D5CDD505-2E9C-101B-9397-08002B2CF9AE}" pid="4" name="ICV">
    <vt:lpwstr>993DA28C6ADD4100993FCA48EEAF7C5A</vt:lpwstr>
  </property>
  <property fmtid="{D5CDD505-2E9C-101B-9397-08002B2CF9AE}" pid="5" name="KSOProductBuildVer">
    <vt:lpwstr>1033-11.2.0.11225</vt:lpwstr>
  </property>
</Properties>
</file>