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8" r:id="rId12"/>
    <p:sldId id="269" r:id="rId13"/>
    <p:sldId id="265" r:id="rId14"/>
  </p:sldIdLst>
  <p:sldSz cx="18288000" cy="10287000"/>
  <p:notesSz cx="6858000" cy="9144000"/>
  <p:embeddedFontLst>
    <p:embeddedFont>
      <p:font typeface="Abadi Extra Light" panose="020B0204020104020204" pitchFamily="34" charset="0"/>
      <p:regular r:id="rId15"/>
    </p:embeddedFont>
    <p:embeddedFont>
      <p:font typeface="Calps" panose="020B0604020202020204" charset="0"/>
      <p:regular r:id="rId16"/>
    </p:embeddedFont>
    <p:embeddedFont>
      <p:font typeface="Calps Bold" panose="020B0604020202020204" charset="0"/>
      <p:regular r:id="rId17"/>
    </p:embeddedFont>
    <p:embeddedFont>
      <p:font typeface="Calps Light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9" Type="http://schemas.openxmlformats.org/officeDocument/2006/relationships/hyperlink" Target="https://www.arabadonline.com/en/details/digital/Retail-experiences-drastic-changes-in-shopping-trend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91" r="-319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703857" y="599371"/>
            <a:ext cx="8096254" cy="8229600"/>
            <a:chOff x="0" y="0"/>
            <a:chExt cx="79963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9963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 l="-27008" t="-1867" r="-29462" b="1867"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" name="Freeform 5"/>
          <p:cNvSpPr/>
          <p:nvPr/>
        </p:nvSpPr>
        <p:spPr>
          <a:xfrm>
            <a:off x="2023789" y="9299297"/>
            <a:ext cx="13564630" cy="2570557"/>
          </a:xfrm>
          <a:custGeom>
            <a:avLst/>
            <a:gdLst/>
            <a:ahLst/>
            <a:cxnLst/>
            <a:rect l="l" t="t" r="r" b="b"/>
            <a:pathLst>
              <a:path w="13564630" h="2570557">
                <a:moveTo>
                  <a:pt x="0" y="0"/>
                </a:moveTo>
                <a:lnTo>
                  <a:pt x="13564630" y="0"/>
                </a:lnTo>
                <a:lnTo>
                  <a:pt x="13564630" y="2570557"/>
                </a:lnTo>
                <a:lnTo>
                  <a:pt x="0" y="25705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682585" y="0"/>
            <a:ext cx="8011883" cy="10594225"/>
          </a:xfrm>
          <a:custGeom>
            <a:avLst/>
            <a:gdLst/>
            <a:ahLst/>
            <a:cxnLst/>
            <a:rect l="l" t="t" r="r" b="b"/>
            <a:pathLst>
              <a:path w="8011883" h="10594225">
                <a:moveTo>
                  <a:pt x="0" y="0"/>
                </a:moveTo>
                <a:lnTo>
                  <a:pt x="8011883" y="0"/>
                </a:lnTo>
                <a:lnTo>
                  <a:pt x="8011883" y="10594226"/>
                </a:lnTo>
                <a:lnTo>
                  <a:pt x="0" y="105942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8" name="TextBox 8"/>
          <p:cNvSpPr txBox="1"/>
          <p:nvPr/>
        </p:nvSpPr>
        <p:spPr>
          <a:xfrm>
            <a:off x="765217" y="647700"/>
            <a:ext cx="8173423" cy="2793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26"/>
              </a:lnSpc>
            </a:pPr>
            <a:r>
              <a:rPr lang="en-US" sz="10516" b="1" dirty="0">
                <a:solidFill>
                  <a:srgbClr val="172333"/>
                </a:solidFill>
                <a:latin typeface="Calps Bold"/>
                <a:ea typeface="Calps Bold"/>
                <a:cs typeface="Calps Bold"/>
                <a:sym typeface="Calps Bold"/>
              </a:rPr>
              <a:t>PROJECT PRESENTATION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22410" y="4100747"/>
            <a:ext cx="7393687" cy="810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4800" dirty="0">
                <a:solidFill>
                  <a:srgbClr val="172333"/>
                </a:solidFill>
                <a:latin typeface="Calps Light"/>
                <a:ea typeface="Calps Light"/>
                <a:cs typeface="Calps Light"/>
                <a:sym typeface="Calps Light"/>
              </a:rPr>
              <a:t>Inventory  Management System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07606D62-8A6D-770F-62B3-84998FC80397}"/>
              </a:ext>
            </a:extLst>
          </p:cNvPr>
          <p:cNvSpPr/>
          <p:nvPr/>
        </p:nvSpPr>
        <p:spPr>
          <a:xfrm>
            <a:off x="-1581626" y="9299297"/>
            <a:ext cx="13564630" cy="2570557"/>
          </a:xfrm>
          <a:custGeom>
            <a:avLst/>
            <a:gdLst/>
            <a:ahLst/>
            <a:cxnLst/>
            <a:rect l="l" t="t" r="r" b="b"/>
            <a:pathLst>
              <a:path w="13564630" h="2570557">
                <a:moveTo>
                  <a:pt x="0" y="0"/>
                </a:moveTo>
                <a:lnTo>
                  <a:pt x="13564630" y="0"/>
                </a:lnTo>
                <a:lnTo>
                  <a:pt x="13564630" y="2570557"/>
                </a:lnTo>
                <a:lnTo>
                  <a:pt x="0" y="25705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7C1F1C2E-EE02-4F7D-6413-D4752C45BE1E}"/>
              </a:ext>
            </a:extLst>
          </p:cNvPr>
          <p:cNvSpPr txBox="1"/>
          <p:nvPr/>
        </p:nvSpPr>
        <p:spPr>
          <a:xfrm>
            <a:off x="1412417" y="5406316"/>
            <a:ext cx="7393687" cy="1708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4800" dirty="0">
                <a:solidFill>
                  <a:srgbClr val="172333"/>
                </a:solidFill>
                <a:latin typeface="Calps Light"/>
                <a:ea typeface="Calps Light"/>
                <a:cs typeface="Calps Light"/>
                <a:sym typeface="Calps Light"/>
              </a:rPr>
              <a:t>Presented by: 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4800" dirty="0">
                <a:solidFill>
                  <a:srgbClr val="172333"/>
                </a:solidFill>
                <a:latin typeface="Calps Light"/>
                <a:ea typeface="Calps Light"/>
                <a:cs typeface="Calps Light"/>
                <a:sym typeface="Calps Light"/>
              </a:rPr>
              <a:t>Project GP1 (COE-UA 4</a:t>
            </a:r>
            <a:r>
              <a:rPr lang="en-US" sz="4800" baseline="30000" dirty="0">
                <a:solidFill>
                  <a:srgbClr val="172333"/>
                </a:solidFill>
                <a:latin typeface="Calps Light"/>
                <a:ea typeface="Calps Light"/>
                <a:cs typeface="Calps Light"/>
                <a:sym typeface="Calps Light"/>
              </a:rPr>
              <a:t>th</a:t>
            </a:r>
            <a:r>
              <a:rPr lang="en-US" sz="4800" dirty="0">
                <a:solidFill>
                  <a:srgbClr val="172333"/>
                </a:solidFill>
                <a:latin typeface="Calps Light"/>
                <a:ea typeface="Calps Light"/>
                <a:cs typeface="Calps Light"/>
                <a:sym typeface="Calps Light"/>
              </a:rPr>
              <a:t> Sem)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5B1C8B51-B3FB-A84E-59A8-B46B98FE8A7D}"/>
              </a:ext>
            </a:extLst>
          </p:cNvPr>
          <p:cNvSpPr txBox="1"/>
          <p:nvPr/>
        </p:nvSpPr>
        <p:spPr>
          <a:xfrm>
            <a:off x="1454889" y="7548102"/>
            <a:ext cx="7393687" cy="810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4800" dirty="0">
                <a:solidFill>
                  <a:srgbClr val="172333"/>
                </a:solidFill>
                <a:latin typeface="Calps Light"/>
                <a:ea typeface="Calps Light"/>
                <a:cs typeface="Calps Light"/>
                <a:sym typeface="Calps Light"/>
              </a:rPr>
              <a:t>Mentor: Ms. Jahanvi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0D9EC-FF1C-3745-FD65-B6E28B65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8E1170E-D0F5-2AA1-08A2-516640E64DA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91" r="-3191"/>
            </a:stretch>
          </a:blipFill>
        </p:spPr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21A64647-B4F7-5FE9-4FC2-7D2B8F7FEA13}"/>
              </a:ext>
            </a:extLst>
          </p:cNvPr>
          <p:cNvSpPr/>
          <p:nvPr/>
        </p:nvSpPr>
        <p:spPr>
          <a:xfrm>
            <a:off x="-304496" y="-1521725"/>
            <a:ext cx="3363361" cy="6594825"/>
          </a:xfrm>
          <a:custGeom>
            <a:avLst/>
            <a:gdLst/>
            <a:ahLst/>
            <a:cxnLst/>
            <a:rect l="l" t="t" r="r" b="b"/>
            <a:pathLst>
              <a:path w="3363361" h="6594825">
                <a:moveTo>
                  <a:pt x="0" y="0"/>
                </a:moveTo>
                <a:lnTo>
                  <a:pt x="3363361" y="0"/>
                </a:lnTo>
                <a:lnTo>
                  <a:pt x="3363361" y="6594825"/>
                </a:lnTo>
                <a:lnTo>
                  <a:pt x="0" y="65948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8CB91AD-D6EA-C0F8-55BA-80D2E598B2F8}"/>
              </a:ext>
            </a:extLst>
          </p:cNvPr>
          <p:cNvSpPr/>
          <p:nvPr/>
        </p:nvSpPr>
        <p:spPr>
          <a:xfrm>
            <a:off x="-304496" y="5213900"/>
            <a:ext cx="3363361" cy="6594825"/>
          </a:xfrm>
          <a:custGeom>
            <a:avLst/>
            <a:gdLst/>
            <a:ahLst/>
            <a:cxnLst/>
            <a:rect l="l" t="t" r="r" b="b"/>
            <a:pathLst>
              <a:path w="3363361" h="6594825">
                <a:moveTo>
                  <a:pt x="0" y="0"/>
                </a:moveTo>
                <a:lnTo>
                  <a:pt x="3363361" y="0"/>
                </a:lnTo>
                <a:lnTo>
                  <a:pt x="3363361" y="6594825"/>
                </a:lnTo>
                <a:lnTo>
                  <a:pt x="0" y="65948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54FBCD4F-960F-4B2E-978E-D0CFD088FB90}"/>
              </a:ext>
            </a:extLst>
          </p:cNvPr>
          <p:cNvGrpSpPr/>
          <p:nvPr/>
        </p:nvGrpSpPr>
        <p:grpSpPr>
          <a:xfrm>
            <a:off x="3581400" y="1789206"/>
            <a:ext cx="12333839" cy="6937726"/>
            <a:chOff x="0" y="0"/>
            <a:chExt cx="8128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8E19FF3-E8C6-42D4-6D65-68B6594F52D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9548" y="0"/>
                  </a:moveTo>
                  <a:lnTo>
                    <a:pt x="763252" y="0"/>
                  </a:lnTo>
                  <a:cubicBezTo>
                    <a:pt x="776393" y="0"/>
                    <a:pt x="788996" y="5220"/>
                    <a:pt x="798288" y="14512"/>
                  </a:cubicBezTo>
                  <a:cubicBezTo>
                    <a:pt x="807580" y="23804"/>
                    <a:pt x="812800" y="36407"/>
                    <a:pt x="812800" y="49548"/>
                  </a:cubicBezTo>
                  <a:lnTo>
                    <a:pt x="812800" y="763252"/>
                  </a:lnTo>
                  <a:cubicBezTo>
                    <a:pt x="812800" y="776393"/>
                    <a:pt x="807580" y="788996"/>
                    <a:pt x="798288" y="798288"/>
                  </a:cubicBezTo>
                  <a:cubicBezTo>
                    <a:pt x="788996" y="807580"/>
                    <a:pt x="776393" y="812800"/>
                    <a:pt x="763252" y="812800"/>
                  </a:cubicBezTo>
                  <a:lnTo>
                    <a:pt x="49548" y="812800"/>
                  </a:lnTo>
                  <a:cubicBezTo>
                    <a:pt x="36407" y="812800"/>
                    <a:pt x="23804" y="807580"/>
                    <a:pt x="14512" y="798288"/>
                  </a:cubicBezTo>
                  <a:cubicBezTo>
                    <a:pt x="5220" y="788996"/>
                    <a:pt x="0" y="776393"/>
                    <a:pt x="0" y="763252"/>
                  </a:cubicBezTo>
                  <a:lnTo>
                    <a:pt x="0" y="49548"/>
                  </a:lnTo>
                  <a:cubicBezTo>
                    <a:pt x="0" y="36407"/>
                    <a:pt x="5220" y="23804"/>
                    <a:pt x="14512" y="14512"/>
                  </a:cubicBezTo>
                  <a:cubicBezTo>
                    <a:pt x="23804" y="5220"/>
                    <a:pt x="36407" y="0"/>
                    <a:pt x="49548" y="0"/>
                  </a:cubicBezTo>
                  <a:close/>
                </a:path>
              </a:pathLst>
            </a:cu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 w="66675" cap="rnd">
              <a:solidFill>
                <a:srgbClr val="172333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6267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10A38-9DD5-C17B-5D20-C5A0F8809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9049E93-3F37-24BD-5934-FA133FFCE5F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91" r="-3191"/>
            </a:stretch>
          </a:blipFill>
        </p:spPr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924A60F-03A0-E085-2310-1721D7BFFC4A}"/>
              </a:ext>
            </a:extLst>
          </p:cNvPr>
          <p:cNvSpPr/>
          <p:nvPr/>
        </p:nvSpPr>
        <p:spPr>
          <a:xfrm>
            <a:off x="-304496" y="-1521725"/>
            <a:ext cx="3363361" cy="6594825"/>
          </a:xfrm>
          <a:custGeom>
            <a:avLst/>
            <a:gdLst/>
            <a:ahLst/>
            <a:cxnLst/>
            <a:rect l="l" t="t" r="r" b="b"/>
            <a:pathLst>
              <a:path w="3363361" h="6594825">
                <a:moveTo>
                  <a:pt x="0" y="0"/>
                </a:moveTo>
                <a:lnTo>
                  <a:pt x="3363361" y="0"/>
                </a:lnTo>
                <a:lnTo>
                  <a:pt x="3363361" y="6594825"/>
                </a:lnTo>
                <a:lnTo>
                  <a:pt x="0" y="65948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CFEBB82-97BF-62F3-4D6D-67C4F984B930}"/>
              </a:ext>
            </a:extLst>
          </p:cNvPr>
          <p:cNvSpPr/>
          <p:nvPr/>
        </p:nvSpPr>
        <p:spPr>
          <a:xfrm>
            <a:off x="-304496" y="5213900"/>
            <a:ext cx="3363361" cy="6594825"/>
          </a:xfrm>
          <a:custGeom>
            <a:avLst/>
            <a:gdLst/>
            <a:ahLst/>
            <a:cxnLst/>
            <a:rect l="l" t="t" r="r" b="b"/>
            <a:pathLst>
              <a:path w="3363361" h="6594825">
                <a:moveTo>
                  <a:pt x="0" y="0"/>
                </a:moveTo>
                <a:lnTo>
                  <a:pt x="3363361" y="0"/>
                </a:lnTo>
                <a:lnTo>
                  <a:pt x="3363361" y="6594825"/>
                </a:lnTo>
                <a:lnTo>
                  <a:pt x="0" y="65948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EA9545EF-6CDE-095E-7401-5FDE2CB141A6}"/>
              </a:ext>
            </a:extLst>
          </p:cNvPr>
          <p:cNvGrpSpPr/>
          <p:nvPr/>
        </p:nvGrpSpPr>
        <p:grpSpPr>
          <a:xfrm>
            <a:off x="3581400" y="1789206"/>
            <a:ext cx="12333839" cy="6937726"/>
            <a:chOff x="0" y="0"/>
            <a:chExt cx="8128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EFB3294-5D72-B00C-DAC8-85B34EFFE37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9548" y="0"/>
                  </a:moveTo>
                  <a:lnTo>
                    <a:pt x="763252" y="0"/>
                  </a:lnTo>
                  <a:cubicBezTo>
                    <a:pt x="776393" y="0"/>
                    <a:pt x="788996" y="5220"/>
                    <a:pt x="798288" y="14512"/>
                  </a:cubicBezTo>
                  <a:cubicBezTo>
                    <a:pt x="807580" y="23804"/>
                    <a:pt x="812800" y="36407"/>
                    <a:pt x="812800" y="49548"/>
                  </a:cubicBezTo>
                  <a:lnTo>
                    <a:pt x="812800" y="763252"/>
                  </a:lnTo>
                  <a:cubicBezTo>
                    <a:pt x="812800" y="776393"/>
                    <a:pt x="807580" y="788996"/>
                    <a:pt x="798288" y="798288"/>
                  </a:cubicBezTo>
                  <a:cubicBezTo>
                    <a:pt x="788996" y="807580"/>
                    <a:pt x="776393" y="812800"/>
                    <a:pt x="763252" y="812800"/>
                  </a:cubicBezTo>
                  <a:lnTo>
                    <a:pt x="49548" y="812800"/>
                  </a:lnTo>
                  <a:cubicBezTo>
                    <a:pt x="36407" y="812800"/>
                    <a:pt x="23804" y="807580"/>
                    <a:pt x="14512" y="798288"/>
                  </a:cubicBezTo>
                  <a:cubicBezTo>
                    <a:pt x="5220" y="788996"/>
                    <a:pt x="0" y="776393"/>
                    <a:pt x="0" y="763252"/>
                  </a:cubicBezTo>
                  <a:lnTo>
                    <a:pt x="0" y="49548"/>
                  </a:lnTo>
                  <a:cubicBezTo>
                    <a:pt x="0" y="36407"/>
                    <a:pt x="5220" y="23804"/>
                    <a:pt x="14512" y="14512"/>
                  </a:cubicBezTo>
                  <a:cubicBezTo>
                    <a:pt x="23804" y="5220"/>
                    <a:pt x="36407" y="0"/>
                    <a:pt x="49548" y="0"/>
                  </a:cubicBezTo>
                  <a:close/>
                </a:path>
              </a:pathLst>
            </a:cu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 w="66675" cap="rnd">
              <a:solidFill>
                <a:srgbClr val="172333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2429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0DE75-A4F1-8B47-E5F3-EB0AC6ED5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F77F460-351B-1440-3636-34B6464EB63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91" r="-3191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10D9495-5161-0D07-C328-C3A80A3F0642}"/>
              </a:ext>
            </a:extLst>
          </p:cNvPr>
          <p:cNvSpPr/>
          <p:nvPr/>
        </p:nvSpPr>
        <p:spPr>
          <a:xfrm>
            <a:off x="-147841" y="6374693"/>
            <a:ext cx="5471202" cy="4114800"/>
          </a:xfrm>
          <a:custGeom>
            <a:avLst/>
            <a:gdLst/>
            <a:ahLst/>
            <a:cxnLst/>
            <a:rect l="l" t="t" r="r" b="b"/>
            <a:pathLst>
              <a:path w="5471202" h="4114800">
                <a:moveTo>
                  <a:pt x="0" y="0"/>
                </a:moveTo>
                <a:lnTo>
                  <a:pt x="5471202" y="0"/>
                </a:lnTo>
                <a:lnTo>
                  <a:pt x="54712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7D4DE78-2722-49B0-700A-1E294C345F16}"/>
              </a:ext>
            </a:extLst>
          </p:cNvPr>
          <p:cNvSpPr/>
          <p:nvPr/>
        </p:nvSpPr>
        <p:spPr>
          <a:xfrm flipH="1">
            <a:off x="14737769" y="-265333"/>
            <a:ext cx="3718751" cy="4114800"/>
          </a:xfrm>
          <a:custGeom>
            <a:avLst/>
            <a:gdLst/>
            <a:ahLst/>
            <a:cxnLst/>
            <a:rect l="l" t="t" r="r" b="b"/>
            <a:pathLst>
              <a:path w="3718751" h="4114800">
                <a:moveTo>
                  <a:pt x="3718751" y="0"/>
                </a:moveTo>
                <a:lnTo>
                  <a:pt x="0" y="0"/>
                </a:lnTo>
                <a:lnTo>
                  <a:pt x="0" y="4114800"/>
                </a:lnTo>
                <a:lnTo>
                  <a:pt x="3718751" y="4114800"/>
                </a:lnTo>
                <a:lnTo>
                  <a:pt x="371875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8B75F0C-6FCE-10CC-4657-65C6802948B7}"/>
              </a:ext>
            </a:extLst>
          </p:cNvPr>
          <p:cNvSpPr txBox="1"/>
          <p:nvPr/>
        </p:nvSpPr>
        <p:spPr>
          <a:xfrm>
            <a:off x="6781800" y="3695700"/>
            <a:ext cx="14228061" cy="3877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600" dirty="0"/>
              <a:t>1️⃣ Adarsh Dhiman - TL</a:t>
            </a:r>
          </a:p>
          <a:p>
            <a:r>
              <a:rPr lang="en-US" sz="3600" dirty="0"/>
              <a:t>2️⃣ Arsh</a:t>
            </a:r>
          </a:p>
          <a:p>
            <a:r>
              <a:rPr lang="en-US" sz="3600" dirty="0"/>
              <a:t>3️⃣ Bhumi</a:t>
            </a:r>
          </a:p>
          <a:p>
            <a:r>
              <a:rPr lang="en-US" sz="3600" dirty="0"/>
              <a:t>4️⃣ Abhinav</a:t>
            </a:r>
          </a:p>
          <a:p>
            <a:r>
              <a:rPr lang="en-US" sz="3600" dirty="0"/>
              <a:t>5️⃣ Himanshu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C7395FF-5F9E-9F8A-51D1-2357559E3ECF}"/>
              </a:ext>
            </a:extLst>
          </p:cNvPr>
          <p:cNvSpPr txBox="1"/>
          <p:nvPr/>
        </p:nvSpPr>
        <p:spPr>
          <a:xfrm>
            <a:off x="5604537" y="1239617"/>
            <a:ext cx="7078927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>
                <a:solidFill>
                  <a:srgbClr val="172333"/>
                </a:solidFill>
                <a:latin typeface="Calps"/>
                <a:ea typeface="Calps"/>
                <a:cs typeface="Calps"/>
                <a:sym typeface="Calps"/>
              </a:rPr>
              <a:t>Our Team</a:t>
            </a:r>
          </a:p>
        </p:txBody>
      </p:sp>
    </p:spTree>
    <p:extLst>
      <p:ext uri="{BB962C8B-B14F-4D97-AF65-F5344CB8AC3E}">
        <p14:creationId xmlns:p14="http://schemas.microsoft.com/office/powerpoint/2010/main" val="3338502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858970" y="9258300"/>
            <a:ext cx="13564630" cy="2570557"/>
          </a:xfrm>
          <a:custGeom>
            <a:avLst/>
            <a:gdLst/>
            <a:ahLst/>
            <a:cxnLst/>
            <a:rect l="l" t="t" r="r" b="b"/>
            <a:pathLst>
              <a:path w="13564630" h="2570557">
                <a:moveTo>
                  <a:pt x="0" y="0"/>
                </a:moveTo>
                <a:lnTo>
                  <a:pt x="13564630" y="0"/>
                </a:lnTo>
                <a:lnTo>
                  <a:pt x="13564630" y="2570557"/>
                </a:lnTo>
                <a:lnTo>
                  <a:pt x="0" y="25705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1627861" y="-153613"/>
            <a:ext cx="8011883" cy="10594225"/>
          </a:xfrm>
          <a:custGeom>
            <a:avLst/>
            <a:gdLst/>
            <a:ahLst/>
            <a:cxnLst/>
            <a:rect l="l" t="t" r="r" b="b"/>
            <a:pathLst>
              <a:path w="8011883" h="10594225">
                <a:moveTo>
                  <a:pt x="0" y="0"/>
                </a:moveTo>
                <a:lnTo>
                  <a:pt x="8011883" y="0"/>
                </a:lnTo>
                <a:lnTo>
                  <a:pt x="8011883" y="10594226"/>
                </a:lnTo>
                <a:lnTo>
                  <a:pt x="0" y="10594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267200" y="2794025"/>
            <a:ext cx="6970218" cy="4698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68"/>
              </a:lnSpc>
            </a:pPr>
            <a:r>
              <a:rPr lang="en-US" sz="17714" b="1" dirty="0">
                <a:solidFill>
                  <a:srgbClr val="172333"/>
                </a:solidFill>
                <a:latin typeface="Calps Bold"/>
                <a:ea typeface="Calps Bold"/>
                <a:cs typeface="Calps Bold"/>
                <a:sym typeface="Calps Bold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91" r="-319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47841" y="6374693"/>
            <a:ext cx="5471202" cy="4114800"/>
          </a:xfrm>
          <a:custGeom>
            <a:avLst/>
            <a:gdLst/>
            <a:ahLst/>
            <a:cxnLst/>
            <a:rect l="l" t="t" r="r" b="b"/>
            <a:pathLst>
              <a:path w="5471202" h="4114800">
                <a:moveTo>
                  <a:pt x="0" y="0"/>
                </a:moveTo>
                <a:lnTo>
                  <a:pt x="5471202" y="0"/>
                </a:lnTo>
                <a:lnTo>
                  <a:pt x="54712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4737769" y="-265333"/>
            <a:ext cx="3718751" cy="4114800"/>
          </a:xfrm>
          <a:custGeom>
            <a:avLst/>
            <a:gdLst/>
            <a:ahLst/>
            <a:cxnLst/>
            <a:rect l="l" t="t" r="r" b="b"/>
            <a:pathLst>
              <a:path w="3718751" h="4114800">
                <a:moveTo>
                  <a:pt x="3718751" y="0"/>
                </a:moveTo>
                <a:lnTo>
                  <a:pt x="0" y="0"/>
                </a:lnTo>
                <a:lnTo>
                  <a:pt x="0" y="4114800"/>
                </a:lnTo>
                <a:lnTo>
                  <a:pt x="3718751" y="4114800"/>
                </a:lnTo>
                <a:lnTo>
                  <a:pt x="371875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5604537" y="1239617"/>
            <a:ext cx="7078927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>
                <a:solidFill>
                  <a:srgbClr val="172333"/>
                </a:solidFill>
                <a:latin typeface="Calps"/>
                <a:ea typeface="Calps"/>
                <a:cs typeface="Calps"/>
                <a:sym typeface="Calps"/>
              </a:rPr>
              <a:t>Time-Straps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505200" y="2689551"/>
            <a:ext cx="11737073" cy="5170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en-US" sz="4800" dirty="0">
                <a:latin typeface="Abadi Extra Light" panose="020F0502020204030204" pitchFamily="34" charset="0"/>
              </a:rPr>
              <a:t>Introduction</a:t>
            </a:r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en-US" sz="4800" dirty="0">
                <a:latin typeface="Abadi Extra Light" panose="020F0502020204030204" pitchFamily="34" charset="0"/>
              </a:rPr>
              <a:t>Problem Statement</a:t>
            </a:r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en-US" sz="4800" dirty="0">
                <a:latin typeface="Abadi Extra Light" panose="020F0502020204030204" pitchFamily="34" charset="0"/>
              </a:rPr>
              <a:t>Why This System?</a:t>
            </a:r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en-US" sz="4800" dirty="0">
                <a:latin typeface="Abadi Extra Light" panose="020F0502020204030204" pitchFamily="34" charset="0"/>
              </a:rPr>
              <a:t>Features </a:t>
            </a:r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en-US" sz="4800" dirty="0">
                <a:latin typeface="Abadi Extra Light" panose="020F0502020204030204" pitchFamily="34" charset="0"/>
              </a:rPr>
              <a:t>Tech Stack</a:t>
            </a:r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en-US" sz="4800" dirty="0">
                <a:latin typeface="Abadi Extra Light" panose="020F0502020204030204" pitchFamily="34" charset="0"/>
              </a:rPr>
              <a:t>Feasibility</a:t>
            </a:r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172333"/>
                </a:solidFill>
                <a:latin typeface="Abadi Extra Light" panose="020F0502020204030204" pitchFamily="34" charset="0"/>
                <a:ea typeface="Calps Light"/>
                <a:cs typeface="Calps Light"/>
                <a:sym typeface="Calps Light"/>
              </a:rPr>
              <a:t>UI Glance</a:t>
            </a:r>
            <a:endParaRPr lang="en-US" sz="3200" dirty="0">
              <a:solidFill>
                <a:srgbClr val="172333"/>
              </a:solidFill>
              <a:latin typeface="Abadi Extra Light" panose="020F0502020204030204" pitchFamily="34" charset="0"/>
              <a:ea typeface="Calps Light"/>
              <a:cs typeface="Calps Light"/>
              <a:sym typeface="Calps Ligh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91" r="-319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47841" y="6374693"/>
            <a:ext cx="5471202" cy="4114800"/>
          </a:xfrm>
          <a:custGeom>
            <a:avLst/>
            <a:gdLst/>
            <a:ahLst/>
            <a:cxnLst/>
            <a:rect l="l" t="t" r="r" b="b"/>
            <a:pathLst>
              <a:path w="5471202" h="4114800">
                <a:moveTo>
                  <a:pt x="0" y="0"/>
                </a:moveTo>
                <a:lnTo>
                  <a:pt x="5471202" y="0"/>
                </a:lnTo>
                <a:lnTo>
                  <a:pt x="54712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4737769" y="-265333"/>
            <a:ext cx="3718751" cy="4114800"/>
          </a:xfrm>
          <a:custGeom>
            <a:avLst/>
            <a:gdLst/>
            <a:ahLst/>
            <a:cxnLst/>
            <a:rect l="l" t="t" r="r" b="b"/>
            <a:pathLst>
              <a:path w="3718751" h="4114800">
                <a:moveTo>
                  <a:pt x="3718751" y="0"/>
                </a:moveTo>
                <a:lnTo>
                  <a:pt x="0" y="0"/>
                </a:lnTo>
                <a:lnTo>
                  <a:pt x="0" y="4114800"/>
                </a:lnTo>
                <a:lnTo>
                  <a:pt x="3718751" y="4114800"/>
                </a:lnTo>
                <a:lnTo>
                  <a:pt x="371875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5604537" y="1239617"/>
            <a:ext cx="7078927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>
                <a:solidFill>
                  <a:srgbClr val="172333"/>
                </a:solidFill>
                <a:latin typeface="Calps"/>
                <a:ea typeface="Calps"/>
                <a:cs typeface="Calps"/>
                <a:sym typeface="Calps"/>
              </a:rPr>
              <a:t>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275463" y="3279775"/>
            <a:ext cx="117370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4800" dirty="0" err="1"/>
              <a:t>DealDepot</a:t>
            </a:r>
            <a:r>
              <a:rPr lang="en-US" sz="4800" dirty="0"/>
              <a:t> is an Inventory Management System designed to simplify stock tracking, sales management, and report Generation. Employee Panel also Offers POS and PG for sales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91" r="-3191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-147841" y="6374693"/>
            <a:ext cx="5471202" cy="4114800"/>
          </a:xfrm>
          <a:custGeom>
            <a:avLst/>
            <a:gdLst/>
            <a:ahLst/>
            <a:cxnLst/>
            <a:rect l="l" t="t" r="r" b="b"/>
            <a:pathLst>
              <a:path w="5471202" h="4114800">
                <a:moveTo>
                  <a:pt x="0" y="0"/>
                </a:moveTo>
                <a:lnTo>
                  <a:pt x="5471202" y="0"/>
                </a:lnTo>
                <a:lnTo>
                  <a:pt x="54712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4737769" y="-265333"/>
            <a:ext cx="3718751" cy="4114800"/>
          </a:xfrm>
          <a:custGeom>
            <a:avLst/>
            <a:gdLst/>
            <a:ahLst/>
            <a:cxnLst/>
            <a:rect l="l" t="t" r="r" b="b"/>
            <a:pathLst>
              <a:path w="3718751" h="4114800">
                <a:moveTo>
                  <a:pt x="3718751" y="0"/>
                </a:moveTo>
                <a:lnTo>
                  <a:pt x="0" y="0"/>
                </a:lnTo>
                <a:lnTo>
                  <a:pt x="0" y="4114800"/>
                </a:lnTo>
                <a:lnTo>
                  <a:pt x="3718751" y="4114800"/>
                </a:lnTo>
                <a:lnTo>
                  <a:pt x="371875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029969" y="3486081"/>
            <a:ext cx="14228061" cy="3206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>
              <a:lnSpc>
                <a:spcPts val="5000"/>
              </a:lnSpc>
            </a:pPr>
            <a:r>
              <a:rPr lang="en-US" sz="4800" dirty="0"/>
              <a:t>Many businesses struggle with inefficient inventory tracking, leading to stock mismanagement and financial losses. </a:t>
            </a:r>
            <a:r>
              <a:rPr lang="en-US" sz="4800" dirty="0" err="1"/>
              <a:t>DealDepot</a:t>
            </a:r>
            <a:r>
              <a:rPr lang="en-US" sz="4800" dirty="0"/>
              <a:t> aims to solve this with an automated system.</a:t>
            </a:r>
          </a:p>
          <a:p>
            <a:pPr marL="1079501" lvl="1" indent="-539750" algn="l">
              <a:lnSpc>
                <a:spcPts val="5000"/>
              </a:lnSpc>
              <a:buAutoNum type="arabicPeriod"/>
            </a:pPr>
            <a:endParaRPr lang="en-US" sz="5000" dirty="0">
              <a:solidFill>
                <a:srgbClr val="172333"/>
              </a:solidFill>
              <a:latin typeface="Calps Light"/>
              <a:ea typeface="Calps Light"/>
              <a:cs typeface="Calps Light"/>
              <a:sym typeface="Calps Ligh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604537" y="1239617"/>
            <a:ext cx="7078927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>
                <a:solidFill>
                  <a:srgbClr val="172333"/>
                </a:solidFill>
                <a:latin typeface="Calps"/>
                <a:ea typeface="Calps"/>
                <a:cs typeface="Calps"/>
                <a:sym typeface="Calps"/>
              </a:rPr>
              <a:t>Problem Statement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91" r="-319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56427" y="4447619"/>
            <a:ext cx="3511124" cy="6049317"/>
          </a:xfrm>
          <a:custGeom>
            <a:avLst/>
            <a:gdLst/>
            <a:ahLst/>
            <a:cxnLst/>
            <a:rect l="l" t="t" r="r" b="b"/>
            <a:pathLst>
              <a:path w="3511124" h="6049317">
                <a:moveTo>
                  <a:pt x="0" y="0"/>
                </a:moveTo>
                <a:lnTo>
                  <a:pt x="3511125" y="0"/>
                </a:lnTo>
                <a:lnTo>
                  <a:pt x="3511125" y="6049317"/>
                </a:lnTo>
                <a:lnTo>
                  <a:pt x="0" y="60493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 flipV="1">
            <a:off x="14120070" y="-180975"/>
            <a:ext cx="4385593" cy="4628594"/>
          </a:xfrm>
          <a:custGeom>
            <a:avLst/>
            <a:gdLst/>
            <a:ahLst/>
            <a:cxnLst/>
            <a:rect l="l" t="t" r="r" b="b"/>
            <a:pathLst>
              <a:path w="4385593" h="4628594">
                <a:moveTo>
                  <a:pt x="4385593" y="4628594"/>
                </a:moveTo>
                <a:lnTo>
                  <a:pt x="0" y="4628594"/>
                </a:lnTo>
                <a:lnTo>
                  <a:pt x="0" y="0"/>
                </a:lnTo>
                <a:lnTo>
                  <a:pt x="4385593" y="0"/>
                </a:lnTo>
                <a:lnTo>
                  <a:pt x="4385593" y="4628594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4394091" y="2354790"/>
            <a:ext cx="3421256" cy="342125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6572" y="0"/>
                  </a:moveTo>
                  <a:lnTo>
                    <a:pt x="756228" y="0"/>
                  </a:lnTo>
                  <a:cubicBezTo>
                    <a:pt x="787472" y="0"/>
                    <a:pt x="812800" y="25328"/>
                    <a:pt x="812800" y="56572"/>
                  </a:cubicBezTo>
                  <a:lnTo>
                    <a:pt x="812800" y="756228"/>
                  </a:lnTo>
                  <a:cubicBezTo>
                    <a:pt x="812800" y="787472"/>
                    <a:pt x="787472" y="812800"/>
                    <a:pt x="756228" y="812800"/>
                  </a:cubicBezTo>
                  <a:lnTo>
                    <a:pt x="56572" y="812800"/>
                  </a:lnTo>
                  <a:cubicBezTo>
                    <a:pt x="25328" y="812800"/>
                    <a:pt x="0" y="787472"/>
                    <a:pt x="0" y="756228"/>
                  </a:cubicBezTo>
                  <a:lnTo>
                    <a:pt x="0" y="56572"/>
                  </a:lnTo>
                  <a:cubicBezTo>
                    <a:pt x="0" y="25328"/>
                    <a:pt x="25328" y="0"/>
                    <a:pt x="56572" y="0"/>
                  </a:cubicBezTo>
                  <a:close/>
                </a:path>
              </a:pathLst>
            </a:cu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 w="66675" cap="rnd">
              <a:solidFill>
                <a:srgbClr val="172333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683463" y="5312639"/>
            <a:ext cx="3421256" cy="3421256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6572" y="0"/>
                  </a:moveTo>
                  <a:lnTo>
                    <a:pt x="756228" y="0"/>
                  </a:lnTo>
                  <a:cubicBezTo>
                    <a:pt x="787472" y="0"/>
                    <a:pt x="812800" y="25328"/>
                    <a:pt x="812800" y="56572"/>
                  </a:cubicBezTo>
                  <a:lnTo>
                    <a:pt x="812800" y="756228"/>
                  </a:lnTo>
                  <a:cubicBezTo>
                    <a:pt x="812800" y="787472"/>
                    <a:pt x="787472" y="812800"/>
                    <a:pt x="756228" y="812800"/>
                  </a:cubicBezTo>
                  <a:lnTo>
                    <a:pt x="56572" y="812800"/>
                  </a:lnTo>
                  <a:cubicBezTo>
                    <a:pt x="25328" y="812800"/>
                    <a:pt x="0" y="787472"/>
                    <a:pt x="0" y="756228"/>
                  </a:cubicBezTo>
                  <a:lnTo>
                    <a:pt x="0" y="56572"/>
                  </a:lnTo>
                  <a:cubicBezTo>
                    <a:pt x="0" y="25328"/>
                    <a:pt x="25328" y="0"/>
                    <a:pt x="56572" y="0"/>
                  </a:cubicBezTo>
                  <a:close/>
                </a:path>
              </a:pathLst>
            </a:cu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9"/>
                  </a:ext>
                </a:extLst>
              </a:blip>
              <a:stretch>
                <a:fillRect/>
              </a:stretch>
            </a:blipFill>
            <a:ln w="66675" cap="rnd">
              <a:solidFill>
                <a:srgbClr val="172333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604537" y="1239617"/>
            <a:ext cx="7078927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>
                <a:solidFill>
                  <a:srgbClr val="172333"/>
                </a:solidFill>
                <a:latin typeface="Calps"/>
                <a:ea typeface="Calps"/>
                <a:cs typeface="Calps"/>
                <a:sym typeface="Calps"/>
              </a:rPr>
              <a:t>Why this System 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49531" y="3156369"/>
            <a:ext cx="10964867" cy="2649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3" lvl="1">
              <a:lnSpc>
                <a:spcPts val="4200"/>
              </a:lnSpc>
            </a:pPr>
            <a:r>
              <a:rPr lang="en-US" sz="4400" dirty="0"/>
              <a:t>This system is needed to streamline inventory operations, reduce human errors, and enhance business efficiency with real-time tracking and reporting.</a:t>
            </a:r>
          </a:p>
          <a:p>
            <a:pPr marL="453393" lvl="1" algn="l">
              <a:lnSpc>
                <a:spcPts val="4200"/>
              </a:lnSpc>
            </a:pPr>
            <a:endParaRPr lang="en-US" sz="2400" dirty="0">
              <a:solidFill>
                <a:srgbClr val="172333"/>
              </a:solidFill>
              <a:latin typeface="Calps Light"/>
              <a:ea typeface="Calps Light"/>
              <a:cs typeface="Calps Light"/>
              <a:sym typeface="Calps Ligh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91" r="-319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56427" y="4447619"/>
            <a:ext cx="3511124" cy="6049317"/>
          </a:xfrm>
          <a:custGeom>
            <a:avLst/>
            <a:gdLst/>
            <a:ahLst/>
            <a:cxnLst/>
            <a:rect l="l" t="t" r="r" b="b"/>
            <a:pathLst>
              <a:path w="3511124" h="6049317">
                <a:moveTo>
                  <a:pt x="0" y="0"/>
                </a:moveTo>
                <a:lnTo>
                  <a:pt x="3511125" y="0"/>
                </a:lnTo>
                <a:lnTo>
                  <a:pt x="3511125" y="6049317"/>
                </a:lnTo>
                <a:lnTo>
                  <a:pt x="0" y="60493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 flipV="1">
            <a:off x="14120070" y="-180975"/>
            <a:ext cx="4385593" cy="4628594"/>
          </a:xfrm>
          <a:custGeom>
            <a:avLst/>
            <a:gdLst/>
            <a:ahLst/>
            <a:cxnLst/>
            <a:rect l="l" t="t" r="r" b="b"/>
            <a:pathLst>
              <a:path w="4385593" h="4628594">
                <a:moveTo>
                  <a:pt x="4385593" y="4628594"/>
                </a:moveTo>
                <a:lnTo>
                  <a:pt x="0" y="4628594"/>
                </a:lnTo>
                <a:lnTo>
                  <a:pt x="0" y="0"/>
                </a:lnTo>
                <a:lnTo>
                  <a:pt x="4385593" y="0"/>
                </a:lnTo>
                <a:lnTo>
                  <a:pt x="4385593" y="4628594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5604537" y="1239617"/>
            <a:ext cx="7078927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>
                <a:solidFill>
                  <a:srgbClr val="172333"/>
                </a:solidFill>
                <a:latin typeface="Calps"/>
                <a:ea typeface="Calps"/>
                <a:cs typeface="Calps"/>
                <a:sym typeface="Calps"/>
              </a:rPr>
              <a:t>Features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511124" y="2732581"/>
            <a:ext cx="14228061" cy="590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200" dirty="0"/>
              <a:t>🔹 Admin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Dashboard Overview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Sales Report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Attendance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Inventory Management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Employee Management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🔹 Employee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Daily Attendance Marking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Point of Sale (POS) System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Custom Payment Gateway (PG)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Bill Printing Functionality.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91" r="-319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56427" y="4447619"/>
            <a:ext cx="3511124" cy="6049317"/>
          </a:xfrm>
          <a:custGeom>
            <a:avLst/>
            <a:gdLst/>
            <a:ahLst/>
            <a:cxnLst/>
            <a:rect l="l" t="t" r="r" b="b"/>
            <a:pathLst>
              <a:path w="3511124" h="6049317">
                <a:moveTo>
                  <a:pt x="0" y="0"/>
                </a:moveTo>
                <a:lnTo>
                  <a:pt x="3511125" y="0"/>
                </a:lnTo>
                <a:lnTo>
                  <a:pt x="3511125" y="6049317"/>
                </a:lnTo>
                <a:lnTo>
                  <a:pt x="0" y="60493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 flipV="1">
            <a:off x="14120070" y="-180975"/>
            <a:ext cx="4385593" cy="4628594"/>
          </a:xfrm>
          <a:custGeom>
            <a:avLst/>
            <a:gdLst/>
            <a:ahLst/>
            <a:cxnLst/>
            <a:rect l="l" t="t" r="r" b="b"/>
            <a:pathLst>
              <a:path w="4385593" h="4628594">
                <a:moveTo>
                  <a:pt x="4385593" y="4628594"/>
                </a:moveTo>
                <a:lnTo>
                  <a:pt x="0" y="4628594"/>
                </a:lnTo>
                <a:lnTo>
                  <a:pt x="0" y="0"/>
                </a:lnTo>
                <a:lnTo>
                  <a:pt x="4385593" y="0"/>
                </a:lnTo>
                <a:lnTo>
                  <a:pt x="4385593" y="4628594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5604537" y="1239617"/>
            <a:ext cx="7078927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 err="1">
                <a:solidFill>
                  <a:srgbClr val="172333"/>
                </a:solidFill>
                <a:latin typeface="Calps"/>
                <a:ea typeface="Calps"/>
                <a:cs typeface="Calps"/>
                <a:sym typeface="Calps"/>
              </a:rPr>
              <a:t>TechStack</a:t>
            </a:r>
            <a:endParaRPr lang="en-US" sz="8000" dirty="0">
              <a:solidFill>
                <a:srgbClr val="172333"/>
              </a:solidFill>
              <a:latin typeface="Calps"/>
              <a:ea typeface="Calps"/>
              <a:cs typeface="Calps"/>
              <a:sym typeface="Calp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75793" y="3848100"/>
            <a:ext cx="11737073" cy="3206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0" indent="-6858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sz="5000" b="1" dirty="0" err="1">
                <a:solidFill>
                  <a:srgbClr val="172333"/>
                </a:solidFill>
                <a:latin typeface="Calps Light"/>
                <a:ea typeface="Calps Light"/>
                <a:cs typeface="Calps Light"/>
                <a:sym typeface="Calps Light"/>
              </a:rPr>
              <a:t>FrontEnd</a:t>
            </a:r>
            <a:r>
              <a:rPr lang="en-US" sz="5000" b="1" dirty="0">
                <a:solidFill>
                  <a:srgbClr val="172333"/>
                </a:solidFill>
                <a:latin typeface="Calps Light"/>
                <a:ea typeface="Calps Light"/>
                <a:cs typeface="Calps Light"/>
                <a:sym typeface="Calps Light"/>
              </a:rPr>
              <a:t>: </a:t>
            </a:r>
            <a:r>
              <a:rPr lang="en-US" sz="5000" dirty="0">
                <a:solidFill>
                  <a:srgbClr val="172333"/>
                </a:solidFill>
                <a:latin typeface="Calps Light"/>
                <a:ea typeface="Calps Light"/>
                <a:cs typeface="Calps Light"/>
                <a:sym typeface="Calps Light"/>
              </a:rPr>
              <a:t>HTML, CSS, JS, Bootstrap</a:t>
            </a:r>
          </a:p>
          <a:p>
            <a:pPr marL="685800" indent="-6858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sz="5000" b="1" dirty="0" err="1">
                <a:solidFill>
                  <a:srgbClr val="172333"/>
                </a:solidFill>
                <a:latin typeface="Calps Light"/>
                <a:ea typeface="Calps Light"/>
                <a:cs typeface="Calps Light"/>
                <a:sym typeface="Calps Light"/>
              </a:rPr>
              <a:t>BackEnd</a:t>
            </a:r>
            <a:r>
              <a:rPr lang="en-US" sz="5000" b="1" dirty="0">
                <a:solidFill>
                  <a:srgbClr val="172333"/>
                </a:solidFill>
                <a:latin typeface="Calps Light"/>
                <a:ea typeface="Calps Light"/>
                <a:cs typeface="Calps Light"/>
                <a:sym typeface="Calps Light"/>
              </a:rPr>
              <a:t>: </a:t>
            </a:r>
            <a:r>
              <a:rPr lang="en-US" sz="5000" dirty="0">
                <a:solidFill>
                  <a:srgbClr val="172333"/>
                </a:solidFill>
                <a:latin typeface="Calps Light"/>
                <a:ea typeface="Calps Light"/>
                <a:cs typeface="Calps Light"/>
                <a:sym typeface="Calps Light"/>
              </a:rPr>
              <a:t>Python, </a:t>
            </a:r>
            <a:r>
              <a:rPr lang="en-US" sz="5000" dirty="0" err="1">
                <a:solidFill>
                  <a:srgbClr val="172333"/>
                </a:solidFill>
                <a:latin typeface="Calps Light"/>
                <a:ea typeface="Calps Light"/>
                <a:cs typeface="Calps Light"/>
                <a:sym typeface="Calps Light"/>
              </a:rPr>
              <a:t>FastAPI</a:t>
            </a:r>
            <a:r>
              <a:rPr lang="en-US" sz="5000" dirty="0">
                <a:solidFill>
                  <a:srgbClr val="172333"/>
                </a:solidFill>
                <a:latin typeface="Calps Light"/>
                <a:ea typeface="Calps Light"/>
                <a:cs typeface="Calps Light"/>
                <a:sym typeface="Calps Light"/>
              </a:rPr>
              <a:t>, Pandas</a:t>
            </a:r>
          </a:p>
          <a:p>
            <a:pPr marL="685800" indent="-6858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sz="5000" b="1" dirty="0">
                <a:solidFill>
                  <a:srgbClr val="172333"/>
                </a:solidFill>
                <a:latin typeface="Calps Light"/>
                <a:ea typeface="Calps Light"/>
                <a:cs typeface="Calps Light"/>
                <a:sym typeface="Calps Light"/>
              </a:rPr>
              <a:t>Database: </a:t>
            </a:r>
            <a:r>
              <a:rPr lang="en-US" sz="5000" dirty="0">
                <a:solidFill>
                  <a:srgbClr val="172333"/>
                </a:solidFill>
                <a:latin typeface="Calps Light"/>
                <a:ea typeface="Calps Light"/>
                <a:cs typeface="Calps Light"/>
                <a:sym typeface="Calps Light"/>
              </a:rPr>
              <a:t>CSV</a:t>
            </a:r>
          </a:p>
          <a:p>
            <a:pPr marL="685800" indent="-685800">
              <a:lnSpc>
                <a:spcPts val="5000"/>
              </a:lnSpc>
              <a:buFont typeface="Arial" panose="020B0604020202020204" pitchFamily="34" charset="0"/>
              <a:buChar char="•"/>
            </a:pPr>
            <a:endParaRPr lang="en-US" sz="5000" b="1" dirty="0">
              <a:solidFill>
                <a:srgbClr val="172333"/>
              </a:solidFill>
              <a:latin typeface="Calps Light"/>
              <a:ea typeface="Calps Light"/>
              <a:cs typeface="Calps Light"/>
              <a:sym typeface="Calps Light"/>
            </a:endParaRPr>
          </a:p>
          <a:p>
            <a:pPr marL="685800" indent="-6858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sz="5000" b="1" dirty="0">
                <a:solidFill>
                  <a:srgbClr val="172333"/>
                </a:solidFill>
                <a:latin typeface="Calps Light"/>
                <a:ea typeface="Calps Light"/>
                <a:cs typeface="Calps Light"/>
                <a:sym typeface="Calps Light"/>
              </a:rPr>
              <a:t>External Modules: </a:t>
            </a:r>
            <a:r>
              <a:rPr lang="en-US" sz="5000" dirty="0" err="1">
                <a:solidFill>
                  <a:srgbClr val="172333"/>
                </a:solidFill>
                <a:latin typeface="Calps Light"/>
                <a:ea typeface="Calps Light"/>
                <a:cs typeface="Calps Light"/>
                <a:sym typeface="Calps Light"/>
              </a:rPr>
              <a:t>Uvicorn</a:t>
            </a:r>
            <a:r>
              <a:rPr lang="en-US" sz="5000" dirty="0">
                <a:solidFill>
                  <a:srgbClr val="172333"/>
                </a:solidFill>
                <a:latin typeface="Calps Light"/>
                <a:ea typeface="Calps Light"/>
                <a:cs typeface="Calps Light"/>
                <a:sym typeface="Calps Light"/>
              </a:rPr>
              <a:t>, Sockets, </a:t>
            </a:r>
            <a:r>
              <a:rPr lang="en-US" sz="5000" dirty="0" err="1">
                <a:solidFill>
                  <a:srgbClr val="172333"/>
                </a:solidFill>
                <a:latin typeface="Calps Light"/>
                <a:ea typeface="Calps Light"/>
                <a:cs typeface="Calps Light"/>
                <a:sym typeface="Calps Light"/>
              </a:rPr>
              <a:t>JsPDF</a:t>
            </a:r>
            <a:endParaRPr lang="en-US" sz="5000" b="1" dirty="0">
              <a:solidFill>
                <a:srgbClr val="172333"/>
              </a:solidFill>
              <a:latin typeface="Calps Light"/>
              <a:ea typeface="Calps Light"/>
              <a:cs typeface="Calps Light"/>
              <a:sym typeface="Calps Ligh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C7336-08C2-1559-3B1D-61D5603D6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D1A2DFB-0ADA-A18D-2E0B-3707A298CD65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91" r="-3191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8F0D4D6-AD91-94DB-BBE5-836A58A285FB}"/>
              </a:ext>
            </a:extLst>
          </p:cNvPr>
          <p:cNvSpPr/>
          <p:nvPr/>
        </p:nvSpPr>
        <p:spPr>
          <a:xfrm>
            <a:off x="-147841" y="6374693"/>
            <a:ext cx="5471202" cy="4114800"/>
          </a:xfrm>
          <a:custGeom>
            <a:avLst/>
            <a:gdLst/>
            <a:ahLst/>
            <a:cxnLst/>
            <a:rect l="l" t="t" r="r" b="b"/>
            <a:pathLst>
              <a:path w="5471202" h="4114800">
                <a:moveTo>
                  <a:pt x="0" y="0"/>
                </a:moveTo>
                <a:lnTo>
                  <a:pt x="5471202" y="0"/>
                </a:lnTo>
                <a:lnTo>
                  <a:pt x="54712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3AC6F2C7-82AD-FB36-62A2-4C4AD98D86F2}"/>
              </a:ext>
            </a:extLst>
          </p:cNvPr>
          <p:cNvSpPr/>
          <p:nvPr/>
        </p:nvSpPr>
        <p:spPr>
          <a:xfrm flipH="1">
            <a:off x="14737769" y="-265333"/>
            <a:ext cx="3718751" cy="4114800"/>
          </a:xfrm>
          <a:custGeom>
            <a:avLst/>
            <a:gdLst/>
            <a:ahLst/>
            <a:cxnLst/>
            <a:rect l="l" t="t" r="r" b="b"/>
            <a:pathLst>
              <a:path w="3718751" h="4114800">
                <a:moveTo>
                  <a:pt x="3718751" y="0"/>
                </a:moveTo>
                <a:lnTo>
                  <a:pt x="0" y="0"/>
                </a:lnTo>
                <a:lnTo>
                  <a:pt x="0" y="4114800"/>
                </a:lnTo>
                <a:lnTo>
                  <a:pt x="3718751" y="4114800"/>
                </a:lnTo>
                <a:lnTo>
                  <a:pt x="371875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C7B97537-03AB-662E-9C5A-01DDB1537FE9}"/>
              </a:ext>
            </a:extLst>
          </p:cNvPr>
          <p:cNvSpPr txBox="1"/>
          <p:nvPr/>
        </p:nvSpPr>
        <p:spPr>
          <a:xfrm>
            <a:off x="4419600" y="3390900"/>
            <a:ext cx="14228061" cy="3877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600" dirty="0"/>
              <a:t>1️⃣ Easy to Use</a:t>
            </a:r>
          </a:p>
          <a:p>
            <a:r>
              <a:rPr lang="en-US" sz="3600" dirty="0"/>
              <a:t>2️⃣ Cost-Effective</a:t>
            </a:r>
          </a:p>
          <a:p>
            <a:r>
              <a:rPr lang="en-US" sz="3600" dirty="0"/>
              <a:t>3️⃣ Lightweight &amp; Fast</a:t>
            </a:r>
          </a:p>
          <a:p>
            <a:r>
              <a:rPr lang="en-US" sz="3600" dirty="0"/>
              <a:t>4️⃣ Automates Business Operations</a:t>
            </a:r>
          </a:p>
          <a:p>
            <a:r>
              <a:rPr lang="en-US" sz="3600" dirty="0"/>
              <a:t>5️⃣ Scalability &amp; Flexibility</a:t>
            </a:r>
          </a:p>
          <a:p>
            <a:r>
              <a:rPr lang="en-US" sz="3600" dirty="0"/>
              <a:t>6️⃣ No Complex Setup Required</a:t>
            </a:r>
          </a:p>
          <a:p>
            <a:endParaRPr lang="en-US" sz="3600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5CDA40E-4E07-8C39-A5AD-12CA13279F1A}"/>
              </a:ext>
            </a:extLst>
          </p:cNvPr>
          <p:cNvSpPr txBox="1"/>
          <p:nvPr/>
        </p:nvSpPr>
        <p:spPr>
          <a:xfrm>
            <a:off x="5604537" y="1239617"/>
            <a:ext cx="7078927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>
                <a:solidFill>
                  <a:srgbClr val="172333"/>
                </a:solidFill>
                <a:latin typeface="Calps"/>
                <a:ea typeface="Calps"/>
                <a:cs typeface="Calps"/>
                <a:sym typeface="Calps"/>
              </a:rPr>
              <a:t>Feasibility Check</a:t>
            </a:r>
          </a:p>
        </p:txBody>
      </p:sp>
    </p:spTree>
    <p:extLst>
      <p:ext uri="{BB962C8B-B14F-4D97-AF65-F5344CB8AC3E}">
        <p14:creationId xmlns:p14="http://schemas.microsoft.com/office/powerpoint/2010/main" val="3971316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91" r="-3191"/>
            </a:stretch>
          </a:blipFill>
        </p:spPr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3" name="Freeform 3"/>
          <p:cNvSpPr/>
          <p:nvPr/>
        </p:nvSpPr>
        <p:spPr>
          <a:xfrm>
            <a:off x="-304496" y="-1521725"/>
            <a:ext cx="3363361" cy="6594825"/>
          </a:xfrm>
          <a:custGeom>
            <a:avLst/>
            <a:gdLst/>
            <a:ahLst/>
            <a:cxnLst/>
            <a:rect l="l" t="t" r="r" b="b"/>
            <a:pathLst>
              <a:path w="3363361" h="6594825">
                <a:moveTo>
                  <a:pt x="0" y="0"/>
                </a:moveTo>
                <a:lnTo>
                  <a:pt x="3363361" y="0"/>
                </a:lnTo>
                <a:lnTo>
                  <a:pt x="3363361" y="6594825"/>
                </a:lnTo>
                <a:lnTo>
                  <a:pt x="0" y="65948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304496" y="5213900"/>
            <a:ext cx="3363361" cy="6594825"/>
          </a:xfrm>
          <a:custGeom>
            <a:avLst/>
            <a:gdLst/>
            <a:ahLst/>
            <a:cxnLst/>
            <a:rect l="l" t="t" r="r" b="b"/>
            <a:pathLst>
              <a:path w="3363361" h="6594825">
                <a:moveTo>
                  <a:pt x="0" y="0"/>
                </a:moveTo>
                <a:lnTo>
                  <a:pt x="3363361" y="0"/>
                </a:lnTo>
                <a:lnTo>
                  <a:pt x="3363361" y="6594825"/>
                </a:lnTo>
                <a:lnTo>
                  <a:pt x="0" y="65948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3581400" y="1789206"/>
            <a:ext cx="12333839" cy="693772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9548" y="0"/>
                  </a:moveTo>
                  <a:lnTo>
                    <a:pt x="763252" y="0"/>
                  </a:lnTo>
                  <a:cubicBezTo>
                    <a:pt x="776393" y="0"/>
                    <a:pt x="788996" y="5220"/>
                    <a:pt x="798288" y="14512"/>
                  </a:cubicBezTo>
                  <a:cubicBezTo>
                    <a:pt x="807580" y="23804"/>
                    <a:pt x="812800" y="36407"/>
                    <a:pt x="812800" y="49548"/>
                  </a:cubicBezTo>
                  <a:lnTo>
                    <a:pt x="812800" y="763252"/>
                  </a:lnTo>
                  <a:cubicBezTo>
                    <a:pt x="812800" y="776393"/>
                    <a:pt x="807580" y="788996"/>
                    <a:pt x="798288" y="798288"/>
                  </a:cubicBezTo>
                  <a:cubicBezTo>
                    <a:pt x="788996" y="807580"/>
                    <a:pt x="776393" y="812800"/>
                    <a:pt x="763252" y="812800"/>
                  </a:cubicBezTo>
                  <a:lnTo>
                    <a:pt x="49548" y="812800"/>
                  </a:lnTo>
                  <a:cubicBezTo>
                    <a:pt x="36407" y="812800"/>
                    <a:pt x="23804" y="807580"/>
                    <a:pt x="14512" y="798288"/>
                  </a:cubicBezTo>
                  <a:cubicBezTo>
                    <a:pt x="5220" y="788996"/>
                    <a:pt x="0" y="776393"/>
                    <a:pt x="0" y="763252"/>
                  </a:cubicBezTo>
                  <a:lnTo>
                    <a:pt x="0" y="49548"/>
                  </a:lnTo>
                  <a:cubicBezTo>
                    <a:pt x="0" y="36407"/>
                    <a:pt x="5220" y="23804"/>
                    <a:pt x="14512" y="14512"/>
                  </a:cubicBezTo>
                  <a:cubicBezTo>
                    <a:pt x="23804" y="5220"/>
                    <a:pt x="36407" y="0"/>
                    <a:pt x="49548" y="0"/>
                  </a:cubicBezTo>
                  <a:close/>
                </a:path>
              </a:pathLst>
            </a:cu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 w="66675" cap="rnd">
              <a:solidFill>
                <a:srgbClr val="172333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867400" y="570774"/>
            <a:ext cx="7078927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>
                <a:solidFill>
                  <a:srgbClr val="172333"/>
                </a:solidFill>
                <a:latin typeface="Calps"/>
                <a:ea typeface="Calps"/>
                <a:cs typeface="Calps"/>
                <a:sym typeface="Calps"/>
              </a:rPr>
              <a:t>UI Glance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232</Words>
  <Application>Microsoft Office PowerPoint</Application>
  <PresentationFormat>Custom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Calps Light</vt:lpstr>
      <vt:lpstr>Arial</vt:lpstr>
      <vt:lpstr>Calps Bold</vt:lpstr>
      <vt:lpstr>Abadi Extra Light</vt:lpstr>
      <vt:lpstr>Calibri</vt:lpstr>
      <vt:lpstr>Calps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Blue Abstract Geometric Project Presentation</dc:title>
  <cp:lastModifiedBy>Adarsh  Dhiman</cp:lastModifiedBy>
  <cp:revision>4</cp:revision>
  <dcterms:created xsi:type="dcterms:W3CDTF">2006-08-16T00:00:00Z</dcterms:created>
  <dcterms:modified xsi:type="dcterms:W3CDTF">2025-03-05T16:20:33Z</dcterms:modified>
  <dc:identifier>DAGgv79c01E</dc:identifier>
</cp:coreProperties>
</file>