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72" r:id="rId5"/>
    <p:sldId id="263" r:id="rId6"/>
    <p:sldId id="258" r:id="rId7"/>
    <p:sldId id="262" r:id="rId8"/>
    <p:sldId id="269" r:id="rId9"/>
    <p:sldId id="259" r:id="rId10"/>
    <p:sldId id="265" r:id="rId11"/>
    <p:sldId id="266" r:id="rId12"/>
    <p:sldId id="267" r:id="rId13"/>
    <p:sldId id="264" r:id="rId14"/>
    <p:sldId id="260" r:id="rId15"/>
    <p:sldId id="270" r:id="rId16"/>
    <p:sldId id="261"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65" autoAdjust="0"/>
    <p:restoredTop sz="86323" autoAdjust="0"/>
  </p:normalViewPr>
  <p:slideViewPr>
    <p:cSldViewPr>
      <p:cViewPr>
        <p:scale>
          <a:sx n="81" d="100"/>
          <a:sy n="81" d="100"/>
        </p:scale>
        <p:origin x="-2080" y="-416"/>
      </p:cViewPr>
      <p:guideLst>
        <p:guide orient="horz" pos="2160"/>
        <p:guide pos="2880"/>
      </p:guideLst>
    </p:cSldViewPr>
  </p:slideViewPr>
  <p:outlineViewPr>
    <p:cViewPr>
      <p:scale>
        <a:sx n="33" d="100"/>
        <a:sy n="33" d="100"/>
      </p:scale>
      <p:origin x="222"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1AB19F-CF2F-4805-B92E-7FAEF32A3F75}" type="datetimeFigureOut">
              <a:rPr lang="en-US" smtClean="0"/>
              <a:pPr/>
              <a:t>21/03/17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FC30-79AF-49F6-BB9A-2F10D8F6EAE5}" type="slidenum">
              <a:rPr lang="en-US" smtClean="0"/>
              <a:pPr/>
              <a:t>‹#›</a:t>
            </a:fld>
            <a:endParaRPr lang="en-US"/>
          </a:p>
        </p:txBody>
      </p:sp>
    </p:spTree>
    <p:extLst>
      <p:ext uri="{BB962C8B-B14F-4D97-AF65-F5344CB8AC3E}">
        <p14:creationId xmlns:p14="http://schemas.microsoft.com/office/powerpoint/2010/main" val="422126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1AB19F-CF2F-4805-B92E-7FAEF32A3F75}" type="datetimeFigureOut">
              <a:rPr lang="en-US" smtClean="0"/>
              <a:pPr/>
              <a:t>21/03/17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FC30-79AF-49F6-BB9A-2F10D8F6EAE5}" type="slidenum">
              <a:rPr lang="en-US" smtClean="0"/>
              <a:pPr/>
              <a:t>‹#›</a:t>
            </a:fld>
            <a:endParaRPr lang="en-US"/>
          </a:p>
        </p:txBody>
      </p:sp>
    </p:spTree>
    <p:extLst>
      <p:ext uri="{BB962C8B-B14F-4D97-AF65-F5344CB8AC3E}">
        <p14:creationId xmlns:p14="http://schemas.microsoft.com/office/powerpoint/2010/main" val="429176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1AB19F-CF2F-4805-B92E-7FAEF32A3F75}" type="datetimeFigureOut">
              <a:rPr lang="en-US" smtClean="0"/>
              <a:pPr/>
              <a:t>21/03/17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FC30-79AF-49F6-BB9A-2F10D8F6EAE5}" type="slidenum">
              <a:rPr lang="en-US" smtClean="0"/>
              <a:pPr/>
              <a:t>‹#›</a:t>
            </a:fld>
            <a:endParaRPr lang="en-US"/>
          </a:p>
        </p:txBody>
      </p:sp>
    </p:spTree>
    <p:extLst>
      <p:ext uri="{BB962C8B-B14F-4D97-AF65-F5344CB8AC3E}">
        <p14:creationId xmlns:p14="http://schemas.microsoft.com/office/powerpoint/2010/main" val="334582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1AB19F-CF2F-4805-B92E-7FAEF32A3F75}" type="datetimeFigureOut">
              <a:rPr lang="en-US" smtClean="0"/>
              <a:pPr/>
              <a:t>21/03/17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FC30-79AF-49F6-BB9A-2F10D8F6EAE5}" type="slidenum">
              <a:rPr lang="en-US" smtClean="0"/>
              <a:pPr/>
              <a:t>‹#›</a:t>
            </a:fld>
            <a:endParaRPr lang="en-US"/>
          </a:p>
        </p:txBody>
      </p:sp>
    </p:spTree>
    <p:extLst>
      <p:ext uri="{BB962C8B-B14F-4D97-AF65-F5344CB8AC3E}">
        <p14:creationId xmlns:p14="http://schemas.microsoft.com/office/powerpoint/2010/main" val="371270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1AB19F-CF2F-4805-B92E-7FAEF32A3F75}" type="datetimeFigureOut">
              <a:rPr lang="en-US" smtClean="0"/>
              <a:pPr/>
              <a:t>21/03/17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03FC30-79AF-49F6-BB9A-2F10D8F6EAE5}" type="slidenum">
              <a:rPr lang="en-US" smtClean="0"/>
              <a:pPr/>
              <a:t>‹#›</a:t>
            </a:fld>
            <a:endParaRPr lang="en-US"/>
          </a:p>
        </p:txBody>
      </p:sp>
    </p:spTree>
    <p:extLst>
      <p:ext uri="{BB962C8B-B14F-4D97-AF65-F5344CB8AC3E}">
        <p14:creationId xmlns:p14="http://schemas.microsoft.com/office/powerpoint/2010/main" val="180804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1AB19F-CF2F-4805-B92E-7FAEF32A3F75}" type="datetimeFigureOut">
              <a:rPr lang="en-US" smtClean="0"/>
              <a:pPr/>
              <a:t>21/03/17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3FC30-79AF-49F6-BB9A-2F10D8F6EAE5}" type="slidenum">
              <a:rPr lang="en-US" smtClean="0"/>
              <a:pPr/>
              <a:t>‹#›</a:t>
            </a:fld>
            <a:endParaRPr lang="en-US"/>
          </a:p>
        </p:txBody>
      </p:sp>
    </p:spTree>
    <p:extLst>
      <p:ext uri="{BB962C8B-B14F-4D97-AF65-F5344CB8AC3E}">
        <p14:creationId xmlns:p14="http://schemas.microsoft.com/office/powerpoint/2010/main" val="260035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1AB19F-CF2F-4805-B92E-7FAEF32A3F75}" type="datetimeFigureOut">
              <a:rPr lang="en-US" smtClean="0"/>
              <a:pPr/>
              <a:t>21/03/17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03FC30-79AF-49F6-BB9A-2F10D8F6EAE5}" type="slidenum">
              <a:rPr lang="en-US" smtClean="0"/>
              <a:pPr/>
              <a:t>‹#›</a:t>
            </a:fld>
            <a:endParaRPr lang="en-US"/>
          </a:p>
        </p:txBody>
      </p:sp>
    </p:spTree>
    <p:extLst>
      <p:ext uri="{BB962C8B-B14F-4D97-AF65-F5344CB8AC3E}">
        <p14:creationId xmlns:p14="http://schemas.microsoft.com/office/powerpoint/2010/main" val="156884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1AB19F-CF2F-4805-B92E-7FAEF32A3F75}" type="datetimeFigureOut">
              <a:rPr lang="en-US" smtClean="0"/>
              <a:pPr/>
              <a:t>21/03/17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03FC30-79AF-49F6-BB9A-2F10D8F6EAE5}" type="slidenum">
              <a:rPr lang="en-US" smtClean="0"/>
              <a:pPr/>
              <a:t>‹#›</a:t>
            </a:fld>
            <a:endParaRPr lang="en-US"/>
          </a:p>
        </p:txBody>
      </p:sp>
    </p:spTree>
    <p:extLst>
      <p:ext uri="{BB962C8B-B14F-4D97-AF65-F5344CB8AC3E}">
        <p14:creationId xmlns:p14="http://schemas.microsoft.com/office/powerpoint/2010/main" val="177464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1AB19F-CF2F-4805-B92E-7FAEF32A3F75}" type="datetimeFigureOut">
              <a:rPr lang="en-US" smtClean="0"/>
              <a:pPr/>
              <a:t>21/03/17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03FC30-79AF-49F6-BB9A-2F10D8F6EAE5}" type="slidenum">
              <a:rPr lang="en-US" smtClean="0"/>
              <a:pPr/>
              <a:t>‹#›</a:t>
            </a:fld>
            <a:endParaRPr lang="en-US"/>
          </a:p>
        </p:txBody>
      </p:sp>
    </p:spTree>
    <p:extLst>
      <p:ext uri="{BB962C8B-B14F-4D97-AF65-F5344CB8AC3E}">
        <p14:creationId xmlns:p14="http://schemas.microsoft.com/office/powerpoint/2010/main" val="387928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1AB19F-CF2F-4805-B92E-7FAEF32A3F75}" type="datetimeFigureOut">
              <a:rPr lang="en-US" smtClean="0"/>
              <a:pPr/>
              <a:t>21/03/17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3FC30-79AF-49F6-BB9A-2F10D8F6EAE5}" type="slidenum">
              <a:rPr lang="en-US" smtClean="0"/>
              <a:pPr/>
              <a:t>‹#›</a:t>
            </a:fld>
            <a:endParaRPr lang="en-US"/>
          </a:p>
        </p:txBody>
      </p:sp>
    </p:spTree>
    <p:extLst>
      <p:ext uri="{BB962C8B-B14F-4D97-AF65-F5344CB8AC3E}">
        <p14:creationId xmlns:p14="http://schemas.microsoft.com/office/powerpoint/2010/main" val="194913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1AB19F-CF2F-4805-B92E-7FAEF32A3F75}" type="datetimeFigureOut">
              <a:rPr lang="en-US" smtClean="0"/>
              <a:pPr/>
              <a:t>21/03/17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03FC30-79AF-49F6-BB9A-2F10D8F6EAE5}" type="slidenum">
              <a:rPr lang="en-US" smtClean="0"/>
              <a:pPr/>
              <a:t>‹#›</a:t>
            </a:fld>
            <a:endParaRPr lang="en-US"/>
          </a:p>
        </p:txBody>
      </p:sp>
    </p:spTree>
    <p:extLst>
      <p:ext uri="{BB962C8B-B14F-4D97-AF65-F5344CB8AC3E}">
        <p14:creationId xmlns:p14="http://schemas.microsoft.com/office/powerpoint/2010/main" val="7702124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1AB19F-CF2F-4805-B92E-7FAEF32A3F75}" type="datetimeFigureOut">
              <a:rPr lang="en-US" smtClean="0"/>
              <a:pPr/>
              <a:t>21/03/17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03FC30-79AF-49F6-BB9A-2F10D8F6EAE5}" type="slidenum">
              <a:rPr lang="en-US" smtClean="0"/>
              <a:pPr/>
              <a:t>‹#›</a:t>
            </a:fld>
            <a:endParaRPr lang="en-US"/>
          </a:p>
        </p:txBody>
      </p:sp>
    </p:spTree>
    <p:extLst>
      <p:ext uri="{BB962C8B-B14F-4D97-AF65-F5344CB8AC3E}">
        <p14:creationId xmlns:p14="http://schemas.microsoft.com/office/powerpoint/2010/main" val="3713768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7.gif"/></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8.gi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1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4.xml"/><Relationship Id="rId2"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14400"/>
            <a:ext cx="8534400" cy="581697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000" b="1" u="sng" dirty="0"/>
              <a:t>BEST PRACTICE AV DESIGN DOCUMENT</a:t>
            </a:r>
          </a:p>
          <a:p>
            <a:pPr algn="ctr"/>
            <a:r>
              <a:rPr lang="en-US" sz="2000" b="1" dirty="0" smtClean="0">
                <a:solidFill>
                  <a:schemeClr val="accent1"/>
                </a:solidFill>
              </a:rPr>
              <a:t>ACOUSTIC RECOMMENDATIONS FOR MEETING ROOMS AND AUDITORIUMS</a:t>
            </a:r>
            <a:endParaRPr lang="en-US" sz="2000" b="1" dirty="0">
              <a:solidFill>
                <a:schemeClr val="accent1"/>
              </a:solidFill>
            </a:endParaRPr>
          </a:p>
          <a:p>
            <a:endParaRPr lang="en-US" sz="2000" dirty="0" smtClean="0"/>
          </a:p>
          <a:p>
            <a:endParaRPr lang="en-US" sz="2000" dirty="0" smtClean="0"/>
          </a:p>
          <a:p>
            <a:endParaRPr lang="en-US" sz="20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1400" dirty="0"/>
              <a:t>DISCLAIMER: All rights reserved. This document is based on the expertise gained by All Wave AV Systems Pvt. Ltd. o</a:t>
            </a:r>
            <a:r>
              <a:rPr lang="en-US" sz="1400" dirty="0" smtClean="0"/>
              <a:t>ver numerous installations</a:t>
            </a:r>
            <a:r>
              <a:rPr lang="en-US" sz="1400" dirty="0"/>
              <a:t>. No part of this document may be used or reproduced (even electronically </a:t>
            </a:r>
            <a:r>
              <a:rPr lang="en-US" sz="1400" dirty="0" smtClean="0"/>
              <a:t>or mechanically </a:t>
            </a:r>
            <a:r>
              <a:rPr lang="en-US" sz="1400" dirty="0"/>
              <a:t>by means such as photocopying) without prior consent of All Wave AV Systems. You may write to</a:t>
            </a:r>
          </a:p>
          <a:p>
            <a:r>
              <a:rPr lang="en-US" sz="1400" dirty="0"/>
              <a:t>contact@allwaveav.com for obtaining the rights for reuse.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152400"/>
            <a:ext cx="1676400" cy="61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2758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648200"/>
          </a:xfrm>
          <a:solidFill>
            <a:schemeClr val="accent5">
              <a:lumMod val="40000"/>
              <a:lumOff val="60000"/>
            </a:schemeClr>
          </a:solidFill>
        </p:spPr>
        <p:txBody>
          <a:bodyPr>
            <a:normAutofit/>
          </a:bodyPr>
          <a:lstStyle/>
          <a:p>
            <a:r>
              <a:rPr lang="en-GB" sz="1800" dirty="0" smtClean="0"/>
              <a:t>Late reflections can be simply eliminated by absorbing them. They can also be splintered into numerous small reflections by diffusing them.</a:t>
            </a:r>
          </a:p>
          <a:p>
            <a:endParaRPr lang="en-GB" sz="1800" dirty="0" smtClean="0"/>
          </a:p>
          <a:p>
            <a:endParaRPr lang="en-GB" sz="1800" dirty="0" smtClean="0"/>
          </a:p>
          <a:p>
            <a:endParaRPr lang="en-GB" sz="1800" dirty="0" smtClean="0"/>
          </a:p>
          <a:p>
            <a:endParaRPr lang="en-GB" sz="1800" dirty="0" smtClean="0"/>
          </a:p>
          <a:p>
            <a:endParaRPr lang="en-GB" sz="1800" dirty="0" smtClean="0"/>
          </a:p>
          <a:p>
            <a:pPr>
              <a:buNone/>
            </a:pPr>
            <a:endParaRPr lang="en-GB" sz="1800" dirty="0" smtClean="0"/>
          </a:p>
          <a:p>
            <a:endParaRPr lang="en-GB" sz="1800" dirty="0" smtClean="0"/>
          </a:p>
          <a:p>
            <a:r>
              <a:rPr lang="en-GB" sz="1800" dirty="0" smtClean="0"/>
              <a:t>Following this should be a low level rise and fall of reverberation, again in the range of about 15 dB below the direct and early reflected signals. The overall reverberation should fall away and become inaudible within 1 second following the initial direct signal. </a:t>
            </a:r>
            <a:endParaRPr lang="en-GB" sz="1800" dirty="0"/>
          </a:p>
        </p:txBody>
      </p:sp>
      <p:pic>
        <p:nvPicPr>
          <p:cNvPr id="4" name="Picture 3" descr="aa103-5.gif"/>
          <p:cNvPicPr>
            <a:picLocks noChangeAspect="1"/>
          </p:cNvPicPr>
          <p:nvPr/>
        </p:nvPicPr>
        <p:blipFill>
          <a:blip r:embed="rId2"/>
          <a:stretch>
            <a:fillRect/>
          </a:stretch>
        </p:blipFill>
        <p:spPr>
          <a:xfrm>
            <a:off x="2590800" y="1905000"/>
            <a:ext cx="4267200" cy="2133600"/>
          </a:xfrm>
          <a:prstGeom prst="rect">
            <a:avLst/>
          </a:prstGeom>
        </p:spPr>
      </p:pic>
      <p:sp>
        <p:nvSpPr>
          <p:cNvPr id="5" name="Title 1"/>
          <p:cNvSpPr>
            <a:spLocks noGrp="1"/>
          </p:cNvSpPr>
          <p:nvPr>
            <p:ph type="title"/>
          </p:nvPr>
        </p:nvSpPr>
        <p:spPr>
          <a:xfrm>
            <a:off x="457200" y="457200"/>
            <a:ext cx="8229600" cy="762000"/>
          </a:xfrm>
          <a:solidFill>
            <a:schemeClr val="bg1">
              <a:lumMod val="85000"/>
            </a:schemeClr>
          </a:solidFill>
        </p:spPr>
        <p:txBody>
          <a:bodyPr>
            <a:normAutofit/>
          </a:bodyPr>
          <a:lstStyle/>
          <a:p>
            <a:r>
              <a:rPr lang="en-US" sz="3200" dirty="0" smtClean="0"/>
              <a:t>7. What has to be done with late reflections?</a:t>
            </a:r>
            <a:endParaRPr lang="en-US" sz="32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7938" y="5942370"/>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85" y="5942370"/>
            <a:ext cx="3877216" cy="2667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153400" cy="4495800"/>
          </a:xfrm>
          <a:solidFill>
            <a:schemeClr val="accent5">
              <a:lumMod val="40000"/>
              <a:lumOff val="60000"/>
            </a:schemeClr>
          </a:solidFill>
        </p:spPr>
        <p:txBody>
          <a:bodyPr/>
          <a:lstStyle/>
          <a:p>
            <a:pPr>
              <a:buNone/>
            </a:pPr>
            <a:endParaRPr lang="en-GB" dirty="0" smtClean="0"/>
          </a:p>
          <a:p>
            <a:pPr>
              <a:buNone/>
            </a:pPr>
            <a:endParaRPr lang="en-GB" dirty="0" smtClean="0"/>
          </a:p>
          <a:p>
            <a:pPr>
              <a:buNone/>
            </a:pPr>
            <a:endParaRPr lang="en-GB" dirty="0" smtClean="0"/>
          </a:p>
          <a:p>
            <a:endParaRPr lang="en-GB" sz="1800" dirty="0" smtClean="0"/>
          </a:p>
          <a:p>
            <a:r>
              <a:rPr lang="en-GB" sz="1800" dirty="0" smtClean="0"/>
              <a:t>The early reflections need to be cultivated.  The balcony facing is sculpted to provide early reflections back down to the </a:t>
            </a:r>
          </a:p>
          <a:p>
            <a:pPr>
              <a:buNone/>
            </a:pPr>
            <a:r>
              <a:rPr lang="en-GB" sz="1800" dirty="0" smtClean="0"/>
              <a:t>       main floor. The back wall of the balcony </a:t>
            </a:r>
          </a:p>
          <a:p>
            <a:pPr>
              <a:buNone/>
            </a:pPr>
            <a:r>
              <a:rPr lang="en-GB" sz="1800" dirty="0" smtClean="0"/>
              <a:t>       and ceiling is sculpted to provide early</a:t>
            </a:r>
          </a:p>
          <a:p>
            <a:pPr>
              <a:buNone/>
            </a:pPr>
            <a:r>
              <a:rPr lang="en-GB" sz="1800" dirty="0" smtClean="0"/>
              <a:t>       reflections into the balcony seats.</a:t>
            </a:r>
            <a:endParaRPr lang="en-GB" sz="1800" dirty="0"/>
          </a:p>
        </p:txBody>
      </p:sp>
      <p:pic>
        <p:nvPicPr>
          <p:cNvPr id="6" name="Picture 5" descr="g.gif"/>
          <p:cNvPicPr>
            <a:picLocks noChangeAspect="1"/>
          </p:cNvPicPr>
          <p:nvPr/>
        </p:nvPicPr>
        <p:blipFill>
          <a:blip r:embed="rId2"/>
          <a:stretch>
            <a:fillRect/>
          </a:stretch>
        </p:blipFill>
        <p:spPr>
          <a:xfrm>
            <a:off x="2590800" y="1447800"/>
            <a:ext cx="4419600" cy="1828800"/>
          </a:xfrm>
          <a:prstGeom prst="rect">
            <a:avLst/>
          </a:prstGeom>
        </p:spPr>
      </p:pic>
      <p:pic>
        <p:nvPicPr>
          <p:cNvPr id="7" name="Picture 6" descr="a.gif"/>
          <p:cNvPicPr>
            <a:picLocks noChangeAspect="1"/>
          </p:cNvPicPr>
          <p:nvPr/>
        </p:nvPicPr>
        <p:blipFill>
          <a:blip r:embed="rId3"/>
          <a:stretch>
            <a:fillRect/>
          </a:stretch>
        </p:blipFill>
        <p:spPr>
          <a:xfrm>
            <a:off x="5029200" y="3810000"/>
            <a:ext cx="3352800" cy="1685925"/>
          </a:xfrm>
          <a:prstGeom prst="rect">
            <a:avLst/>
          </a:prstGeom>
        </p:spPr>
      </p:pic>
      <p:sp>
        <p:nvSpPr>
          <p:cNvPr id="8" name="Title 1"/>
          <p:cNvSpPr>
            <a:spLocks noGrp="1"/>
          </p:cNvSpPr>
          <p:nvPr>
            <p:ph type="title"/>
          </p:nvPr>
        </p:nvSpPr>
        <p:spPr>
          <a:xfrm>
            <a:off x="457200" y="457200"/>
            <a:ext cx="8153400" cy="762000"/>
          </a:xfrm>
          <a:solidFill>
            <a:schemeClr val="bg1">
              <a:lumMod val="85000"/>
            </a:schemeClr>
          </a:solidFill>
        </p:spPr>
        <p:txBody>
          <a:bodyPr>
            <a:normAutofit/>
          </a:bodyPr>
          <a:lstStyle/>
          <a:p>
            <a:r>
              <a:rPr lang="en-US" sz="3200" dirty="0" smtClean="0"/>
              <a:t>8. Cultivation of early reflections</a:t>
            </a:r>
            <a:endParaRPr lang="en-US" sz="3200" dirty="0"/>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5923338"/>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5789969"/>
            <a:ext cx="3877216" cy="2667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373047"/>
            <a:ext cx="8229600" cy="4495799"/>
          </a:xfrm>
          <a:solidFill>
            <a:schemeClr val="accent5">
              <a:lumMod val="40000"/>
              <a:lumOff val="60000"/>
            </a:schemeClr>
          </a:solidFill>
        </p:spPr>
        <p:txBody>
          <a:bodyPr>
            <a:normAutofit/>
          </a:bodyPr>
          <a:lstStyle/>
          <a:p>
            <a:r>
              <a:rPr lang="en-GB" sz="1800" dirty="0" smtClean="0"/>
              <a:t>The late reflections are mainly dealt with by combining two features. It begins with having a heavily coffered ceiling. Any sound that is heading upwards eventually hits the coffered ceiling, only to be splintered into a cascade of tiny and off angled reflections.</a:t>
            </a:r>
          </a:p>
          <a:p>
            <a:r>
              <a:rPr lang="en-GB" sz="1800" dirty="0" smtClean="0"/>
              <a:t>Other sounds that are </a:t>
            </a:r>
            <a:r>
              <a:rPr lang="en-GB" sz="1800" dirty="0" err="1" smtClean="0"/>
              <a:t>traveling</a:t>
            </a:r>
            <a:r>
              <a:rPr lang="en-GB" sz="1800" dirty="0" smtClean="0"/>
              <a:t> upward </a:t>
            </a:r>
          </a:p>
          <a:p>
            <a:pPr>
              <a:buNone/>
            </a:pPr>
            <a:r>
              <a:rPr lang="en-GB" sz="1800" dirty="0" smtClean="0"/>
              <a:t>	that went over the heads of the balcony </a:t>
            </a:r>
          </a:p>
          <a:p>
            <a:pPr>
              <a:buNone/>
            </a:pPr>
            <a:r>
              <a:rPr lang="en-GB" sz="1800" dirty="0" smtClean="0"/>
              <a:t>	seating continues upwards after the wall </a:t>
            </a:r>
          </a:p>
          <a:p>
            <a:pPr>
              <a:buNone/>
            </a:pPr>
            <a:r>
              <a:rPr lang="en-GB" sz="1800" dirty="0" smtClean="0"/>
              <a:t>	bounce and are also intercepted by the </a:t>
            </a:r>
          </a:p>
          <a:p>
            <a:pPr>
              <a:buNone/>
            </a:pPr>
            <a:r>
              <a:rPr lang="en-GB" sz="1800" dirty="0" smtClean="0"/>
              <a:t>	deeply coffered ceiling. The coffered </a:t>
            </a:r>
          </a:p>
          <a:p>
            <a:pPr>
              <a:buNone/>
            </a:pPr>
            <a:r>
              <a:rPr lang="en-GB" sz="1800" dirty="0" smtClean="0"/>
              <a:t>	ceiling acts to diffuse and randomize </a:t>
            </a:r>
          </a:p>
          <a:p>
            <a:pPr>
              <a:buNone/>
            </a:pPr>
            <a:r>
              <a:rPr lang="en-GB" sz="1800" dirty="0" smtClean="0"/>
              <a:t>	the late reflections in the hall.</a:t>
            </a:r>
            <a:endParaRPr lang="en-GB" sz="1800" dirty="0"/>
          </a:p>
        </p:txBody>
      </p:sp>
      <p:pic>
        <p:nvPicPr>
          <p:cNvPr id="4" name="Picture 3" descr="b.gif"/>
          <p:cNvPicPr>
            <a:picLocks noChangeAspect="1"/>
          </p:cNvPicPr>
          <p:nvPr/>
        </p:nvPicPr>
        <p:blipFill>
          <a:blip r:embed="rId2"/>
          <a:stretch>
            <a:fillRect/>
          </a:stretch>
        </p:blipFill>
        <p:spPr>
          <a:xfrm>
            <a:off x="4555392" y="3505200"/>
            <a:ext cx="4051300" cy="2209800"/>
          </a:xfrm>
          <a:prstGeom prst="rect">
            <a:avLst/>
          </a:prstGeom>
        </p:spPr>
      </p:pic>
      <p:sp>
        <p:nvSpPr>
          <p:cNvPr id="5" name="Title 1"/>
          <p:cNvSpPr>
            <a:spLocks noGrp="1"/>
          </p:cNvSpPr>
          <p:nvPr>
            <p:ph type="title"/>
          </p:nvPr>
        </p:nvSpPr>
        <p:spPr>
          <a:xfrm>
            <a:off x="381000" y="533400"/>
            <a:ext cx="8229600" cy="762000"/>
          </a:xfrm>
          <a:solidFill>
            <a:schemeClr val="bg1">
              <a:lumMod val="85000"/>
            </a:schemeClr>
          </a:solidFill>
        </p:spPr>
        <p:txBody>
          <a:bodyPr>
            <a:normAutofit/>
          </a:bodyPr>
          <a:lstStyle/>
          <a:p>
            <a:r>
              <a:rPr lang="en-US" sz="3200" dirty="0" smtClean="0"/>
              <a:t>9. Diffusion of late reflections</a:t>
            </a:r>
            <a:endParaRPr lang="en-US" sz="3200"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4648" y="5867400"/>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031" y="5867400"/>
            <a:ext cx="3877216" cy="2667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1"/>
            <a:ext cx="8229600" cy="4495800"/>
          </a:xfrm>
          <a:solidFill>
            <a:schemeClr val="accent5">
              <a:lumMod val="40000"/>
              <a:lumOff val="60000"/>
            </a:schemeClr>
          </a:solidFill>
        </p:spPr>
        <p:txBody>
          <a:bodyPr>
            <a:normAutofit/>
          </a:bodyPr>
          <a:lstStyle/>
          <a:p>
            <a:pPr>
              <a:buNone/>
            </a:pPr>
            <a:r>
              <a:rPr lang="en-US" sz="1800" dirty="0" smtClean="0"/>
              <a:t>Rooms-</a:t>
            </a:r>
          </a:p>
          <a:p>
            <a:r>
              <a:rPr lang="en-US" sz="1800" dirty="0" smtClean="0"/>
              <a:t>When looking at acoustic room treatment we should consider both </a:t>
            </a:r>
            <a:r>
              <a:rPr lang="en-US" sz="1800" b="1" dirty="0" smtClean="0"/>
              <a:t>absorption</a:t>
            </a:r>
            <a:r>
              <a:rPr lang="en-US" sz="1800" dirty="0" smtClean="0"/>
              <a:t> and </a:t>
            </a:r>
            <a:r>
              <a:rPr lang="en-US" sz="1800" b="1" dirty="0" smtClean="0"/>
              <a:t>diffusion</a:t>
            </a:r>
            <a:r>
              <a:rPr lang="en-US" sz="1800" dirty="0" smtClean="0"/>
              <a:t>.</a:t>
            </a:r>
          </a:p>
          <a:p>
            <a:r>
              <a:rPr lang="en-US" sz="1800" dirty="0" smtClean="0"/>
              <a:t>Absorption reduces the amount of sound energy that is reflected back into the room by absorbing energy from a sound wave as it passes through. Absorption helps to reduce the reverberant field and minimize the impact of flutter echoes or standing waves.</a:t>
            </a:r>
          </a:p>
          <a:p>
            <a:r>
              <a:rPr lang="en-US" sz="1800" dirty="0" smtClean="0"/>
              <a:t>Absorbers are typically manufactured from high-density foam or </a:t>
            </a:r>
            <a:r>
              <a:rPr lang="en-US" sz="1800" dirty="0" err="1" smtClean="0"/>
              <a:t>fibreglass</a:t>
            </a:r>
            <a:r>
              <a:rPr lang="en-US" sz="1800" dirty="0" smtClean="0"/>
              <a:t> in various shapes, sizes and </a:t>
            </a:r>
            <a:r>
              <a:rPr lang="en-US" sz="1800" dirty="0" err="1" smtClean="0"/>
              <a:t>colours</a:t>
            </a:r>
            <a:r>
              <a:rPr lang="en-US" sz="1800" dirty="0" smtClean="0"/>
              <a:t>.</a:t>
            </a:r>
          </a:p>
          <a:p>
            <a:r>
              <a:rPr lang="en-US" sz="1800" dirty="0" smtClean="0"/>
              <a:t>Absorptive materials are necessary for the ceiling. The perimeter of the ceiling is made absorptive and the area above the boardroom table is kept reflective.</a:t>
            </a:r>
          </a:p>
          <a:p>
            <a:pPr>
              <a:buNone/>
            </a:pPr>
            <a:endParaRPr lang="en-US" sz="1800" dirty="0" smtClean="0"/>
          </a:p>
        </p:txBody>
      </p:sp>
      <p:sp>
        <p:nvSpPr>
          <p:cNvPr id="7" name="Title 1"/>
          <p:cNvSpPr>
            <a:spLocks noGrp="1"/>
          </p:cNvSpPr>
          <p:nvPr>
            <p:ph type="title"/>
          </p:nvPr>
        </p:nvSpPr>
        <p:spPr>
          <a:xfrm>
            <a:off x="471488" y="533400"/>
            <a:ext cx="8229600" cy="762000"/>
          </a:xfrm>
          <a:solidFill>
            <a:schemeClr val="bg1">
              <a:lumMod val="85000"/>
            </a:schemeClr>
          </a:solidFill>
        </p:spPr>
        <p:txBody>
          <a:bodyPr>
            <a:normAutofit/>
          </a:bodyPr>
          <a:lstStyle/>
          <a:p>
            <a:r>
              <a:rPr lang="en-US" sz="3200" dirty="0" smtClean="0"/>
              <a:t>10. Acoustic treatment for rooms</a:t>
            </a:r>
            <a:endParaRPr lang="en-US" sz="3200"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92582"/>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869424"/>
            <a:ext cx="3877216" cy="2667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1"/>
            <a:ext cx="8229600" cy="4608463"/>
          </a:xfrm>
          <a:solidFill>
            <a:schemeClr val="accent5">
              <a:lumMod val="40000"/>
              <a:lumOff val="60000"/>
            </a:schemeClr>
          </a:solidFill>
        </p:spPr>
        <p:txBody>
          <a:bodyPr>
            <a:normAutofit/>
          </a:bodyPr>
          <a:lstStyle/>
          <a:p>
            <a:endParaRPr lang="en-US" sz="1800" dirty="0" smtClean="0"/>
          </a:p>
          <a:p>
            <a:r>
              <a:rPr lang="en-US" sz="1800" dirty="0" smtClean="0"/>
              <a:t>Parallel reflective surfaces can cause flutter echo or standing waves. So ideally, at least the back wall and one side wall should be treated with acoustically absorptive material.</a:t>
            </a:r>
          </a:p>
          <a:p>
            <a:r>
              <a:rPr lang="en-US" sz="1800" dirty="0" smtClean="0"/>
              <a:t>It’s not necessary</a:t>
            </a:r>
            <a:r>
              <a:rPr lang="en-US" sz="1800" dirty="0"/>
              <a:t> to completely treat the wall as long as the critical zone (normally from 3'-7') is treated with a material that has an </a:t>
            </a:r>
            <a:r>
              <a:rPr lang="en-US" sz="1800" dirty="0" smtClean="0"/>
              <a:t>NRC (</a:t>
            </a:r>
            <a:r>
              <a:rPr lang="en-GB" sz="1800" dirty="0" smtClean="0"/>
              <a:t>Noise Reduction Coefficient)</a:t>
            </a:r>
            <a:r>
              <a:rPr lang="en-US" sz="1800" dirty="0" smtClean="0"/>
              <a:t> </a:t>
            </a:r>
            <a:r>
              <a:rPr lang="en-US" sz="1800" dirty="0"/>
              <a:t>of at least </a:t>
            </a:r>
            <a:r>
              <a:rPr lang="en-US" sz="1800" dirty="0" smtClean="0"/>
              <a:t>0.50. </a:t>
            </a:r>
            <a:r>
              <a:rPr lang="en-GB" sz="1800" dirty="0" smtClean="0"/>
              <a:t>An </a:t>
            </a:r>
            <a:r>
              <a:rPr lang="en-GB" sz="1800" b="1" dirty="0" smtClean="0"/>
              <a:t>NRC</a:t>
            </a:r>
            <a:r>
              <a:rPr lang="en-GB" sz="1800" dirty="0" smtClean="0"/>
              <a:t> of 0 indicates </a:t>
            </a:r>
          </a:p>
          <a:p>
            <a:pPr>
              <a:buNone/>
            </a:pPr>
            <a:r>
              <a:rPr lang="en-GB" sz="1800" dirty="0" smtClean="0"/>
              <a:t>	perfect reflection; an </a:t>
            </a:r>
            <a:r>
              <a:rPr lang="en-GB" sz="1800" b="1" dirty="0" smtClean="0"/>
              <a:t>NRC</a:t>
            </a:r>
            <a:r>
              <a:rPr lang="en-GB" sz="1800" dirty="0" smtClean="0"/>
              <a:t> of 1 indicates </a:t>
            </a:r>
          </a:p>
          <a:p>
            <a:pPr>
              <a:buNone/>
            </a:pPr>
            <a:r>
              <a:rPr lang="en-GB" sz="1800" dirty="0" smtClean="0"/>
              <a:t>	perfect absorption.</a:t>
            </a:r>
            <a:endParaRPr lang="en-US" sz="1800" dirty="0"/>
          </a:p>
          <a:p>
            <a:endParaRPr lang="en-US" sz="1800" dirty="0" smtClean="0"/>
          </a:p>
          <a:p>
            <a:endParaRPr lang="en-US" sz="1800" dirty="0"/>
          </a:p>
          <a:p>
            <a:endParaRPr lang="en-US" sz="1800" dirty="0" smtClean="0"/>
          </a:p>
          <a:p>
            <a:pPr marL="0" indent="0">
              <a:buNone/>
            </a:pPr>
            <a:endParaRPr lang="en-US" sz="1800" dirty="0"/>
          </a:p>
        </p:txBody>
      </p:sp>
      <p:pic>
        <p:nvPicPr>
          <p:cNvPr id="3074" name="Picture 2" desc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854" y="3429000"/>
            <a:ext cx="3901438" cy="19812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81000" y="457200"/>
            <a:ext cx="8229600" cy="762000"/>
          </a:xfrm>
          <a:prstGeom prst="rect">
            <a:avLst/>
          </a:prstGeom>
          <a:solidFill>
            <a:schemeClr val="bg1">
              <a:lumMod val="8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11. Absorptive material for room walls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5903864"/>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5903864"/>
            <a:ext cx="3877216" cy="266737"/>
          </a:xfrm>
          <a:prstGeom prst="rect">
            <a:avLst/>
          </a:prstGeom>
        </p:spPr>
      </p:pic>
    </p:spTree>
    <p:extLst>
      <p:ext uri="{BB962C8B-B14F-4D97-AF65-F5344CB8AC3E}">
        <p14:creationId xmlns:p14="http://schemas.microsoft.com/office/powerpoint/2010/main" val="42833080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381000" y="457200"/>
            <a:ext cx="8229600" cy="762000"/>
          </a:xfrm>
          <a:prstGeom prst="rect">
            <a:avLst/>
          </a:prstGeom>
          <a:solidFill>
            <a:schemeClr val="bg1">
              <a:lumMod val="8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12. Examples of absorbers and diffusers.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2" name="Content Placeholder 11"/>
          <p:cNvSpPr>
            <a:spLocks noGrp="1"/>
          </p:cNvSpPr>
          <p:nvPr>
            <p:ph idx="1"/>
          </p:nvPr>
        </p:nvSpPr>
        <p:spPr>
          <a:xfrm>
            <a:off x="381000" y="1295400"/>
            <a:ext cx="8229600" cy="4648200"/>
          </a:xfrm>
          <a:solidFill>
            <a:schemeClr val="accent5">
              <a:lumMod val="40000"/>
              <a:lumOff val="60000"/>
            </a:schemeClr>
          </a:solidFill>
        </p:spPr>
        <p:txBody>
          <a:bodyPr/>
          <a:lstStyle/>
          <a:p>
            <a:pPr>
              <a:buNone/>
            </a:pPr>
            <a:endParaRPr lang="en-GB" dirty="0" smtClean="0"/>
          </a:p>
          <a:p>
            <a:pPr>
              <a:buNone/>
            </a:pPr>
            <a:endParaRPr lang="en-GB" sz="1800" dirty="0" smtClean="0"/>
          </a:p>
          <a:p>
            <a:pPr>
              <a:buNone/>
            </a:pPr>
            <a:endParaRPr lang="en-GB" sz="1800" dirty="0" smtClean="0"/>
          </a:p>
          <a:p>
            <a:pPr>
              <a:buNone/>
            </a:pPr>
            <a:r>
              <a:rPr lang="en-GB" sz="1800" dirty="0" smtClean="0"/>
              <a:t>                               Absorber</a:t>
            </a:r>
          </a:p>
          <a:p>
            <a:pPr>
              <a:buNone/>
            </a:pPr>
            <a:endParaRPr lang="en-GB" sz="1800" dirty="0" smtClean="0"/>
          </a:p>
          <a:p>
            <a:pPr>
              <a:buNone/>
            </a:pPr>
            <a:r>
              <a:rPr lang="en-GB" sz="1800" dirty="0" smtClean="0"/>
              <a:t>                                                                                                Coffered ceiling as diffuser</a:t>
            </a:r>
          </a:p>
          <a:p>
            <a:pPr>
              <a:buNone/>
            </a:pPr>
            <a:endParaRPr lang="en-GB" sz="1800" dirty="0" smtClean="0"/>
          </a:p>
          <a:p>
            <a:pPr>
              <a:buNone/>
            </a:pPr>
            <a:endParaRPr lang="en-GB" sz="1800" dirty="0" smtClean="0"/>
          </a:p>
          <a:p>
            <a:pPr>
              <a:buNone/>
            </a:pPr>
            <a:endParaRPr lang="en-GB" sz="1800" dirty="0" smtClean="0"/>
          </a:p>
          <a:p>
            <a:pPr>
              <a:buNone/>
            </a:pPr>
            <a:endParaRPr lang="en-GB" sz="1800" dirty="0" smtClean="0"/>
          </a:p>
          <a:p>
            <a:pPr>
              <a:buNone/>
            </a:pPr>
            <a:r>
              <a:rPr lang="en-GB" sz="1800" dirty="0" smtClean="0"/>
              <a:t>                                 Diffuser</a:t>
            </a:r>
          </a:p>
        </p:txBody>
      </p:sp>
      <p:pic>
        <p:nvPicPr>
          <p:cNvPr id="15" name="Picture 14" descr="DSC00908.JPG"/>
          <p:cNvPicPr>
            <a:picLocks noChangeAspect="1"/>
          </p:cNvPicPr>
          <p:nvPr/>
        </p:nvPicPr>
        <p:blipFill>
          <a:blip r:embed="rId2"/>
          <a:stretch>
            <a:fillRect/>
          </a:stretch>
        </p:blipFill>
        <p:spPr>
          <a:xfrm>
            <a:off x="1600200" y="1371600"/>
            <a:ext cx="2413001" cy="1143000"/>
          </a:xfrm>
          <a:prstGeom prst="rect">
            <a:avLst/>
          </a:prstGeom>
        </p:spPr>
      </p:pic>
      <p:pic>
        <p:nvPicPr>
          <p:cNvPr id="16" name="Picture 15" descr="acoustic diffuser ceiling.jpg"/>
          <p:cNvPicPr>
            <a:picLocks noChangeAspect="1"/>
          </p:cNvPicPr>
          <p:nvPr/>
        </p:nvPicPr>
        <p:blipFill>
          <a:blip r:embed="rId3"/>
          <a:stretch>
            <a:fillRect/>
          </a:stretch>
        </p:blipFill>
        <p:spPr>
          <a:xfrm>
            <a:off x="5334000" y="1371600"/>
            <a:ext cx="2857500" cy="1752599"/>
          </a:xfrm>
          <a:prstGeom prst="rect">
            <a:avLst/>
          </a:prstGeom>
        </p:spPr>
      </p:pic>
      <p:pic>
        <p:nvPicPr>
          <p:cNvPr id="17" name="Picture 16" descr="diffuser-b2-fractal-solid1-w1366.jpg"/>
          <p:cNvPicPr>
            <a:picLocks noChangeAspect="1"/>
          </p:cNvPicPr>
          <p:nvPr/>
        </p:nvPicPr>
        <p:blipFill>
          <a:blip r:embed="rId4" cstate="print"/>
          <a:stretch>
            <a:fillRect/>
          </a:stretch>
        </p:blipFill>
        <p:spPr>
          <a:xfrm>
            <a:off x="1600200" y="3276600"/>
            <a:ext cx="3276600" cy="1572769"/>
          </a:xfrm>
          <a:prstGeom prst="rect">
            <a:avLst/>
          </a:prstGeom>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5877" y="5943600"/>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00" y="5959008"/>
            <a:ext cx="3877216" cy="2667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627938"/>
          </a:xfrm>
          <a:solidFill>
            <a:schemeClr val="accent5">
              <a:lumMod val="40000"/>
              <a:lumOff val="60000"/>
            </a:schemeClr>
          </a:solidFill>
        </p:spPr>
        <p:txBody>
          <a:bodyPr>
            <a:normAutofit/>
          </a:bodyPr>
          <a:lstStyle/>
          <a:p>
            <a:r>
              <a:rPr lang="en-US" sz="1800" dirty="0"/>
              <a:t>If confidentiality or privacy is an issue, you need to be concerned with the isolation quality of the wall. Even if you specify a high STC rating for the wall, it will not allow for privacy if the wall only extends to the ceiling, or just above the ceiling. To help ensure confidentiality, the wall must extend to, and seal to, the deck</a:t>
            </a:r>
            <a:r>
              <a:rPr lang="en-US" sz="1800" dirty="0" smtClean="0"/>
              <a:t>.</a:t>
            </a:r>
          </a:p>
          <a:p>
            <a:r>
              <a:rPr lang="en-GB" sz="1800" dirty="0" smtClean="0"/>
              <a:t>If your main concern is the transmission of sounds of people talking, this chart gives you an idea of the effect you can expect if you are on the other side of a partition with a given STC rating:</a:t>
            </a:r>
          </a:p>
          <a:p>
            <a:pPr>
              <a:buNone/>
            </a:pPr>
            <a:r>
              <a:rPr lang="en-GB" sz="1800" b="1" dirty="0" smtClean="0"/>
              <a:t>       STC         Speech-blocking Effect</a:t>
            </a:r>
          </a:p>
          <a:p>
            <a:r>
              <a:rPr lang="en-GB" sz="1800" dirty="0" smtClean="0"/>
              <a:t>20-25      Quiet speech is audible</a:t>
            </a:r>
          </a:p>
          <a:p>
            <a:r>
              <a:rPr lang="en-GB" sz="1800" dirty="0" smtClean="0"/>
              <a:t>25-30      Ordinary speech is audible and intelligible</a:t>
            </a:r>
          </a:p>
          <a:p>
            <a:r>
              <a:rPr lang="en-GB" sz="1800" dirty="0" smtClean="0"/>
              <a:t>30-35      Loud speech is audible and intelligible</a:t>
            </a:r>
          </a:p>
          <a:p>
            <a:r>
              <a:rPr lang="en-GB" sz="1800" dirty="0" smtClean="0"/>
              <a:t>35-40      Loud speech is heard but is rarely intelligible</a:t>
            </a:r>
          </a:p>
          <a:p>
            <a:r>
              <a:rPr lang="en-GB" sz="1800" dirty="0" smtClean="0"/>
              <a:t>40-50      Loud speech can be heard, faintly</a:t>
            </a:r>
          </a:p>
          <a:p>
            <a:r>
              <a:rPr lang="en-GB" sz="1800" dirty="0" smtClean="0"/>
              <a:t>50-60      Loud sounds can barely be heard</a:t>
            </a:r>
            <a:endParaRPr lang="en-US" sz="1800" dirty="0"/>
          </a:p>
        </p:txBody>
      </p:sp>
      <p:sp>
        <p:nvSpPr>
          <p:cNvPr id="7" name="Title 1"/>
          <p:cNvSpPr>
            <a:spLocks noGrp="1"/>
          </p:cNvSpPr>
          <p:nvPr>
            <p:ph type="title"/>
          </p:nvPr>
        </p:nvSpPr>
        <p:spPr>
          <a:xfrm>
            <a:off x="381000" y="457200"/>
            <a:ext cx="8229600" cy="762000"/>
          </a:xfrm>
          <a:solidFill>
            <a:schemeClr val="bg1">
              <a:lumMod val="85000"/>
            </a:schemeClr>
          </a:solidFill>
        </p:spPr>
        <p:txBody>
          <a:bodyPr>
            <a:normAutofit/>
          </a:bodyPr>
          <a:lstStyle/>
          <a:p>
            <a:r>
              <a:rPr lang="en-US" sz="3200" dirty="0" smtClean="0"/>
              <a:t>13. Isolation quality of walls</a:t>
            </a:r>
            <a:endParaRPr lang="en-US" sz="32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3686" y="5923338"/>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923338"/>
            <a:ext cx="3877216" cy="266737"/>
          </a:xfrm>
          <a:prstGeom prst="rect">
            <a:avLst/>
          </a:prstGeom>
        </p:spPr>
      </p:pic>
    </p:spTree>
    <p:extLst>
      <p:ext uri="{BB962C8B-B14F-4D97-AF65-F5344CB8AC3E}">
        <p14:creationId xmlns:p14="http://schemas.microsoft.com/office/powerpoint/2010/main" val="183024136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605941"/>
          </a:xfrm>
          <a:solidFill>
            <a:schemeClr val="accent5">
              <a:lumMod val="40000"/>
              <a:lumOff val="60000"/>
            </a:schemeClr>
          </a:solidFill>
        </p:spPr>
        <p:txBody>
          <a:bodyPr>
            <a:normAutofit/>
          </a:bodyPr>
          <a:lstStyle/>
          <a:p>
            <a:r>
              <a:rPr lang="en-GB" sz="1800" dirty="0" smtClean="0"/>
              <a:t>Acoustics are fundamentally important to learning and working environments. Both are intrinsically linked with communication, and aural (sound) communication is acoustics. Similarly, both are all about concentration, and external noise </a:t>
            </a:r>
            <a:r>
              <a:rPr lang="en-GB" sz="1800" dirty="0"/>
              <a:t>i</a:t>
            </a:r>
            <a:r>
              <a:rPr lang="en-GB" sz="1800" dirty="0" smtClean="0"/>
              <a:t>s a major distracting factor in such environments.</a:t>
            </a:r>
          </a:p>
          <a:p>
            <a:r>
              <a:rPr lang="en-GB" sz="1800" dirty="0" smtClean="0"/>
              <a:t>Early reflections should be cultivated. Late reflections should be eliminated by absorption or should be diffused.</a:t>
            </a:r>
          </a:p>
          <a:p>
            <a:r>
              <a:rPr lang="en-GB" sz="1800" dirty="0" smtClean="0"/>
              <a:t>To prevent flutter echo or standing waves, the back wall and one side wall should be treated with acoustically absorptive material.</a:t>
            </a:r>
          </a:p>
          <a:p>
            <a:r>
              <a:rPr lang="en-GB" sz="1800" dirty="0" smtClean="0"/>
              <a:t>For speech privacy, a wall with high Sound Transmission Class (STC) that extends </a:t>
            </a:r>
            <a:r>
              <a:rPr lang="en-GB" sz="1800" dirty="0" err="1" smtClean="0"/>
              <a:t>upto</a:t>
            </a:r>
            <a:r>
              <a:rPr lang="en-GB" sz="1800" dirty="0" smtClean="0"/>
              <a:t> the deck should be chosen.</a:t>
            </a:r>
          </a:p>
          <a:p>
            <a:endParaRPr lang="en-GB" sz="1800" dirty="0" smtClean="0"/>
          </a:p>
        </p:txBody>
      </p:sp>
      <p:sp>
        <p:nvSpPr>
          <p:cNvPr id="4" name="Title 1"/>
          <p:cNvSpPr>
            <a:spLocks noGrp="1"/>
          </p:cNvSpPr>
          <p:nvPr>
            <p:ph type="title"/>
          </p:nvPr>
        </p:nvSpPr>
        <p:spPr>
          <a:xfrm>
            <a:off x="457200" y="457200"/>
            <a:ext cx="8229600" cy="685800"/>
          </a:xfrm>
          <a:solidFill>
            <a:schemeClr val="bg1">
              <a:lumMod val="85000"/>
            </a:schemeClr>
          </a:solidFill>
        </p:spPr>
        <p:txBody>
          <a:bodyPr>
            <a:normAutofit/>
          </a:bodyPr>
          <a:lstStyle/>
          <a:p>
            <a:r>
              <a:rPr lang="en-US" sz="3200" dirty="0" smtClean="0"/>
              <a:t>14. Conclusion</a:t>
            </a:r>
            <a:endParaRPr lang="en-US" sz="3200"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825141"/>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833969"/>
            <a:ext cx="3877216" cy="2667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28580333"/>
              </p:ext>
            </p:extLst>
          </p:nvPr>
        </p:nvGraphicFramePr>
        <p:xfrm>
          <a:off x="457200" y="1219201"/>
          <a:ext cx="8229600" cy="4800598"/>
        </p:xfrm>
        <a:graphic>
          <a:graphicData uri="http://schemas.openxmlformats.org/drawingml/2006/table">
            <a:tbl>
              <a:tblPr firstRow="1">
                <a:tableStyleId>{7DF18680-E054-41AD-8BC1-D1AEF772440D}</a:tableStyleId>
              </a:tblPr>
              <a:tblGrid>
                <a:gridCol w="914400"/>
                <a:gridCol w="7315200"/>
              </a:tblGrid>
              <a:tr h="360292">
                <a:tc>
                  <a:txBody>
                    <a:bodyPr/>
                    <a:lstStyle/>
                    <a:p>
                      <a:r>
                        <a:rPr lang="en-GB" sz="1400" dirty="0" smtClean="0"/>
                        <a:t>Page  no</a:t>
                      </a:r>
                      <a:endParaRPr lang="en-GB" sz="1400" dirty="0"/>
                    </a:p>
                  </a:txBody>
                  <a:tcPr/>
                </a:tc>
                <a:tc>
                  <a:txBody>
                    <a:bodyPr/>
                    <a:lstStyle/>
                    <a:p>
                      <a:r>
                        <a:rPr lang="en-GB" sz="1400" dirty="0" smtClean="0"/>
                        <a:t>Sub-Topic</a:t>
                      </a:r>
                      <a:endParaRPr lang="en-GB" sz="1400" dirty="0"/>
                    </a:p>
                  </a:txBody>
                  <a:tcPr/>
                </a:tc>
              </a:tr>
              <a:tr h="315550">
                <a:tc>
                  <a:txBody>
                    <a:bodyPr/>
                    <a:lstStyle/>
                    <a:p>
                      <a:r>
                        <a:rPr lang="en-GB" sz="1400" dirty="0" smtClean="0"/>
                        <a:t>1 A,B</a:t>
                      </a:r>
                      <a:endParaRPr lang="en-GB" sz="1400" dirty="0"/>
                    </a:p>
                  </a:txBody>
                  <a:tcPr/>
                </a:tc>
                <a:tc>
                  <a:txBody>
                    <a:bodyPr/>
                    <a:lstStyle/>
                    <a:p>
                      <a:r>
                        <a:rPr lang="en-US" sz="1400" dirty="0" smtClean="0"/>
                        <a:t>Meaning and importance of acoustics</a:t>
                      </a:r>
                      <a:endParaRPr lang="en-GB" sz="1400" dirty="0"/>
                    </a:p>
                  </a:txBody>
                  <a:tcPr/>
                </a:tc>
              </a:tr>
              <a:tr h="315550">
                <a:tc>
                  <a:txBody>
                    <a:bodyPr/>
                    <a:lstStyle/>
                    <a:p>
                      <a:r>
                        <a:rPr lang="en-GB" sz="1400" dirty="0" smtClean="0"/>
                        <a:t>2</a:t>
                      </a:r>
                      <a:endParaRPr lang="en-GB" sz="1400" dirty="0"/>
                    </a:p>
                  </a:txBody>
                  <a:tcPr/>
                </a:tc>
                <a:tc>
                  <a:txBody>
                    <a:bodyPr/>
                    <a:lstStyle/>
                    <a:p>
                      <a:r>
                        <a:rPr lang="en-US" sz="1400" dirty="0" smtClean="0"/>
                        <a:t>Types of reflections</a:t>
                      </a:r>
                      <a:endParaRPr lang="en-GB" sz="1400" dirty="0"/>
                    </a:p>
                  </a:txBody>
                  <a:tcPr/>
                </a:tc>
              </a:tr>
              <a:tr h="315550">
                <a:tc>
                  <a:txBody>
                    <a:bodyPr/>
                    <a:lstStyle/>
                    <a:p>
                      <a:r>
                        <a:rPr lang="en-GB" sz="1400" dirty="0" smtClean="0"/>
                        <a:t>3</a:t>
                      </a:r>
                      <a:endParaRPr lang="en-GB" sz="1400" dirty="0"/>
                    </a:p>
                  </a:txBody>
                  <a:tcPr/>
                </a:tc>
                <a:tc>
                  <a:txBody>
                    <a:bodyPr/>
                    <a:lstStyle/>
                    <a:p>
                      <a:r>
                        <a:rPr kumimoji="0" lang="en-US" sz="1400" b="0" i="0" u="none" strike="noStrike" kern="1200" cap="none" spc="0" normalizeH="0" baseline="0" noProof="0" dirty="0" smtClean="0">
                          <a:ln>
                            <a:noFill/>
                          </a:ln>
                          <a:solidFill>
                            <a:schemeClr val="tx1"/>
                          </a:solidFill>
                          <a:effectLst/>
                          <a:uLnTx/>
                          <a:uFillTx/>
                          <a:latin typeface="+mn-lt"/>
                          <a:ea typeface="+mn-ea"/>
                          <a:cs typeface="+mn-cs"/>
                        </a:rPr>
                        <a:t>Flutter echo</a:t>
                      </a:r>
                      <a:endParaRPr lang="en-GB" sz="1400" dirty="0"/>
                    </a:p>
                  </a:txBody>
                  <a:tcPr/>
                </a:tc>
              </a:tr>
              <a:tr h="315550">
                <a:tc>
                  <a:txBody>
                    <a:bodyPr/>
                    <a:lstStyle/>
                    <a:p>
                      <a:r>
                        <a:rPr lang="en-GB" sz="1400" dirty="0" smtClean="0"/>
                        <a:t>4</a:t>
                      </a:r>
                      <a:endParaRPr lang="en-GB" sz="1400" dirty="0"/>
                    </a:p>
                  </a:txBody>
                  <a:tcPr/>
                </a:tc>
                <a:tc>
                  <a:txBody>
                    <a:bodyPr/>
                    <a:lstStyle/>
                    <a:p>
                      <a:r>
                        <a:rPr kumimoji="0" lang="en-US" sz="1400" b="0" i="0" u="none" strike="noStrike" kern="1200" cap="none" spc="0" normalizeH="0" baseline="0" noProof="0" dirty="0" smtClean="0">
                          <a:ln>
                            <a:noFill/>
                          </a:ln>
                          <a:solidFill>
                            <a:schemeClr val="tx1"/>
                          </a:solidFill>
                          <a:effectLst/>
                          <a:uLnTx/>
                          <a:uFillTx/>
                          <a:latin typeface="+mn-lt"/>
                          <a:ea typeface="+mn-ea"/>
                          <a:cs typeface="+mn-cs"/>
                        </a:rPr>
                        <a:t>Reverberation Time</a:t>
                      </a:r>
                      <a:endParaRPr lang="en-GB" sz="1400" dirty="0"/>
                    </a:p>
                  </a:txBody>
                  <a:tcPr/>
                </a:tc>
              </a:tr>
              <a:tr h="315550">
                <a:tc>
                  <a:txBody>
                    <a:bodyPr/>
                    <a:lstStyle/>
                    <a:p>
                      <a:r>
                        <a:rPr lang="en-GB" sz="1400" dirty="0" smtClean="0"/>
                        <a:t>5</a:t>
                      </a:r>
                      <a:endParaRPr lang="en-GB" sz="1400" dirty="0"/>
                    </a:p>
                  </a:txBody>
                  <a:tcPr/>
                </a:tc>
                <a:tc>
                  <a:txBody>
                    <a:bodyPr/>
                    <a:lstStyle/>
                    <a:p>
                      <a:r>
                        <a:rPr kumimoji="0" lang="en-US" sz="1400" b="0" i="0" u="none" strike="noStrike" kern="1200" cap="none" spc="0" normalizeH="0" baseline="0" noProof="0" dirty="0" smtClean="0">
                          <a:ln>
                            <a:noFill/>
                          </a:ln>
                          <a:solidFill>
                            <a:schemeClr val="tx1"/>
                          </a:solidFill>
                          <a:effectLst/>
                          <a:uLnTx/>
                          <a:uFillTx/>
                          <a:latin typeface="+mn-lt"/>
                          <a:ea typeface="+mn-ea"/>
                          <a:cs typeface="+mn-cs"/>
                        </a:rPr>
                        <a:t>Speech Transmission</a:t>
                      </a:r>
                      <a:r>
                        <a:rPr kumimoji="0" lang="en-US" sz="1400" b="0" i="0" u="none" strike="noStrike" kern="1200" cap="none" spc="0" normalizeH="0" noProof="0" dirty="0" smtClean="0">
                          <a:ln>
                            <a:noFill/>
                          </a:ln>
                          <a:solidFill>
                            <a:schemeClr val="tx1"/>
                          </a:solidFill>
                          <a:effectLst/>
                          <a:uLnTx/>
                          <a:uFillTx/>
                          <a:latin typeface="+mn-lt"/>
                          <a:ea typeface="+mn-ea"/>
                          <a:cs typeface="+mn-cs"/>
                        </a:rPr>
                        <a:t> Index and other definitions</a:t>
                      </a:r>
                      <a:endParaRPr lang="en-GB" sz="1400" dirty="0"/>
                    </a:p>
                  </a:txBody>
                  <a:tcPr/>
                </a:tc>
              </a:tr>
              <a:tr h="338155">
                <a:tc>
                  <a:txBody>
                    <a:bodyPr/>
                    <a:lstStyle/>
                    <a:p>
                      <a:r>
                        <a:rPr lang="en-GB" sz="1400" dirty="0" smtClean="0"/>
                        <a:t>6</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Noise Criteria and Sound Transmission Class</a:t>
                      </a:r>
                      <a:endParaRPr lang="en-GB" sz="1400" dirty="0" smtClean="0"/>
                    </a:p>
                  </a:txBody>
                  <a:tcPr/>
                </a:tc>
              </a:tr>
              <a:tr h="315550">
                <a:tc>
                  <a:txBody>
                    <a:bodyPr/>
                    <a:lstStyle/>
                    <a:p>
                      <a:r>
                        <a:rPr lang="en-GB" sz="1400" dirty="0" smtClean="0"/>
                        <a:t>7</a:t>
                      </a:r>
                      <a:endParaRPr lang="en-GB" sz="1400" dirty="0"/>
                    </a:p>
                  </a:txBody>
                  <a:tcPr/>
                </a:tc>
                <a:tc>
                  <a:txBody>
                    <a:bodyPr/>
                    <a:lstStyle/>
                    <a:p>
                      <a:r>
                        <a:rPr lang="en-US" sz="1400" dirty="0" smtClean="0"/>
                        <a:t>What has to be done with late reflections?</a:t>
                      </a:r>
                      <a:endParaRPr lang="en-GB" sz="1400" dirty="0"/>
                    </a:p>
                  </a:txBody>
                  <a:tcPr/>
                </a:tc>
              </a:tr>
              <a:tr h="315550">
                <a:tc>
                  <a:txBody>
                    <a:bodyPr/>
                    <a:lstStyle/>
                    <a:p>
                      <a:r>
                        <a:rPr lang="en-GB" sz="1400" dirty="0" smtClean="0"/>
                        <a:t>8</a:t>
                      </a:r>
                      <a:endParaRPr lang="en-GB" sz="1400" dirty="0"/>
                    </a:p>
                  </a:txBody>
                  <a:tcPr/>
                </a:tc>
                <a:tc>
                  <a:txBody>
                    <a:bodyPr/>
                    <a:lstStyle/>
                    <a:p>
                      <a:r>
                        <a:rPr lang="en-US" sz="1400" dirty="0" smtClean="0"/>
                        <a:t>Cultivation of early reflections</a:t>
                      </a:r>
                      <a:endParaRPr lang="en-GB" sz="1400" dirty="0"/>
                    </a:p>
                  </a:txBody>
                  <a:tcPr/>
                </a:tc>
              </a:tr>
              <a:tr h="315550">
                <a:tc>
                  <a:txBody>
                    <a:bodyPr/>
                    <a:lstStyle/>
                    <a:p>
                      <a:r>
                        <a:rPr lang="en-GB" sz="1400" dirty="0" smtClean="0"/>
                        <a:t>9</a:t>
                      </a:r>
                      <a:endParaRPr lang="en-GB" sz="1400" dirty="0"/>
                    </a:p>
                  </a:txBody>
                  <a:tcPr/>
                </a:tc>
                <a:tc>
                  <a:txBody>
                    <a:bodyPr/>
                    <a:lstStyle/>
                    <a:p>
                      <a:r>
                        <a:rPr lang="en-US" sz="1400" dirty="0" smtClean="0"/>
                        <a:t>Diffusion of late reflections</a:t>
                      </a:r>
                      <a:endParaRPr lang="en-GB" sz="1400" dirty="0"/>
                    </a:p>
                  </a:txBody>
                  <a:tcPr/>
                </a:tc>
              </a:tr>
              <a:tr h="315550">
                <a:tc>
                  <a:txBody>
                    <a:bodyPr/>
                    <a:lstStyle/>
                    <a:p>
                      <a:r>
                        <a:rPr lang="en-GB" sz="1400" dirty="0" smtClean="0"/>
                        <a:t>10</a:t>
                      </a:r>
                      <a:endParaRPr lang="en-GB" sz="1400" dirty="0"/>
                    </a:p>
                  </a:txBody>
                  <a:tcPr/>
                </a:tc>
                <a:tc>
                  <a:txBody>
                    <a:bodyPr/>
                    <a:lstStyle/>
                    <a:p>
                      <a:r>
                        <a:rPr lang="en-US" sz="1400" dirty="0" smtClean="0"/>
                        <a:t>Acoustic treatment for rooms</a:t>
                      </a:r>
                      <a:endParaRPr lang="en-GB" sz="1400" dirty="0"/>
                    </a:p>
                  </a:txBody>
                  <a:tcPr/>
                </a:tc>
              </a:tr>
              <a:tr h="315551">
                <a:tc>
                  <a:txBody>
                    <a:bodyPr/>
                    <a:lstStyle/>
                    <a:p>
                      <a:r>
                        <a:rPr lang="en-GB" sz="1400" dirty="0" smtClean="0"/>
                        <a:t>11</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Absorptive material for room walls</a:t>
                      </a:r>
                      <a:endParaRPr lang="en-GB" sz="1400" dirty="0" smtClean="0"/>
                    </a:p>
                  </a:txBody>
                  <a:tcPr/>
                </a:tc>
              </a:tr>
              <a:tr h="315550">
                <a:tc>
                  <a:txBody>
                    <a:bodyPr/>
                    <a:lstStyle/>
                    <a:p>
                      <a:r>
                        <a:rPr lang="en-GB" sz="1400" dirty="0" smtClean="0"/>
                        <a:t>12</a:t>
                      </a:r>
                      <a:endParaRPr lang="en-GB" sz="1400" dirty="0"/>
                    </a:p>
                  </a:txBody>
                  <a:tcPr/>
                </a:tc>
                <a:tc>
                  <a:txBody>
                    <a:bodyPr/>
                    <a:lstStyle/>
                    <a:p>
                      <a:r>
                        <a:rPr kumimoji="0" lang="en-US" sz="1400" b="0" i="0" u="none" strike="noStrike" kern="1200" cap="none" spc="0" normalizeH="0" baseline="0" noProof="0" dirty="0" smtClean="0">
                          <a:ln>
                            <a:noFill/>
                          </a:ln>
                          <a:solidFill>
                            <a:schemeClr val="tx1"/>
                          </a:solidFill>
                          <a:effectLst/>
                          <a:uLnTx/>
                          <a:uFillTx/>
                          <a:latin typeface="+mn-lt"/>
                          <a:ea typeface="+mn-ea"/>
                          <a:cs typeface="+mn-cs"/>
                        </a:rPr>
                        <a:t>Examples of absorbers and diffusers</a:t>
                      </a:r>
                      <a:endParaRPr lang="en-GB" sz="1400" dirty="0"/>
                    </a:p>
                  </a:txBody>
                  <a:tcPr/>
                </a:tc>
              </a:tr>
              <a:tr h="315550">
                <a:tc>
                  <a:txBody>
                    <a:bodyPr/>
                    <a:lstStyle/>
                    <a:p>
                      <a:r>
                        <a:rPr lang="en-GB" sz="1400" dirty="0" smtClean="0"/>
                        <a:t>13</a:t>
                      </a:r>
                      <a:endParaRPr lang="en-GB" sz="1400" dirty="0"/>
                    </a:p>
                  </a:txBody>
                  <a:tcPr/>
                </a:tc>
                <a:tc>
                  <a:txBody>
                    <a:bodyPr/>
                    <a:lstStyle/>
                    <a:p>
                      <a:r>
                        <a:rPr lang="en-US" sz="1400" dirty="0" smtClean="0"/>
                        <a:t>Isolation quality of walls</a:t>
                      </a:r>
                      <a:endParaRPr lang="en-GB" sz="1400" dirty="0"/>
                    </a:p>
                  </a:txBody>
                  <a:tcPr/>
                </a:tc>
              </a:tr>
              <a:tr h="315550">
                <a:tc>
                  <a:txBody>
                    <a:bodyPr/>
                    <a:lstStyle/>
                    <a:p>
                      <a:r>
                        <a:rPr lang="en-GB" sz="1400" dirty="0" smtClean="0"/>
                        <a:t>14</a:t>
                      </a:r>
                      <a:endParaRPr lang="en-GB" sz="1400" dirty="0"/>
                    </a:p>
                  </a:txBody>
                  <a:tcPr/>
                </a:tc>
                <a:tc>
                  <a:txBody>
                    <a:bodyPr/>
                    <a:lstStyle/>
                    <a:p>
                      <a:r>
                        <a:rPr lang="en-GB" sz="1400" dirty="0" smtClean="0"/>
                        <a:t>Conclusion</a:t>
                      </a:r>
                      <a:endParaRPr lang="en-GB" sz="1400" dirty="0"/>
                    </a:p>
                  </a:txBody>
                  <a:tcPr/>
                </a:tc>
              </a:tr>
            </a:tbl>
          </a:graphicData>
        </a:graphic>
      </p:graphicFrame>
      <p:sp>
        <p:nvSpPr>
          <p:cNvPr id="4" name="Title 1"/>
          <p:cNvSpPr>
            <a:spLocks noGrp="1"/>
          </p:cNvSpPr>
          <p:nvPr>
            <p:ph type="title"/>
          </p:nvPr>
        </p:nvSpPr>
        <p:spPr>
          <a:xfrm>
            <a:off x="457200" y="457200"/>
            <a:ext cx="8229600" cy="685800"/>
          </a:xfrm>
          <a:solidFill>
            <a:schemeClr val="bg1">
              <a:lumMod val="85000"/>
            </a:schemeClr>
          </a:solidFill>
        </p:spPr>
        <p:txBody>
          <a:bodyPr>
            <a:normAutofit/>
          </a:bodyPr>
          <a:lstStyle/>
          <a:p>
            <a:r>
              <a:rPr lang="en-US" sz="3200" dirty="0" smtClean="0"/>
              <a:t>Table of contents</a:t>
            </a:r>
            <a:endParaRPr lang="en-US" sz="32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6042089"/>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69" y="6001130"/>
            <a:ext cx="3877216" cy="2667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153400" cy="762000"/>
          </a:xfrm>
          <a:solidFill>
            <a:schemeClr val="bg1">
              <a:lumMod val="85000"/>
            </a:schemeClr>
          </a:solidFill>
        </p:spPr>
        <p:txBody>
          <a:bodyPr>
            <a:normAutofit/>
          </a:bodyPr>
          <a:lstStyle/>
          <a:p>
            <a:r>
              <a:rPr lang="en-US" sz="3200" dirty="0" smtClean="0"/>
              <a:t>1 A. Meaning and importance of acoustics</a:t>
            </a:r>
            <a:endParaRPr lang="en-US" sz="3200" dirty="0"/>
          </a:p>
        </p:txBody>
      </p:sp>
      <p:sp>
        <p:nvSpPr>
          <p:cNvPr id="3" name="Content Placeholder 2"/>
          <p:cNvSpPr>
            <a:spLocks noGrp="1"/>
          </p:cNvSpPr>
          <p:nvPr>
            <p:ph idx="1"/>
          </p:nvPr>
        </p:nvSpPr>
        <p:spPr>
          <a:xfrm>
            <a:off x="457200" y="1371601"/>
            <a:ext cx="8077200" cy="4648200"/>
          </a:xfrm>
          <a:solidFill>
            <a:schemeClr val="accent5">
              <a:lumMod val="40000"/>
              <a:lumOff val="60000"/>
            </a:schemeClr>
          </a:solidFill>
        </p:spPr>
        <p:txBody>
          <a:bodyPr>
            <a:normAutofit/>
          </a:bodyPr>
          <a:lstStyle/>
          <a:p>
            <a:endParaRPr lang="en-US" sz="2000" dirty="0" smtClean="0"/>
          </a:p>
          <a:p>
            <a:r>
              <a:rPr lang="en-US" sz="1800" dirty="0" smtClean="0"/>
              <a:t>What does Acoustics mean?: </a:t>
            </a:r>
            <a:r>
              <a:rPr lang="en-US" sz="1800" dirty="0"/>
              <a:t> </a:t>
            </a:r>
            <a:r>
              <a:rPr lang="en-US" sz="1800" dirty="0" smtClean="0"/>
              <a:t>Acoustics is a </a:t>
            </a:r>
            <a:r>
              <a:rPr lang="en-US" sz="1800" dirty="0"/>
              <a:t>science that deals with the production, control, transmission, reception, and effects of </a:t>
            </a:r>
            <a:r>
              <a:rPr lang="en-US" sz="1800" dirty="0" smtClean="0"/>
              <a:t>sound. Acoustics determine </a:t>
            </a:r>
            <a:r>
              <a:rPr lang="en-US" sz="1800" dirty="0"/>
              <a:t>the ability of an enclosure (such as an auditorium) to reflect sound waves in such a way as to produce distinct </a:t>
            </a:r>
            <a:r>
              <a:rPr lang="en-US" sz="1800" dirty="0" smtClean="0"/>
              <a:t>hearing.</a:t>
            </a:r>
            <a:endParaRPr lang="en-US" sz="1800" dirty="0"/>
          </a:p>
          <a:p>
            <a:r>
              <a:rPr lang="en-US" sz="1800" dirty="0" smtClean="0"/>
              <a:t>Importance of having optimum acoustics: It is preferred to work </a:t>
            </a:r>
            <a:r>
              <a:rPr lang="en-US" sz="1800" dirty="0"/>
              <a:t>in </a:t>
            </a:r>
            <a:r>
              <a:rPr lang="en-US" sz="1800" dirty="0" smtClean="0"/>
              <a:t>environments  that sound </a:t>
            </a:r>
            <a:r>
              <a:rPr lang="en-US" sz="1800" dirty="0"/>
              <a:t>good to foster collaboration and support productivity</a:t>
            </a:r>
            <a:r>
              <a:rPr lang="en-US" sz="1800" dirty="0" smtClean="0"/>
              <a:t>.</a:t>
            </a:r>
            <a:endParaRPr lang="en-US" sz="1800" dirty="0"/>
          </a:p>
          <a:p>
            <a:r>
              <a:rPr lang="en-US" sz="1800" dirty="0"/>
              <a:t>Sound within a room is comprised of direct sound, early </a:t>
            </a:r>
            <a:r>
              <a:rPr lang="en-US" sz="1800" dirty="0" smtClean="0"/>
              <a:t>reflections, late reflections </a:t>
            </a:r>
            <a:r>
              <a:rPr lang="en-US" sz="1800" dirty="0"/>
              <a:t>and </a:t>
            </a:r>
            <a:r>
              <a:rPr lang="en-US" sz="1800" dirty="0" smtClean="0"/>
              <a:t>reverberation</a:t>
            </a:r>
            <a:r>
              <a:rPr lang="en-US" sz="1800" dirty="0"/>
              <a:t>-</a:t>
            </a:r>
            <a:endParaRPr lang="en-US" sz="1800" dirty="0" smtClean="0"/>
          </a:p>
          <a:p>
            <a:r>
              <a:rPr lang="en-US" sz="1800" dirty="0"/>
              <a:t>Direct sound passes straight from the loudspeaker to the </a:t>
            </a:r>
            <a:r>
              <a:rPr lang="en-US" sz="1800" dirty="0" smtClean="0"/>
              <a:t>listener’s ear.</a:t>
            </a:r>
          </a:p>
          <a:p>
            <a:pPr marL="0" indent="0">
              <a:buNone/>
            </a:pPr>
            <a:endParaRPr lang="en-US" sz="1800" dirty="0" smtClean="0"/>
          </a:p>
          <a:p>
            <a:pPr marL="0" indent="0">
              <a:buNone/>
            </a:pPr>
            <a:endParaRPr lang="en-US" sz="1500" b="1" dirty="0" smtClean="0"/>
          </a:p>
          <a:p>
            <a:pPr>
              <a:buNone/>
            </a:pP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6923" y="6042089"/>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23" y="6042089"/>
            <a:ext cx="3877216" cy="266737"/>
          </a:xfrm>
          <a:prstGeom prst="rect">
            <a:avLst/>
          </a:prstGeom>
        </p:spPr>
      </p:pic>
    </p:spTree>
    <p:extLst>
      <p:ext uri="{BB962C8B-B14F-4D97-AF65-F5344CB8AC3E}">
        <p14:creationId xmlns:p14="http://schemas.microsoft.com/office/powerpoint/2010/main" val="390942491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13923"/>
          </a:xfrm>
          <a:solidFill>
            <a:schemeClr val="accent5">
              <a:lumMod val="40000"/>
              <a:lumOff val="60000"/>
            </a:schemeClr>
          </a:solidFill>
        </p:spPr>
        <p:txBody>
          <a:bodyPr/>
          <a:lstStyle/>
          <a:p>
            <a:pPr marL="0" indent="0">
              <a:buNone/>
            </a:pPr>
            <a:r>
              <a:rPr lang="en-US" dirty="0" smtClean="0"/>
              <a:t>                 </a:t>
            </a:r>
          </a:p>
          <a:p>
            <a:pPr marL="0" indent="0">
              <a:buNone/>
            </a:pPr>
            <a:r>
              <a:rPr lang="en-US" dirty="0"/>
              <a:t> </a:t>
            </a:r>
            <a:r>
              <a:rPr lang="en-US" dirty="0" smtClean="0"/>
              <a:t>             .</a:t>
            </a:r>
            <a:endParaRPr lang="en-US" dirty="0"/>
          </a:p>
        </p:txBody>
      </p:sp>
      <p:pic>
        <p:nvPicPr>
          <p:cNvPr id="4" name="Picture 3" descr="Infograpgic.jpg"/>
          <p:cNvPicPr>
            <a:picLocks noChangeAspect="1"/>
          </p:cNvPicPr>
          <p:nvPr/>
        </p:nvPicPr>
        <p:blipFill>
          <a:blip r:embed="rId2"/>
          <a:stretch>
            <a:fillRect/>
          </a:stretch>
        </p:blipFill>
        <p:spPr>
          <a:xfrm>
            <a:off x="838200" y="1676400"/>
            <a:ext cx="7517860" cy="4156934"/>
          </a:xfrm>
          <a:prstGeom prst="rect">
            <a:avLst/>
          </a:prstGeom>
        </p:spPr>
      </p:pic>
      <p:sp>
        <p:nvSpPr>
          <p:cNvPr id="5" name="Title 1"/>
          <p:cNvSpPr>
            <a:spLocks noGrp="1"/>
          </p:cNvSpPr>
          <p:nvPr>
            <p:ph type="title"/>
          </p:nvPr>
        </p:nvSpPr>
        <p:spPr>
          <a:xfrm>
            <a:off x="457200" y="533400"/>
            <a:ext cx="8229600" cy="838200"/>
          </a:xfrm>
          <a:solidFill>
            <a:schemeClr val="bg1">
              <a:lumMod val="85000"/>
            </a:schemeClr>
          </a:solidFill>
        </p:spPr>
        <p:txBody>
          <a:bodyPr>
            <a:normAutofit/>
          </a:bodyPr>
          <a:lstStyle/>
          <a:p>
            <a:r>
              <a:rPr lang="en-US" sz="3200" dirty="0" smtClean="0"/>
              <a:t>1 B. Meaning and importance of acoustics</a:t>
            </a:r>
            <a:endParaRPr lang="en-US" sz="32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6061723"/>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061723"/>
            <a:ext cx="3877216" cy="266737"/>
          </a:xfrm>
          <a:prstGeom prst="rect">
            <a:avLst/>
          </a:prstGeom>
        </p:spPr>
      </p:pic>
    </p:spTree>
    <p:extLst>
      <p:ext uri="{BB962C8B-B14F-4D97-AF65-F5344CB8AC3E}">
        <p14:creationId xmlns:p14="http://schemas.microsoft.com/office/powerpoint/2010/main" val="38288063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2"/>
          </p:nvPr>
        </p:nvSpPr>
        <p:spPr>
          <a:xfrm>
            <a:off x="457200" y="1371600"/>
            <a:ext cx="8229600" cy="4683033"/>
          </a:xfrm>
          <a:solidFill>
            <a:schemeClr val="accent5">
              <a:lumMod val="40000"/>
              <a:lumOff val="60000"/>
            </a:schemeClr>
          </a:solidFill>
        </p:spPr>
        <p:txBody>
          <a:bodyPr/>
          <a:lstStyle/>
          <a:p>
            <a:r>
              <a:rPr lang="en-US" sz="1800" dirty="0" smtClean="0"/>
              <a:t>Any reflections arriving at a listener’s ear within 60ms are known as early reflections and are almost indistinguishable from the original sound source. They </a:t>
            </a:r>
            <a:r>
              <a:rPr lang="en-GB" sz="1800" dirty="0" smtClean="0"/>
              <a:t>improve the loudness of the perceived sound.</a:t>
            </a:r>
          </a:p>
          <a:p>
            <a:r>
              <a:rPr lang="en-GB" sz="1800" dirty="0" smtClean="0"/>
              <a:t>Late reflections are those that arrive after 60 ms following the reception of the direct signal. They can stretch out up to around 250 ms (1/4 seconds) or so.</a:t>
            </a:r>
            <a:endParaRPr lang="en-US" sz="1800" dirty="0" smtClean="0"/>
          </a:p>
          <a:p>
            <a:r>
              <a:rPr lang="en-GB" sz="1800" dirty="0" smtClean="0"/>
              <a:t>Reverberation is the kind of sound that begins to be felt about 1/4 second after the direct signal passes by and lasts for 2 to 5 seconds.</a:t>
            </a:r>
            <a:r>
              <a:rPr lang="en-US" sz="1800" dirty="0" smtClean="0"/>
              <a:t>They are </a:t>
            </a:r>
            <a:r>
              <a:rPr lang="en-GB" sz="1800" dirty="0" smtClean="0"/>
              <a:t>typically of lower amplitude and very closely spaced in time. They are a general din of noise that takes long time to die out compared to the rapid sequences of speech sounds.</a:t>
            </a:r>
            <a:endParaRPr lang="en-US" sz="1800" dirty="0" smtClean="0"/>
          </a:p>
          <a:p>
            <a:endParaRPr lang="en-GB" dirty="0"/>
          </a:p>
        </p:txBody>
      </p:sp>
      <p:pic>
        <p:nvPicPr>
          <p:cNvPr id="10" name="Picture 9" descr="aa103-1.gif"/>
          <p:cNvPicPr>
            <a:picLocks noChangeAspect="1"/>
          </p:cNvPicPr>
          <p:nvPr/>
        </p:nvPicPr>
        <p:blipFill>
          <a:blip r:embed="rId2"/>
          <a:stretch>
            <a:fillRect/>
          </a:stretch>
        </p:blipFill>
        <p:spPr>
          <a:xfrm>
            <a:off x="2971800" y="4038600"/>
            <a:ext cx="3657600" cy="1752600"/>
          </a:xfrm>
          <a:prstGeom prst="rect">
            <a:avLst/>
          </a:prstGeom>
        </p:spPr>
      </p:pic>
      <p:sp>
        <p:nvSpPr>
          <p:cNvPr id="11" name="Title 1"/>
          <p:cNvSpPr>
            <a:spLocks noGrp="1"/>
          </p:cNvSpPr>
          <p:nvPr>
            <p:ph type="title"/>
          </p:nvPr>
        </p:nvSpPr>
        <p:spPr>
          <a:xfrm>
            <a:off x="457200" y="533400"/>
            <a:ext cx="8153400" cy="762000"/>
          </a:xfrm>
          <a:solidFill>
            <a:schemeClr val="bg1">
              <a:lumMod val="85000"/>
            </a:schemeClr>
          </a:solidFill>
        </p:spPr>
        <p:txBody>
          <a:bodyPr>
            <a:normAutofit/>
          </a:bodyPr>
          <a:lstStyle/>
          <a:p>
            <a:r>
              <a:rPr lang="en-US" sz="3200" dirty="0" smtClean="0"/>
              <a:t>2. Types of reflections</a:t>
            </a:r>
            <a:endParaRPr lang="en-US" sz="3200"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6061723"/>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061723"/>
            <a:ext cx="3877216" cy="2667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0068" y="1295399"/>
            <a:ext cx="8229600" cy="4759570"/>
          </a:xfrm>
          <a:solidFill>
            <a:schemeClr val="accent5">
              <a:lumMod val="40000"/>
              <a:lumOff val="60000"/>
            </a:schemeClr>
          </a:solidFill>
        </p:spPr>
        <p:txBody>
          <a:bodyPr>
            <a:normAutofit/>
          </a:bodyPr>
          <a:lstStyle/>
          <a:p>
            <a:r>
              <a:rPr lang="en-US" sz="1900" dirty="0"/>
              <a:t> </a:t>
            </a:r>
            <a:r>
              <a:rPr lang="en-US" sz="1800" dirty="0"/>
              <a:t>If a room is too reflective then the level of the </a:t>
            </a:r>
            <a:r>
              <a:rPr lang="en-US" sz="1800" dirty="0" smtClean="0"/>
              <a:t>late reflections and reverberant </a:t>
            </a:r>
            <a:r>
              <a:rPr lang="en-US" sz="1800" dirty="0"/>
              <a:t>field can smear or </a:t>
            </a:r>
            <a:r>
              <a:rPr lang="en-US" sz="1800" dirty="0" smtClean="0"/>
              <a:t>cloud the direct sound, decreasing the productivity of the meetings held within.</a:t>
            </a:r>
          </a:p>
          <a:p>
            <a:r>
              <a:rPr lang="en-US" sz="1800" dirty="0" smtClean="0"/>
              <a:t>Another loud the direct sound, </a:t>
            </a:r>
            <a:r>
              <a:rPr lang="en-US" sz="1800" dirty="0"/>
              <a:t>making it harder to distinguish between words and </a:t>
            </a:r>
            <a:r>
              <a:rPr lang="en-US" sz="1800" dirty="0" smtClean="0"/>
              <a:t>common </a:t>
            </a:r>
            <a:r>
              <a:rPr lang="en-US" sz="1800" dirty="0"/>
              <a:t>acoustical problem in meeting rooms that can degrade the intelligibility of speech is flutter echo. Flutter echo occurs when two reflective surfaces within a room are parallel (e.g. glass partitions and windows), causing sound waves </a:t>
            </a:r>
            <a:r>
              <a:rPr lang="en-US" sz="1800" dirty="0" smtClean="0"/>
              <a:t>to bounce </a:t>
            </a:r>
            <a:r>
              <a:rPr lang="en-US" sz="1800" dirty="0"/>
              <a:t>back-and-forth. In contrast to reverb, even if the reflections arrive at the listener in under </a:t>
            </a:r>
            <a:r>
              <a:rPr lang="en-US" sz="1800" dirty="0" smtClean="0"/>
              <a:t>60ms</a:t>
            </a:r>
            <a:r>
              <a:rPr lang="en-US" sz="1800" dirty="0"/>
              <a:t>, the </a:t>
            </a:r>
            <a:r>
              <a:rPr lang="en-US" sz="1800" dirty="0" smtClean="0"/>
              <a:t>repetitive </a:t>
            </a:r>
          </a:p>
          <a:p>
            <a:pPr>
              <a:buNone/>
            </a:pPr>
            <a:r>
              <a:rPr lang="en-US" sz="1800" dirty="0" smtClean="0"/>
              <a:t>       nature </a:t>
            </a:r>
            <a:r>
              <a:rPr lang="en-US" sz="1800" dirty="0"/>
              <a:t>of the reflections make them </a:t>
            </a:r>
            <a:endParaRPr lang="en-US" sz="1800" dirty="0" smtClean="0"/>
          </a:p>
          <a:p>
            <a:pPr>
              <a:buNone/>
            </a:pPr>
            <a:r>
              <a:rPr lang="en-US" sz="1800" dirty="0" smtClean="0"/>
              <a:t>       audible </a:t>
            </a:r>
            <a:r>
              <a:rPr lang="en-US" sz="1800" dirty="0"/>
              <a:t>as a flutter</a:t>
            </a:r>
            <a:r>
              <a:rPr lang="en-US" sz="1800" dirty="0" smtClean="0"/>
              <a:t>.</a:t>
            </a:r>
          </a:p>
          <a:p>
            <a:pPr marL="0" indent="0">
              <a:buNone/>
            </a:pPr>
            <a:endParaRPr lang="en-US" sz="1800" dirty="0" smtClean="0"/>
          </a:p>
          <a:p>
            <a:pPr marL="0" indent="0">
              <a:buNone/>
            </a:pPr>
            <a:endParaRPr lang="en-US" sz="1800" dirty="0" smtClean="0"/>
          </a:p>
          <a:p>
            <a:pPr marL="0" indent="0">
              <a:buNone/>
            </a:pPr>
            <a:endParaRPr lang="en-US" sz="1400" b="1" dirty="0" smtClean="0"/>
          </a:p>
          <a:p>
            <a:pPr marL="0" indent="0">
              <a:buNone/>
            </a:pPr>
            <a:endParaRPr lang="en-US" sz="1400" b="1" dirty="0" smtClean="0"/>
          </a:p>
        </p:txBody>
      </p:sp>
      <p:pic>
        <p:nvPicPr>
          <p:cNvPr id="6" name="Picture 5" descr="aa103-3.gif"/>
          <p:cNvPicPr>
            <a:picLocks noChangeAspect="1"/>
          </p:cNvPicPr>
          <p:nvPr/>
        </p:nvPicPr>
        <p:blipFill>
          <a:blip r:embed="rId2"/>
          <a:stretch>
            <a:fillRect/>
          </a:stretch>
        </p:blipFill>
        <p:spPr>
          <a:xfrm>
            <a:off x="4419600" y="3909646"/>
            <a:ext cx="4159932" cy="1770184"/>
          </a:xfrm>
          <a:prstGeom prst="rect">
            <a:avLst/>
          </a:prstGeom>
        </p:spPr>
      </p:pic>
      <p:sp>
        <p:nvSpPr>
          <p:cNvPr id="7" name="Title 1"/>
          <p:cNvSpPr txBox="1">
            <a:spLocks/>
          </p:cNvSpPr>
          <p:nvPr/>
        </p:nvSpPr>
        <p:spPr>
          <a:xfrm>
            <a:off x="457200" y="457200"/>
            <a:ext cx="8229600" cy="762000"/>
          </a:xfrm>
          <a:prstGeom prst="rect">
            <a:avLst/>
          </a:prstGeom>
          <a:solidFill>
            <a:schemeClr val="bg1">
              <a:lumMod val="8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3. Flutter echo</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8128" y="6037384"/>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69" y="6070593"/>
            <a:ext cx="3877216" cy="266737"/>
          </a:xfrm>
          <a:prstGeom prst="rect">
            <a:avLst/>
          </a:prstGeom>
        </p:spPr>
      </p:pic>
    </p:spTree>
    <p:extLst>
      <p:ext uri="{BB962C8B-B14F-4D97-AF65-F5344CB8AC3E}">
        <p14:creationId xmlns:p14="http://schemas.microsoft.com/office/powerpoint/2010/main" val="136671095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1"/>
            <a:ext cx="8229600" cy="4571999"/>
          </a:xfrm>
          <a:solidFill>
            <a:schemeClr val="accent5">
              <a:lumMod val="40000"/>
              <a:lumOff val="60000"/>
            </a:schemeClr>
          </a:solidFill>
        </p:spPr>
        <p:txBody>
          <a:bodyPr>
            <a:normAutofit/>
          </a:bodyPr>
          <a:lstStyle/>
          <a:p>
            <a:r>
              <a:rPr lang="en-US" sz="1800" b="1" dirty="0" smtClean="0"/>
              <a:t>Reverberation Time (RT60): </a:t>
            </a:r>
            <a:r>
              <a:rPr lang="en-US" sz="1800" dirty="0" smtClean="0"/>
              <a:t>Reverberation Time is the time required, in seconds, for the average sound pressure level in a room to decrease 60 decibels after a source stops generating sound.</a:t>
            </a:r>
          </a:p>
          <a:p>
            <a:r>
              <a:rPr lang="en-GB" sz="1800" dirty="0" smtClean="0"/>
              <a:t>When expressed in units of cubic and square meters, the reverberation time is given by RT =0.161V/A , where  V is the volume of the room and A is the effective ‘total absorption’ area.</a:t>
            </a:r>
          </a:p>
          <a:p>
            <a:r>
              <a:rPr lang="en-GB" sz="1800" dirty="0" smtClean="0"/>
              <a:t>The ‘total absorption’ area is calculated as the sum of all surface areas in the room, each multiplied by its respective absorption coefficient.</a:t>
            </a:r>
          </a:p>
          <a:p>
            <a:r>
              <a:rPr lang="en-GB" sz="1800" dirty="0" smtClean="0"/>
              <a:t>Air contributes a substantial amount to the absorption of high frequency sound.</a:t>
            </a:r>
          </a:p>
          <a:p>
            <a:r>
              <a:rPr lang="en-GB" sz="1800" dirty="0" smtClean="0"/>
              <a:t>Taking account of air absorption, RT = 0.161V/ (</a:t>
            </a:r>
            <a:r>
              <a:rPr lang="en-GB" sz="1800" dirty="0" err="1" smtClean="0"/>
              <a:t>A+mV</a:t>
            </a:r>
            <a:r>
              <a:rPr lang="en-GB" sz="1800" dirty="0" smtClean="0"/>
              <a:t>) , where  m is a constant which varies with air temperature, humidity, and frequency.</a:t>
            </a:r>
            <a:endParaRPr lang="en-US" sz="1800" dirty="0" smtClean="0"/>
          </a:p>
          <a:p>
            <a:r>
              <a:rPr lang="en-US" sz="1800" dirty="0" smtClean="0"/>
              <a:t>Recommended RT60 is between </a:t>
            </a:r>
            <a:r>
              <a:rPr lang="en-US" sz="1800" b="1" dirty="0" smtClean="0"/>
              <a:t>0.6</a:t>
            </a:r>
            <a:r>
              <a:rPr lang="en-US" sz="1800" dirty="0" smtClean="0"/>
              <a:t> and </a:t>
            </a:r>
            <a:r>
              <a:rPr lang="en-US" sz="1800" b="1" dirty="0" smtClean="0"/>
              <a:t>1</a:t>
            </a:r>
            <a:r>
              <a:rPr lang="en-US" sz="1800" dirty="0" smtClean="0"/>
              <a:t> second.</a:t>
            </a:r>
          </a:p>
          <a:p>
            <a:endParaRPr lang="en-US" sz="1800" dirty="0" smtClean="0"/>
          </a:p>
          <a:p>
            <a:endParaRPr lang="en-GB" dirty="0"/>
          </a:p>
        </p:txBody>
      </p:sp>
      <p:sp>
        <p:nvSpPr>
          <p:cNvPr id="6" name="Title 1"/>
          <p:cNvSpPr txBox="1">
            <a:spLocks/>
          </p:cNvSpPr>
          <p:nvPr/>
        </p:nvSpPr>
        <p:spPr>
          <a:xfrm>
            <a:off x="381000" y="457200"/>
            <a:ext cx="8305800" cy="762000"/>
          </a:xfrm>
          <a:prstGeom prst="rect">
            <a:avLst/>
          </a:prstGeom>
          <a:solidFill>
            <a:schemeClr val="bg1">
              <a:lumMod val="85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4.</a:t>
            </a:r>
            <a:r>
              <a:rPr kumimoji="0" lang="en-US" sz="3200" b="0" i="0" u="none" strike="noStrike" kern="1200" cap="none" spc="0" normalizeH="0" noProof="0" dirty="0" smtClean="0">
                <a:ln>
                  <a:noFill/>
                </a:ln>
                <a:solidFill>
                  <a:schemeClr val="tx1"/>
                </a:solidFill>
                <a:effectLst/>
                <a:uLnTx/>
                <a:uFillTx/>
                <a:latin typeface="+mj-lt"/>
                <a:ea typeface="+mj-ea"/>
                <a:cs typeface="+mj-cs"/>
              </a:rPr>
              <a:t> </a:t>
            </a:r>
            <a:r>
              <a:rPr kumimoji="0" lang="en-US" sz="3200" b="0" i="0" u="none" strike="noStrike" kern="1200" cap="none" spc="0" normalizeH="0" baseline="0" noProof="0" dirty="0" smtClean="0">
                <a:ln>
                  <a:noFill/>
                </a:ln>
                <a:solidFill>
                  <a:schemeClr val="tx1"/>
                </a:solidFill>
                <a:effectLst/>
                <a:uLnTx/>
                <a:uFillTx/>
                <a:latin typeface="+mj-lt"/>
                <a:ea typeface="+mj-ea"/>
                <a:cs typeface="+mj-cs"/>
              </a:rPr>
              <a:t>Reverberation Time</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512" y="5867400"/>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868846"/>
            <a:ext cx="3877216" cy="2667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a:solidFill>
            <a:schemeClr val="accent5">
              <a:lumMod val="40000"/>
              <a:lumOff val="60000"/>
            </a:schemeClr>
          </a:solidFill>
        </p:spPr>
        <p:txBody>
          <a:bodyPr>
            <a:normAutofit/>
          </a:bodyPr>
          <a:lstStyle/>
          <a:p>
            <a:r>
              <a:rPr lang="en-GB" sz="1800" dirty="0" smtClean="0"/>
              <a:t>The </a:t>
            </a:r>
            <a:r>
              <a:rPr lang="en-GB" sz="1800" b="1" dirty="0" smtClean="0"/>
              <a:t>Speech Transmission Index (STI) </a:t>
            </a:r>
            <a:r>
              <a:rPr lang="en-GB" sz="1800" dirty="0" smtClean="0"/>
              <a:t>is an objective, physical measure of speech transmission quality. The STI is a 0 to 1 index, indicating the degree to which a transmission channel degrades speech intelligibility. This means that perfectly intelligible speech, when transferred through a channel with an associated STI of 1, will remain perfectly intelligible. The closer the STI value approaches zero, the more information is lost.</a:t>
            </a:r>
          </a:p>
          <a:p>
            <a:r>
              <a:rPr lang="en-GB" sz="1800" b="1" dirty="0" smtClean="0"/>
              <a:t>Videoconferencing</a:t>
            </a:r>
            <a:r>
              <a:rPr lang="en-GB" sz="1800" dirty="0" smtClean="0"/>
              <a:t> (</a:t>
            </a:r>
            <a:r>
              <a:rPr lang="en-GB" sz="1800" b="1" dirty="0" smtClean="0"/>
              <a:t>VC</a:t>
            </a:r>
            <a:r>
              <a:rPr lang="en-GB" sz="1800" dirty="0" smtClean="0"/>
              <a:t>) is the conduct of a </a:t>
            </a:r>
            <a:r>
              <a:rPr lang="en-GB" sz="1800" b="1" dirty="0" smtClean="0"/>
              <a:t>videoconference</a:t>
            </a:r>
            <a:r>
              <a:rPr lang="en-GB" sz="1800" dirty="0" smtClean="0"/>
              <a:t>  by a set of telecommunications technologies which allow two or more locations to communicate by simultaneous two-way video and audio transmissions. It has also been called 'visual collaboration‘.</a:t>
            </a:r>
          </a:p>
          <a:p>
            <a:r>
              <a:rPr lang="en-GB" sz="1800" dirty="0" smtClean="0"/>
              <a:t>A </a:t>
            </a:r>
            <a:r>
              <a:rPr lang="en-GB" sz="1800" b="1" dirty="0" smtClean="0"/>
              <a:t>teleconference (TC) </a:t>
            </a:r>
            <a:r>
              <a:rPr lang="en-GB" sz="1800" dirty="0" smtClean="0"/>
              <a:t>is the live exchange and mass articulation of speech information among several persons and machines remote from one another but linked by a telecommunications system.</a:t>
            </a:r>
          </a:p>
          <a:p>
            <a:r>
              <a:rPr lang="en-GB" sz="1800" dirty="0" smtClean="0"/>
              <a:t>A </a:t>
            </a:r>
            <a:r>
              <a:rPr lang="en-GB" sz="1800" b="1" dirty="0" smtClean="0"/>
              <a:t>Local Speech Reinforcement (LSR)</a:t>
            </a:r>
            <a:r>
              <a:rPr lang="en-GB" sz="1800" dirty="0" smtClean="0"/>
              <a:t> system is the combination of microphones, signal processors, amplifiers, and loudspeakers all controlled by an audio mixing board that makes live or pre-recorded sounds louder and may also distribute those sounds to a larger or more distant audience.</a:t>
            </a:r>
            <a:endParaRPr lang="en-GB" sz="1800" dirty="0"/>
          </a:p>
        </p:txBody>
      </p:sp>
      <p:sp>
        <p:nvSpPr>
          <p:cNvPr id="4" name="Title 1"/>
          <p:cNvSpPr txBox="1">
            <a:spLocks noGrp="1"/>
          </p:cNvSpPr>
          <p:nvPr>
            <p:ph type="title"/>
          </p:nvPr>
        </p:nvSpPr>
        <p:spPr>
          <a:xfrm>
            <a:off x="457200" y="381000"/>
            <a:ext cx="8229600" cy="685800"/>
          </a:xfrm>
          <a:prstGeom prst="rect">
            <a:avLst/>
          </a:prstGeom>
          <a:solidFill>
            <a:schemeClr val="bg1">
              <a:lumMod val="85000"/>
            </a:schemeClr>
          </a:solidFill>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t>5</a:t>
            </a:r>
            <a:r>
              <a:rPr kumimoji="0" lang="en-US" sz="3200" b="0" i="0" u="none" strike="noStrike" kern="1200" cap="none" spc="0" normalizeH="0" baseline="0" noProof="0" dirty="0" smtClean="0">
                <a:ln>
                  <a:noFill/>
                </a:ln>
                <a:solidFill>
                  <a:schemeClr val="tx1"/>
                </a:solidFill>
                <a:effectLst/>
                <a:uLnTx/>
                <a:uFillTx/>
                <a:latin typeface="+mj-lt"/>
                <a:ea typeface="+mj-ea"/>
                <a:cs typeface="+mj-cs"/>
              </a:rPr>
              <a:t>.</a:t>
            </a:r>
            <a:r>
              <a:rPr kumimoji="0" lang="en-US" sz="3200" b="0" i="0" u="none" strike="noStrike" kern="1200" cap="none" spc="0" normalizeH="0" noProof="0" dirty="0" smtClean="0">
                <a:ln>
                  <a:noFill/>
                </a:ln>
                <a:solidFill>
                  <a:schemeClr val="tx1"/>
                </a:solidFill>
                <a:effectLst/>
                <a:uLnTx/>
                <a:uFillTx/>
                <a:latin typeface="+mj-lt"/>
                <a:ea typeface="+mj-ea"/>
                <a:cs typeface="+mj-cs"/>
              </a:rPr>
              <a:t> </a:t>
            </a:r>
            <a:r>
              <a:rPr kumimoji="0" lang="en-US" sz="3200" b="0" i="0" u="none" strike="noStrike" kern="1200" cap="none" spc="0" normalizeH="0" baseline="0" noProof="0" dirty="0" smtClean="0">
                <a:ln>
                  <a:noFill/>
                </a:ln>
                <a:solidFill>
                  <a:schemeClr val="tx1"/>
                </a:solidFill>
                <a:effectLst/>
                <a:uLnTx/>
                <a:uFillTx/>
                <a:latin typeface="+mj-lt"/>
                <a:ea typeface="+mj-ea"/>
                <a:cs typeface="+mj-cs"/>
              </a:rPr>
              <a:t>Speech Transmission</a:t>
            </a:r>
            <a:r>
              <a:rPr kumimoji="0" lang="en-US" sz="3200" b="0" i="0" u="none" strike="noStrike" kern="1200" cap="none" spc="0" normalizeH="0" noProof="0" dirty="0" smtClean="0">
                <a:ln>
                  <a:noFill/>
                </a:ln>
                <a:solidFill>
                  <a:schemeClr val="tx1"/>
                </a:solidFill>
                <a:effectLst/>
                <a:uLnTx/>
                <a:uFillTx/>
                <a:latin typeface="+mj-lt"/>
                <a:ea typeface="+mj-ea"/>
                <a:cs typeface="+mj-cs"/>
              </a:rPr>
              <a:t> Index and other definitions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2077" y="6141223"/>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135583"/>
            <a:ext cx="3877216" cy="26673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457200"/>
            <a:ext cx="8229600" cy="762000"/>
          </a:xfrm>
          <a:solidFill>
            <a:schemeClr val="bg1">
              <a:lumMod val="85000"/>
            </a:schemeClr>
          </a:solidFill>
        </p:spPr>
        <p:txBody>
          <a:bodyPr>
            <a:normAutofit/>
          </a:bodyPr>
          <a:lstStyle/>
          <a:p>
            <a:r>
              <a:rPr lang="en-US" sz="3200" dirty="0" smtClean="0"/>
              <a:t>6. Noise Criteria and Sound Transmission Class</a:t>
            </a:r>
            <a:endParaRPr lang="en-US" sz="3200" dirty="0"/>
          </a:p>
        </p:txBody>
      </p:sp>
      <p:sp>
        <p:nvSpPr>
          <p:cNvPr id="3" name="Content Placeholder 2"/>
          <p:cNvSpPr>
            <a:spLocks noGrp="1"/>
          </p:cNvSpPr>
          <p:nvPr>
            <p:ph idx="1"/>
          </p:nvPr>
        </p:nvSpPr>
        <p:spPr>
          <a:xfrm>
            <a:off x="457200" y="1295401"/>
            <a:ext cx="8229600" cy="4724400"/>
          </a:xfrm>
          <a:solidFill>
            <a:schemeClr val="accent5">
              <a:lumMod val="40000"/>
              <a:lumOff val="60000"/>
            </a:schemeClr>
          </a:solidFill>
        </p:spPr>
        <p:txBody>
          <a:bodyPr>
            <a:normAutofit/>
          </a:bodyPr>
          <a:lstStyle/>
          <a:p>
            <a:r>
              <a:rPr lang="en-US" sz="1800" b="1" dirty="0" smtClean="0"/>
              <a:t>Noise Criteria (NC): </a:t>
            </a:r>
            <a:r>
              <a:rPr lang="en-US" sz="1800" dirty="0" smtClean="0"/>
              <a:t>A </a:t>
            </a:r>
            <a:r>
              <a:rPr lang="en-US" sz="1800" dirty="0"/>
              <a:t>NC level is a standard that describes the relative loudness of a </a:t>
            </a:r>
            <a:r>
              <a:rPr lang="en-US" sz="1800" dirty="0" smtClean="0"/>
              <a:t>space.</a:t>
            </a:r>
          </a:p>
          <a:p>
            <a:r>
              <a:rPr lang="en-US" sz="1800" b="1" dirty="0"/>
              <a:t>Sound Transmission Class (STC</a:t>
            </a:r>
            <a:r>
              <a:rPr lang="en-US" sz="1800" b="1" dirty="0" smtClean="0"/>
              <a:t>): </a:t>
            </a:r>
            <a:r>
              <a:rPr lang="en-US" sz="1800" dirty="0" smtClean="0"/>
              <a:t> STC </a:t>
            </a:r>
            <a:r>
              <a:rPr lang="en-US" sz="1800" dirty="0"/>
              <a:t>rates a partition's or material's ability to block airborne sound. </a:t>
            </a:r>
            <a:endParaRPr lang="en-US" sz="1800" dirty="0" smtClean="0"/>
          </a:p>
          <a:p>
            <a:r>
              <a:rPr lang="en-GB" sz="1800" dirty="0" smtClean="0"/>
              <a:t>We should eliminate or at least temper the late reflections. Late reflections can be moved forward in time into the early </a:t>
            </a:r>
          </a:p>
          <a:p>
            <a:pPr>
              <a:buNone/>
            </a:pPr>
            <a:r>
              <a:rPr lang="en-GB" sz="1800" dirty="0" smtClean="0"/>
              <a:t>       reflection time period, by repositioning </a:t>
            </a:r>
          </a:p>
          <a:p>
            <a:pPr>
              <a:buNone/>
            </a:pPr>
            <a:r>
              <a:rPr lang="en-GB" sz="1800" dirty="0" smtClean="0"/>
              <a:t>       the reflecting surface.</a:t>
            </a:r>
          </a:p>
          <a:p>
            <a:r>
              <a:rPr lang="en-GB" sz="1800" dirty="0" smtClean="0"/>
              <a:t>They can also be shifted backwards in</a:t>
            </a:r>
          </a:p>
          <a:p>
            <a:pPr>
              <a:buNone/>
            </a:pPr>
            <a:r>
              <a:rPr lang="en-GB" sz="1800" dirty="0" smtClean="0"/>
              <a:t>       time into the reverberation time </a:t>
            </a:r>
          </a:p>
          <a:p>
            <a:pPr>
              <a:buNone/>
            </a:pPr>
            <a:r>
              <a:rPr lang="en-GB" sz="1800" dirty="0" smtClean="0"/>
              <a:t>       period.</a:t>
            </a:r>
          </a:p>
          <a:p>
            <a:endParaRPr lang="en-US" sz="1800" dirty="0"/>
          </a:p>
          <a:p>
            <a:endParaRPr lang="en-US" sz="1800" dirty="0"/>
          </a:p>
        </p:txBody>
      </p:sp>
      <p:pic>
        <p:nvPicPr>
          <p:cNvPr id="5" name="Picture 4" descr="aa103-4.gif"/>
          <p:cNvPicPr>
            <a:picLocks noChangeAspect="1"/>
          </p:cNvPicPr>
          <p:nvPr/>
        </p:nvPicPr>
        <p:blipFill>
          <a:blip r:embed="rId2"/>
          <a:stretch>
            <a:fillRect/>
          </a:stretch>
        </p:blipFill>
        <p:spPr>
          <a:xfrm>
            <a:off x="4450798" y="3505200"/>
            <a:ext cx="4186687" cy="2133600"/>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5449" y="6019800"/>
            <a:ext cx="1157288" cy="42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028628"/>
            <a:ext cx="3877216" cy="266737"/>
          </a:xfrm>
          <a:prstGeom prst="rect">
            <a:avLst/>
          </a:prstGeom>
        </p:spPr>
      </p:pic>
    </p:spTree>
    <p:extLst>
      <p:ext uri="{BB962C8B-B14F-4D97-AF65-F5344CB8AC3E}">
        <p14:creationId xmlns:p14="http://schemas.microsoft.com/office/powerpoint/2010/main" val="28270008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TotalTime>
  <Words>1146</Words>
  <Application>Microsoft Macintosh PowerPoint</Application>
  <PresentationFormat>On-screen Show (4:3)</PresentationFormat>
  <Paragraphs>161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Table of contents</vt:lpstr>
      <vt:lpstr>1 A. Meaning and importance of acoustics</vt:lpstr>
      <vt:lpstr>1 B. Meaning and importance of acoustics</vt:lpstr>
      <vt:lpstr>2. Types of reflections</vt:lpstr>
      <vt:lpstr>PowerPoint Presentation</vt:lpstr>
      <vt:lpstr>PowerPoint Presentation</vt:lpstr>
      <vt:lpstr>5. Speech Transmission Index and other definitions</vt:lpstr>
      <vt:lpstr>6. Noise Criteria and Sound Transmission Class</vt:lpstr>
      <vt:lpstr>7. What has to be done with late reflections?</vt:lpstr>
      <vt:lpstr>8. Cultivation of early reflections</vt:lpstr>
      <vt:lpstr>9. Diffusion of late reflections</vt:lpstr>
      <vt:lpstr>10. Acoustic treatment for rooms</vt:lpstr>
      <vt:lpstr>PowerPoint Presentation</vt:lpstr>
      <vt:lpstr>12. Examples of absorbers and diffusers.</vt:lpstr>
      <vt:lpstr>13. Isolation quality of walls</vt:lpstr>
      <vt:lpstr>14.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APPLE</cp:lastModifiedBy>
  <cp:revision>143</cp:revision>
  <dcterms:created xsi:type="dcterms:W3CDTF">2017-03-01T11:16:04Z</dcterms:created>
  <dcterms:modified xsi:type="dcterms:W3CDTF">2017-03-21T10:49:30Z</dcterms:modified>
</cp:coreProperties>
</file>