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6EA169-11E6-454C-B5B4-15D7E4D904EC}" type="doc">
      <dgm:prSet loTypeId="urn:microsoft.com/office/officeart/2005/8/layout/vList3" loCatId="picture" qsTypeId="urn:microsoft.com/office/officeart/2005/8/quickstyle/simple3" qsCatId="simple" csTypeId="urn:microsoft.com/office/officeart/2005/8/colors/accent0_2" csCatId="mainScheme" phldr="1"/>
      <dgm:spPr/>
    </dgm:pt>
    <dgm:pt modelId="{E18B067D-B5AB-45F5-BDE4-54FFA013A4A4}">
      <dgm:prSet phldrT="[Text]"/>
      <dgm:spPr/>
      <dgm:t>
        <a:bodyPr/>
        <a:lstStyle/>
        <a:p>
          <a:r>
            <a:rPr lang="en-IN" dirty="0"/>
            <a:t>Features</a:t>
          </a:r>
        </a:p>
        <a:p>
          <a:r>
            <a:rPr lang="en-IN" dirty="0"/>
            <a:t>1.Color: </a:t>
          </a:r>
          <a:r>
            <a:rPr lang="en-IN" dirty="0" err="1"/>
            <a:t>Redish</a:t>
          </a:r>
          <a:r>
            <a:rPr lang="en-IN" dirty="0"/>
            <a:t>/Red</a:t>
          </a:r>
        </a:p>
        <a:p>
          <a:r>
            <a:rPr lang="en-IN" dirty="0"/>
            <a:t>2.Type : Fruits</a:t>
          </a:r>
        </a:p>
        <a:p>
          <a:r>
            <a:rPr lang="en-IN" dirty="0"/>
            <a:t>3. Shape</a:t>
          </a:r>
        </a:p>
      </dgm:t>
    </dgm:pt>
    <dgm:pt modelId="{6629B581-578D-48D1-A7F7-018E9C404DA0}" type="parTrans" cxnId="{E4A54EC2-8918-4588-A23F-9B865CEEA124}">
      <dgm:prSet/>
      <dgm:spPr/>
      <dgm:t>
        <a:bodyPr/>
        <a:lstStyle/>
        <a:p>
          <a:endParaRPr lang="en-IN"/>
        </a:p>
      </dgm:t>
    </dgm:pt>
    <dgm:pt modelId="{662EF1AA-11B6-45F8-B821-18730105A86B}" type="sibTrans" cxnId="{E4A54EC2-8918-4588-A23F-9B865CEEA124}">
      <dgm:prSet/>
      <dgm:spPr/>
      <dgm:t>
        <a:bodyPr/>
        <a:lstStyle/>
        <a:p>
          <a:endParaRPr lang="en-IN"/>
        </a:p>
      </dgm:t>
    </dgm:pt>
    <dgm:pt modelId="{F8EBB298-799E-4FB1-816F-E972182A7970}">
      <dgm:prSet phldrT="[Text]"/>
      <dgm:spPr/>
      <dgm:t>
        <a:bodyPr/>
        <a:lstStyle/>
        <a:p>
          <a:r>
            <a:rPr lang="en-IN" dirty="0"/>
            <a:t>Features</a:t>
          </a:r>
        </a:p>
        <a:p>
          <a:r>
            <a:rPr lang="en-IN" dirty="0"/>
            <a:t>1. Grey</a:t>
          </a:r>
        </a:p>
        <a:p>
          <a:r>
            <a:rPr lang="en-IN" dirty="0"/>
            <a:t>2. Logo</a:t>
          </a:r>
        </a:p>
        <a:p>
          <a:r>
            <a:rPr lang="en-IN" dirty="0"/>
            <a:t>3. Shape</a:t>
          </a:r>
        </a:p>
      </dgm:t>
    </dgm:pt>
    <dgm:pt modelId="{B0E2A8E8-8746-42D4-A17D-67A1B5861C9A}" type="parTrans" cxnId="{4FCD4F27-9615-4C58-8C96-C3CBD3F9569F}">
      <dgm:prSet/>
      <dgm:spPr/>
      <dgm:t>
        <a:bodyPr/>
        <a:lstStyle/>
        <a:p>
          <a:endParaRPr lang="en-IN"/>
        </a:p>
      </dgm:t>
    </dgm:pt>
    <dgm:pt modelId="{89A95B2E-F424-47CB-980A-7F0FCEABB04E}" type="sibTrans" cxnId="{4FCD4F27-9615-4C58-8C96-C3CBD3F9569F}">
      <dgm:prSet/>
      <dgm:spPr/>
      <dgm:t>
        <a:bodyPr/>
        <a:lstStyle/>
        <a:p>
          <a:endParaRPr lang="en-IN"/>
        </a:p>
      </dgm:t>
    </dgm:pt>
    <dgm:pt modelId="{17469CA5-D6FF-453B-B95D-D07DBD87D7B4}">
      <dgm:prSet phldrT="[Text]"/>
      <dgm:spPr/>
      <dgm:t>
        <a:bodyPr/>
        <a:lstStyle/>
        <a:p>
          <a:r>
            <a:rPr lang="en-IN" dirty="0"/>
            <a:t>Features</a:t>
          </a:r>
        </a:p>
        <a:p>
          <a:r>
            <a:rPr lang="en-IN" dirty="0"/>
            <a:t>1. Yellow</a:t>
          </a:r>
        </a:p>
        <a:p>
          <a:r>
            <a:rPr lang="en-IN" dirty="0"/>
            <a:t>2. Fruit</a:t>
          </a:r>
        </a:p>
        <a:p>
          <a:r>
            <a:rPr lang="en-IN" dirty="0"/>
            <a:t>3. Shape</a:t>
          </a:r>
        </a:p>
      </dgm:t>
    </dgm:pt>
    <dgm:pt modelId="{2E00355E-162D-4981-86CC-1FA51D757AE5}" type="parTrans" cxnId="{CD40836E-877F-4AD9-B476-98B956C79770}">
      <dgm:prSet/>
      <dgm:spPr/>
      <dgm:t>
        <a:bodyPr/>
        <a:lstStyle/>
        <a:p>
          <a:endParaRPr lang="en-IN"/>
        </a:p>
      </dgm:t>
    </dgm:pt>
    <dgm:pt modelId="{F69724FF-C5E4-430D-8C79-2DE92351D3E4}" type="sibTrans" cxnId="{CD40836E-877F-4AD9-B476-98B956C79770}">
      <dgm:prSet/>
      <dgm:spPr/>
      <dgm:t>
        <a:bodyPr/>
        <a:lstStyle/>
        <a:p>
          <a:endParaRPr lang="en-IN"/>
        </a:p>
      </dgm:t>
    </dgm:pt>
    <dgm:pt modelId="{F544B42C-077A-4B94-B84D-7F3A67EC0E39}" type="pres">
      <dgm:prSet presAssocID="{796EA169-11E6-454C-B5B4-15D7E4D904EC}" presName="linearFlow" presStyleCnt="0">
        <dgm:presLayoutVars>
          <dgm:dir/>
          <dgm:resizeHandles val="exact"/>
        </dgm:presLayoutVars>
      </dgm:prSet>
      <dgm:spPr/>
    </dgm:pt>
    <dgm:pt modelId="{2BFFB89F-E4E3-4B13-82BB-574483588E59}" type="pres">
      <dgm:prSet presAssocID="{E18B067D-B5AB-45F5-BDE4-54FFA013A4A4}" presName="composite" presStyleCnt="0"/>
      <dgm:spPr/>
    </dgm:pt>
    <dgm:pt modelId="{2ED376EE-B2AB-465D-AD45-39AC81E6C84D}" type="pres">
      <dgm:prSet presAssocID="{E18B067D-B5AB-45F5-BDE4-54FFA013A4A4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B3768310-0852-4C4C-8FAC-70A47C29B481}" type="pres">
      <dgm:prSet presAssocID="{E18B067D-B5AB-45F5-BDE4-54FFA013A4A4}" presName="txShp" presStyleLbl="node1" presStyleIdx="0" presStyleCnt="3">
        <dgm:presLayoutVars>
          <dgm:bulletEnabled val="1"/>
        </dgm:presLayoutVars>
      </dgm:prSet>
      <dgm:spPr/>
    </dgm:pt>
    <dgm:pt modelId="{B49535E1-090D-4172-B8FC-526E2D938061}" type="pres">
      <dgm:prSet presAssocID="{662EF1AA-11B6-45F8-B821-18730105A86B}" presName="spacing" presStyleCnt="0"/>
      <dgm:spPr/>
    </dgm:pt>
    <dgm:pt modelId="{67D0811C-44B4-492E-97A1-77CE7621353E}" type="pres">
      <dgm:prSet presAssocID="{F8EBB298-799E-4FB1-816F-E972182A7970}" presName="composite" presStyleCnt="0"/>
      <dgm:spPr/>
    </dgm:pt>
    <dgm:pt modelId="{0B030DF5-91CA-4429-85F1-E3A3CD09CD9C}" type="pres">
      <dgm:prSet presAssocID="{F8EBB298-799E-4FB1-816F-E972182A7970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</dgm:pt>
    <dgm:pt modelId="{84C5E518-7677-458A-981F-313670842527}" type="pres">
      <dgm:prSet presAssocID="{F8EBB298-799E-4FB1-816F-E972182A7970}" presName="txShp" presStyleLbl="node1" presStyleIdx="1" presStyleCnt="3">
        <dgm:presLayoutVars>
          <dgm:bulletEnabled val="1"/>
        </dgm:presLayoutVars>
      </dgm:prSet>
      <dgm:spPr/>
    </dgm:pt>
    <dgm:pt modelId="{B6F53374-E70B-466B-9574-C75055F506A5}" type="pres">
      <dgm:prSet presAssocID="{89A95B2E-F424-47CB-980A-7F0FCEABB04E}" presName="spacing" presStyleCnt="0"/>
      <dgm:spPr/>
    </dgm:pt>
    <dgm:pt modelId="{76CFF270-B193-49C9-93EE-23703CC8AC47}" type="pres">
      <dgm:prSet presAssocID="{17469CA5-D6FF-453B-B95D-D07DBD87D7B4}" presName="composite" presStyleCnt="0"/>
      <dgm:spPr/>
    </dgm:pt>
    <dgm:pt modelId="{62A199FF-92B8-45C4-A813-C780AB46F4C5}" type="pres">
      <dgm:prSet presAssocID="{17469CA5-D6FF-453B-B95D-D07DBD87D7B4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54683567-39AD-4598-BBB5-4B2A2BBB639B}" type="pres">
      <dgm:prSet presAssocID="{17469CA5-D6FF-453B-B95D-D07DBD87D7B4}" presName="txShp" presStyleLbl="node1" presStyleIdx="2" presStyleCnt="3" custLinFactNeighborX="-169" custLinFactNeighborY="3515">
        <dgm:presLayoutVars>
          <dgm:bulletEnabled val="1"/>
        </dgm:presLayoutVars>
      </dgm:prSet>
      <dgm:spPr/>
    </dgm:pt>
  </dgm:ptLst>
  <dgm:cxnLst>
    <dgm:cxn modelId="{4FCD4F27-9615-4C58-8C96-C3CBD3F9569F}" srcId="{796EA169-11E6-454C-B5B4-15D7E4D904EC}" destId="{F8EBB298-799E-4FB1-816F-E972182A7970}" srcOrd="1" destOrd="0" parTransId="{B0E2A8E8-8746-42D4-A17D-67A1B5861C9A}" sibTransId="{89A95B2E-F424-47CB-980A-7F0FCEABB04E}"/>
    <dgm:cxn modelId="{5AA81160-CF40-45D2-AF8A-BFABFAB786AD}" type="presOf" srcId="{E18B067D-B5AB-45F5-BDE4-54FFA013A4A4}" destId="{B3768310-0852-4C4C-8FAC-70A47C29B481}" srcOrd="0" destOrd="0" presId="urn:microsoft.com/office/officeart/2005/8/layout/vList3"/>
    <dgm:cxn modelId="{CD40836E-877F-4AD9-B476-98B956C79770}" srcId="{796EA169-11E6-454C-B5B4-15D7E4D904EC}" destId="{17469CA5-D6FF-453B-B95D-D07DBD87D7B4}" srcOrd="2" destOrd="0" parTransId="{2E00355E-162D-4981-86CC-1FA51D757AE5}" sibTransId="{F69724FF-C5E4-430D-8C79-2DE92351D3E4}"/>
    <dgm:cxn modelId="{E4A54EC2-8918-4588-A23F-9B865CEEA124}" srcId="{796EA169-11E6-454C-B5B4-15D7E4D904EC}" destId="{E18B067D-B5AB-45F5-BDE4-54FFA013A4A4}" srcOrd="0" destOrd="0" parTransId="{6629B581-578D-48D1-A7F7-018E9C404DA0}" sibTransId="{662EF1AA-11B6-45F8-B821-18730105A86B}"/>
    <dgm:cxn modelId="{CC2035C3-F802-4D43-86F3-449C1B482E5C}" type="presOf" srcId="{F8EBB298-799E-4FB1-816F-E972182A7970}" destId="{84C5E518-7677-458A-981F-313670842527}" srcOrd="0" destOrd="0" presId="urn:microsoft.com/office/officeart/2005/8/layout/vList3"/>
    <dgm:cxn modelId="{15979BDF-5EB6-40F9-8FA0-4E43DDA5960D}" type="presOf" srcId="{17469CA5-D6FF-453B-B95D-D07DBD87D7B4}" destId="{54683567-39AD-4598-BBB5-4B2A2BBB639B}" srcOrd="0" destOrd="0" presId="urn:microsoft.com/office/officeart/2005/8/layout/vList3"/>
    <dgm:cxn modelId="{F9C031EE-CCE0-4301-94F1-AECEF729C788}" type="presOf" srcId="{796EA169-11E6-454C-B5B4-15D7E4D904EC}" destId="{F544B42C-077A-4B94-B84D-7F3A67EC0E39}" srcOrd="0" destOrd="0" presId="urn:microsoft.com/office/officeart/2005/8/layout/vList3"/>
    <dgm:cxn modelId="{D07530F0-6179-4D77-B60A-A169727049AB}" type="presParOf" srcId="{F544B42C-077A-4B94-B84D-7F3A67EC0E39}" destId="{2BFFB89F-E4E3-4B13-82BB-574483588E59}" srcOrd="0" destOrd="0" presId="urn:microsoft.com/office/officeart/2005/8/layout/vList3"/>
    <dgm:cxn modelId="{ADECEA47-D605-4B2F-A99A-086EDBC0DBDD}" type="presParOf" srcId="{2BFFB89F-E4E3-4B13-82BB-574483588E59}" destId="{2ED376EE-B2AB-465D-AD45-39AC81E6C84D}" srcOrd="0" destOrd="0" presId="urn:microsoft.com/office/officeart/2005/8/layout/vList3"/>
    <dgm:cxn modelId="{47E35462-FC36-42F1-A07B-FA2D90B75831}" type="presParOf" srcId="{2BFFB89F-E4E3-4B13-82BB-574483588E59}" destId="{B3768310-0852-4C4C-8FAC-70A47C29B481}" srcOrd="1" destOrd="0" presId="urn:microsoft.com/office/officeart/2005/8/layout/vList3"/>
    <dgm:cxn modelId="{AE3F1561-B94D-4799-8154-65A7A1A3A849}" type="presParOf" srcId="{F544B42C-077A-4B94-B84D-7F3A67EC0E39}" destId="{B49535E1-090D-4172-B8FC-526E2D938061}" srcOrd="1" destOrd="0" presId="urn:microsoft.com/office/officeart/2005/8/layout/vList3"/>
    <dgm:cxn modelId="{D0927A7C-16D3-4AC7-9075-0BB6F923EDF5}" type="presParOf" srcId="{F544B42C-077A-4B94-B84D-7F3A67EC0E39}" destId="{67D0811C-44B4-492E-97A1-77CE7621353E}" srcOrd="2" destOrd="0" presId="urn:microsoft.com/office/officeart/2005/8/layout/vList3"/>
    <dgm:cxn modelId="{1EAA3080-606A-4FCA-BB8F-A14CA661B288}" type="presParOf" srcId="{67D0811C-44B4-492E-97A1-77CE7621353E}" destId="{0B030DF5-91CA-4429-85F1-E3A3CD09CD9C}" srcOrd="0" destOrd="0" presId="urn:microsoft.com/office/officeart/2005/8/layout/vList3"/>
    <dgm:cxn modelId="{0AA7F329-243C-405A-8FF3-CD68F3E5D604}" type="presParOf" srcId="{67D0811C-44B4-492E-97A1-77CE7621353E}" destId="{84C5E518-7677-458A-981F-313670842527}" srcOrd="1" destOrd="0" presId="urn:microsoft.com/office/officeart/2005/8/layout/vList3"/>
    <dgm:cxn modelId="{52A17E63-264B-45BD-BE43-64F1101374CA}" type="presParOf" srcId="{F544B42C-077A-4B94-B84D-7F3A67EC0E39}" destId="{B6F53374-E70B-466B-9574-C75055F506A5}" srcOrd="3" destOrd="0" presId="urn:microsoft.com/office/officeart/2005/8/layout/vList3"/>
    <dgm:cxn modelId="{5C4E396F-F638-4502-9C3C-D0B53C2A6BB1}" type="presParOf" srcId="{F544B42C-077A-4B94-B84D-7F3A67EC0E39}" destId="{76CFF270-B193-49C9-93EE-23703CC8AC47}" srcOrd="4" destOrd="0" presId="urn:microsoft.com/office/officeart/2005/8/layout/vList3"/>
    <dgm:cxn modelId="{7CD60B5B-65BD-49D7-8C49-15D1E7A80D89}" type="presParOf" srcId="{76CFF270-B193-49C9-93EE-23703CC8AC47}" destId="{62A199FF-92B8-45C4-A813-C780AB46F4C5}" srcOrd="0" destOrd="0" presId="urn:microsoft.com/office/officeart/2005/8/layout/vList3"/>
    <dgm:cxn modelId="{3D2D012F-ED64-41B5-AE00-104C591AA1EC}" type="presParOf" srcId="{76CFF270-B193-49C9-93EE-23703CC8AC47}" destId="{54683567-39AD-4598-BBB5-4B2A2BBB639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68310-0852-4C4C-8FAC-70A47C29B481}">
      <dsp:nvSpPr>
        <dsp:cNvPr id="0" name=""/>
        <dsp:cNvSpPr/>
      </dsp:nvSpPr>
      <dsp:spPr>
        <a:xfrm rot="10800000">
          <a:off x="1648801" y="771"/>
          <a:ext cx="5436407" cy="1117921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2973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Features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1.Color: </a:t>
          </a:r>
          <a:r>
            <a:rPr lang="en-IN" sz="1500" kern="1200" dirty="0" err="1"/>
            <a:t>Redish</a:t>
          </a:r>
          <a:r>
            <a:rPr lang="en-IN" sz="1500" kern="1200" dirty="0"/>
            <a:t>/Red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2.Type : Fruits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3. Shape</a:t>
          </a:r>
        </a:p>
      </dsp:txBody>
      <dsp:txXfrm rot="10800000">
        <a:off x="1928281" y="771"/>
        <a:ext cx="5156927" cy="1117921"/>
      </dsp:txXfrm>
    </dsp:sp>
    <dsp:sp modelId="{2ED376EE-B2AB-465D-AD45-39AC81E6C84D}">
      <dsp:nvSpPr>
        <dsp:cNvPr id="0" name=""/>
        <dsp:cNvSpPr/>
      </dsp:nvSpPr>
      <dsp:spPr>
        <a:xfrm>
          <a:off x="1089840" y="771"/>
          <a:ext cx="1117921" cy="11179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4C5E518-7677-458A-981F-313670842527}">
      <dsp:nvSpPr>
        <dsp:cNvPr id="0" name=""/>
        <dsp:cNvSpPr/>
      </dsp:nvSpPr>
      <dsp:spPr>
        <a:xfrm rot="10800000">
          <a:off x="1648801" y="1452401"/>
          <a:ext cx="5436407" cy="1117921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2973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Features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1. Grey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2. Logo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3. Shape</a:t>
          </a:r>
        </a:p>
      </dsp:txBody>
      <dsp:txXfrm rot="10800000">
        <a:off x="1928281" y="1452401"/>
        <a:ext cx="5156927" cy="1117921"/>
      </dsp:txXfrm>
    </dsp:sp>
    <dsp:sp modelId="{0B030DF5-91CA-4429-85F1-E3A3CD09CD9C}">
      <dsp:nvSpPr>
        <dsp:cNvPr id="0" name=""/>
        <dsp:cNvSpPr/>
      </dsp:nvSpPr>
      <dsp:spPr>
        <a:xfrm>
          <a:off x="1089840" y="1452401"/>
          <a:ext cx="1117921" cy="111792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4683567-39AD-4598-BBB5-4B2A2BBB639B}">
      <dsp:nvSpPr>
        <dsp:cNvPr id="0" name=""/>
        <dsp:cNvSpPr/>
      </dsp:nvSpPr>
      <dsp:spPr>
        <a:xfrm rot="10800000">
          <a:off x="1639613" y="2904803"/>
          <a:ext cx="5436407" cy="1117921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2973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Features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1. Yellow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2. Fruit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3. Shape</a:t>
          </a:r>
        </a:p>
      </dsp:txBody>
      <dsp:txXfrm rot="10800000">
        <a:off x="1919093" y="2904803"/>
        <a:ext cx="5156927" cy="1117921"/>
      </dsp:txXfrm>
    </dsp:sp>
    <dsp:sp modelId="{62A199FF-92B8-45C4-A813-C780AB46F4C5}">
      <dsp:nvSpPr>
        <dsp:cNvPr id="0" name=""/>
        <dsp:cNvSpPr/>
      </dsp:nvSpPr>
      <dsp:spPr>
        <a:xfrm>
          <a:off x="1089840" y="2904031"/>
          <a:ext cx="1117921" cy="111792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1B2100D-F4E4-4C3A-BC59-1FFA36694C58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C18C-0702-486D-AD20-25BF63DA842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78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100D-F4E4-4C3A-BC59-1FFA36694C58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C18C-0702-486D-AD20-25BF63DA8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60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100D-F4E4-4C3A-BC59-1FFA36694C58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C18C-0702-486D-AD20-25BF63DA842E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30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100D-F4E4-4C3A-BC59-1FFA36694C58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C18C-0702-486D-AD20-25BF63DA8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39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100D-F4E4-4C3A-BC59-1FFA36694C58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C18C-0702-486D-AD20-25BF63DA842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4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100D-F4E4-4C3A-BC59-1FFA36694C58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C18C-0702-486D-AD20-25BF63DA8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68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100D-F4E4-4C3A-BC59-1FFA36694C58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C18C-0702-486D-AD20-25BF63DA8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74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100D-F4E4-4C3A-BC59-1FFA36694C58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C18C-0702-486D-AD20-25BF63DA8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05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100D-F4E4-4C3A-BC59-1FFA36694C58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C18C-0702-486D-AD20-25BF63DA8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03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100D-F4E4-4C3A-BC59-1FFA36694C58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C18C-0702-486D-AD20-25BF63DA8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12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100D-F4E4-4C3A-BC59-1FFA36694C58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C18C-0702-486D-AD20-25BF63DA842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29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1B2100D-F4E4-4C3A-BC59-1FFA36694C58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C86C18C-0702-486D-AD20-25BF63DA842E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57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2C432-23A3-4D20-8E5D-892E77033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INTRODUCTION TO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5EE4-AAF6-417F-BE28-1AFD96F63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Faiz Ahmad</a:t>
            </a:r>
          </a:p>
        </p:txBody>
      </p:sp>
    </p:spTree>
    <p:extLst>
      <p:ext uri="{BB962C8B-B14F-4D97-AF65-F5344CB8AC3E}">
        <p14:creationId xmlns:p14="http://schemas.microsoft.com/office/powerpoint/2010/main" val="1287530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B975-6AE8-4E1F-8B67-1ADB3F1E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F74E5-C408-48D5-931D-9DC0E8438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Allows the machine or software agent to learn its behaviour based on feedback from the environment</a:t>
            </a:r>
          </a:p>
          <a:p>
            <a:pPr lvl="1"/>
            <a:r>
              <a:rPr lang="en-GB" dirty="0"/>
              <a:t>This </a:t>
            </a:r>
            <a:r>
              <a:rPr lang="en-GB" dirty="0" err="1"/>
              <a:t>behavior</a:t>
            </a:r>
            <a:r>
              <a:rPr lang="en-GB" dirty="0"/>
              <a:t> can be learnt once and for all, or keep on adapting as time goes by</a:t>
            </a:r>
          </a:p>
          <a:p>
            <a:pPr marL="128016" lvl="1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67260D-5E71-4A14-8FBF-DC497606B2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6" t="14617" r="5736" b="3788"/>
          <a:stretch/>
        </p:blipFill>
        <p:spPr>
          <a:xfrm>
            <a:off x="2253672" y="3278909"/>
            <a:ext cx="7259781" cy="268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15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AE28-F7E3-44A9-95D1-4B08E648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BA83A-94E9-49F7-ADA5-BF99AE410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81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A6C43-59D8-4A3A-B582-C636D56E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F76E7-1EC9-4C41-A293-DD9E2C2CC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/>
              <a:t>Introductions</a:t>
            </a:r>
          </a:p>
          <a:p>
            <a:pPr lvl="1"/>
            <a:r>
              <a:rPr lang="en-IN" dirty="0"/>
              <a:t>Basics</a:t>
            </a:r>
          </a:p>
          <a:p>
            <a:pPr lvl="1"/>
            <a:r>
              <a:rPr lang="en-IN" dirty="0"/>
              <a:t>Classification</a:t>
            </a:r>
          </a:p>
          <a:p>
            <a:pPr lvl="1"/>
            <a:r>
              <a:rPr lang="en-IN" dirty="0"/>
              <a:t>Clustering</a:t>
            </a:r>
          </a:p>
          <a:p>
            <a:pPr lvl="1"/>
            <a:r>
              <a:rPr lang="en-IN" dirty="0"/>
              <a:t>Regression</a:t>
            </a:r>
          </a:p>
          <a:p>
            <a:pPr lvl="1"/>
            <a:r>
              <a:rPr lang="en-IN" dirty="0"/>
              <a:t>Use-Cases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4545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12513-142A-42A7-9636-9B4A5F3C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B49FF-9F85-4BEF-B848-7CFDF7E84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Machine learning</a:t>
            </a:r>
            <a:r>
              <a:rPr lang="en-GB" sz="2400" dirty="0"/>
              <a:t> is a method of data analysis that automates analytical model building. It is a branch of artificial intelligence based on the idea that systems can learn from data, identify patterns and make decisions with minimal human intervention.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11601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429A-0079-4162-B3E8-6B78D06B5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E3F9-E7F3-4984-9622-07DC6AE55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36319"/>
            <a:ext cx="10554574" cy="3636511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Features</a:t>
            </a:r>
          </a:p>
          <a:p>
            <a:pPr lvl="1"/>
            <a:r>
              <a:rPr lang="en-GB" dirty="0"/>
              <a:t>The number of features or distinct traits that can be used to describe each item in a quantitative manner.</a:t>
            </a:r>
          </a:p>
          <a:p>
            <a:r>
              <a:rPr lang="en-IN" dirty="0"/>
              <a:t>Samples</a:t>
            </a:r>
          </a:p>
          <a:p>
            <a:pPr lvl="1"/>
            <a:r>
              <a:rPr lang="en-GB" dirty="0"/>
              <a:t>A sample is an item to process (e.g. classify). It can be a document, a picture, a sound, a video, a row in database or CSV file, or whatever you can describe with a fixed set of quantitative traits.</a:t>
            </a:r>
          </a:p>
          <a:p>
            <a:r>
              <a:rPr lang="en-IN" dirty="0"/>
              <a:t>Feature vector</a:t>
            </a:r>
          </a:p>
          <a:p>
            <a:pPr lvl="1"/>
            <a:r>
              <a:rPr lang="en-GB" dirty="0"/>
              <a:t>is an n-dimensional vector of numerical features that represent some object.</a:t>
            </a:r>
          </a:p>
          <a:p>
            <a:r>
              <a:rPr lang="en-IN" dirty="0"/>
              <a:t>Feature extraction</a:t>
            </a:r>
          </a:p>
          <a:p>
            <a:pPr lvl="1"/>
            <a:r>
              <a:rPr lang="en-IN" dirty="0"/>
              <a:t>Preparation of feature vector</a:t>
            </a:r>
          </a:p>
          <a:p>
            <a:pPr lvl="1"/>
            <a:r>
              <a:rPr lang="en-GB" dirty="0"/>
              <a:t>transforms the data in the high-dimensional space to a space of fewer dimensions.</a:t>
            </a:r>
          </a:p>
          <a:p>
            <a:r>
              <a:rPr lang="en-IN" dirty="0"/>
              <a:t>Training/Evolution set</a:t>
            </a:r>
          </a:p>
          <a:p>
            <a:pPr lvl="1"/>
            <a:r>
              <a:rPr lang="en-GB" dirty="0"/>
              <a:t>Set of data to discover potentially predictive relationships</a:t>
            </a:r>
          </a:p>
          <a:p>
            <a:pPr lvl="1"/>
            <a:endParaRPr lang="en-GB" dirty="0"/>
          </a:p>
          <a:p>
            <a:pPr lvl="1"/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7759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74D7A-78A6-43DB-AF61-D5C1EE487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(Training)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07DCF4-2A22-4096-984A-BF8485BCF2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876399"/>
              </p:ext>
            </p:extLst>
          </p:nvPr>
        </p:nvGraphicFramePr>
        <p:xfrm>
          <a:off x="1855644" y="2332038"/>
          <a:ext cx="8175049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349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4BB95-EC77-4051-808E-9830B8745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FA6480F-B136-4A38-86F7-827558A7F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" t="13198" r="8689" b="894"/>
          <a:stretch/>
        </p:blipFill>
        <p:spPr>
          <a:xfrm>
            <a:off x="2499409" y="2330244"/>
            <a:ext cx="6769509" cy="3455843"/>
          </a:xfrm>
        </p:spPr>
      </p:pic>
    </p:spTree>
    <p:extLst>
      <p:ext uri="{BB962C8B-B14F-4D97-AF65-F5344CB8AC3E}">
        <p14:creationId xmlns:p14="http://schemas.microsoft.com/office/powerpoint/2010/main" val="1035410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EBEE1-DD5A-44DD-AE36-071EDB55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C52C1-27E8-42C4-9A93-7C67011C3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N" sz="2800" dirty="0"/>
              <a:t>Supervised Learning</a:t>
            </a:r>
          </a:p>
          <a:p>
            <a:pPr lvl="1"/>
            <a:r>
              <a:rPr lang="en-IN" sz="2800" dirty="0"/>
              <a:t>Unsupervised Learning</a:t>
            </a:r>
          </a:p>
          <a:p>
            <a:pPr lvl="1"/>
            <a:r>
              <a:rPr lang="en-IN" sz="2800" dirty="0"/>
              <a:t>Reinforcement Leaning</a:t>
            </a:r>
          </a:p>
        </p:txBody>
      </p:sp>
    </p:spTree>
    <p:extLst>
      <p:ext uri="{BB962C8B-B14F-4D97-AF65-F5344CB8AC3E}">
        <p14:creationId xmlns:p14="http://schemas.microsoft.com/office/powerpoint/2010/main" val="4099659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2C6B1-6344-482C-BE59-F851C844E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003D7-0538-4AD5-BE6D-CB8DFF00F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correct classes of the training data are known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494FA3-9F59-4B99-9289-27576077F9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23" r="571" b="2855"/>
          <a:stretch/>
        </p:blipFill>
        <p:spPr>
          <a:xfrm>
            <a:off x="1961307" y="3001818"/>
            <a:ext cx="7709166" cy="297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69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2A5F-299E-433F-B9AF-CA39D291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8CDEB-DB29-4624-94EC-CD30B41A1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correct class of training in not known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806D01-F49C-48B3-9F7F-585104ED60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2" t="16766" r="6070" b="16241"/>
          <a:stretch/>
        </p:blipFill>
        <p:spPr>
          <a:xfrm>
            <a:off x="2406673" y="2974108"/>
            <a:ext cx="6954982" cy="311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81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</TotalTime>
  <Words>280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Tw Cen MT</vt:lpstr>
      <vt:lpstr>Tw Cen MT Condensed</vt:lpstr>
      <vt:lpstr>Wingdings 3</vt:lpstr>
      <vt:lpstr>Integral</vt:lpstr>
      <vt:lpstr>INTRODUCTION TO MACHINE LEARNING</vt:lpstr>
      <vt:lpstr>Agenda</vt:lpstr>
      <vt:lpstr>Introduction</vt:lpstr>
      <vt:lpstr>Terminology</vt:lpstr>
      <vt:lpstr>Learning (Training)</vt:lpstr>
      <vt:lpstr>Workflow</vt:lpstr>
      <vt:lpstr>Categories</vt:lpstr>
      <vt:lpstr>Supervised learning</vt:lpstr>
      <vt:lpstr>Unsupervised learning</vt:lpstr>
      <vt:lpstr>Reinforcement Learning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Faiz Ahmad</dc:creator>
  <cp:lastModifiedBy>Faiz Ahmad</cp:lastModifiedBy>
  <cp:revision>7</cp:revision>
  <dcterms:created xsi:type="dcterms:W3CDTF">2021-02-03T08:17:45Z</dcterms:created>
  <dcterms:modified xsi:type="dcterms:W3CDTF">2021-02-03T08:49:54Z</dcterms:modified>
</cp:coreProperties>
</file>