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82" r:id="rId14"/>
    <p:sldId id="281" r:id="rId15"/>
    <p:sldId id="272" r:id="rId16"/>
    <p:sldId id="273" r:id="rId17"/>
    <p:sldId id="274" r:id="rId18"/>
    <p:sldId id="275" r:id="rId19"/>
    <p:sldId id="276" r:id="rId20"/>
    <p:sldId id="277" r:id="rId21"/>
    <p:sldId id="278" r:id="rId22"/>
    <p:sldId id="283" r:id="rId23"/>
    <p:sldId id="261" r:id="rId24"/>
    <p:sldId id="269" r:id="rId25"/>
    <p:sldId id="270" r:id="rId26"/>
    <p:sldId id="279" r:id="rId27"/>
    <p:sldId id="280" r:id="rId28"/>
    <p:sldId id="27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E76356F-6026-4AFE-B4BD-134482D15368}" type="datetimeFigureOut">
              <a:rPr lang="en-IN" smtClean="0"/>
              <a:t>02-02-2021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61CB97-5B01-44C1-942B-41E9498C14C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3023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76356F-6026-4AFE-B4BD-134482D15368}" type="datetimeFigureOut">
              <a:rPr lang="en-IN" smtClean="0"/>
              <a:t>02-02-2021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61CB97-5B01-44C1-942B-41E9498C14C4}" type="slidenum">
              <a:rPr lang="en-IN" smtClean="0"/>
              <a:t>‹#›</a:t>
            </a:fld>
            <a:endParaRPr lang="en-IN"/>
          </a:p>
        </p:txBody>
      </p:sp>
    </p:spTree>
    <p:extLst>
      <p:ext uri="{BB962C8B-B14F-4D97-AF65-F5344CB8AC3E}">
        <p14:creationId xmlns:p14="http://schemas.microsoft.com/office/powerpoint/2010/main" val="205783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76356F-6026-4AFE-B4BD-134482D15368}" type="datetimeFigureOut">
              <a:rPr lang="en-IN" smtClean="0"/>
              <a:t>02-02-2021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61CB97-5B01-44C1-942B-41E9498C14C4}"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0878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76356F-6026-4AFE-B4BD-134482D15368}" type="datetimeFigureOut">
              <a:rPr lang="en-IN" smtClean="0"/>
              <a:t>02-02-2021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61CB97-5B01-44C1-942B-41E9498C14C4}" type="slidenum">
              <a:rPr lang="en-IN" smtClean="0"/>
              <a:t>‹#›</a:t>
            </a:fld>
            <a:endParaRPr lang="en-IN"/>
          </a:p>
        </p:txBody>
      </p:sp>
    </p:spTree>
    <p:extLst>
      <p:ext uri="{BB962C8B-B14F-4D97-AF65-F5344CB8AC3E}">
        <p14:creationId xmlns:p14="http://schemas.microsoft.com/office/powerpoint/2010/main" val="1887954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76356F-6026-4AFE-B4BD-134482D15368}" type="datetimeFigureOut">
              <a:rPr lang="en-IN" smtClean="0"/>
              <a:t>02-02-2021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61CB97-5B01-44C1-942B-41E9498C14C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3364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76356F-6026-4AFE-B4BD-134482D15368}" type="datetimeFigureOut">
              <a:rPr lang="en-IN" smtClean="0"/>
              <a:t>02-02-2021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61CB97-5B01-44C1-942B-41E9498C14C4}" type="slidenum">
              <a:rPr lang="en-IN" smtClean="0"/>
              <a:t>‹#›</a:t>
            </a:fld>
            <a:endParaRPr lang="en-IN"/>
          </a:p>
        </p:txBody>
      </p:sp>
    </p:spTree>
    <p:extLst>
      <p:ext uri="{BB962C8B-B14F-4D97-AF65-F5344CB8AC3E}">
        <p14:creationId xmlns:p14="http://schemas.microsoft.com/office/powerpoint/2010/main" val="1116323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76356F-6026-4AFE-B4BD-134482D15368}" type="datetimeFigureOut">
              <a:rPr lang="en-IN" smtClean="0"/>
              <a:t>02-02-2021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61CB97-5B01-44C1-942B-41E9498C14C4}" type="slidenum">
              <a:rPr lang="en-IN" smtClean="0"/>
              <a:t>‹#›</a:t>
            </a:fld>
            <a:endParaRPr lang="en-IN"/>
          </a:p>
        </p:txBody>
      </p:sp>
    </p:spTree>
    <p:extLst>
      <p:ext uri="{BB962C8B-B14F-4D97-AF65-F5344CB8AC3E}">
        <p14:creationId xmlns:p14="http://schemas.microsoft.com/office/powerpoint/2010/main" val="3812098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76356F-6026-4AFE-B4BD-134482D15368}" type="datetimeFigureOut">
              <a:rPr lang="en-IN" smtClean="0"/>
              <a:t>02-02-2021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61CB97-5B01-44C1-942B-41E9498C14C4}" type="slidenum">
              <a:rPr lang="en-IN" smtClean="0"/>
              <a:t>‹#›</a:t>
            </a:fld>
            <a:endParaRPr lang="en-IN"/>
          </a:p>
        </p:txBody>
      </p:sp>
    </p:spTree>
    <p:extLst>
      <p:ext uri="{BB962C8B-B14F-4D97-AF65-F5344CB8AC3E}">
        <p14:creationId xmlns:p14="http://schemas.microsoft.com/office/powerpoint/2010/main" val="1516126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76356F-6026-4AFE-B4BD-134482D15368}" type="datetimeFigureOut">
              <a:rPr lang="en-IN" smtClean="0"/>
              <a:t>02-02-2021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61CB97-5B01-44C1-942B-41E9498C14C4}" type="slidenum">
              <a:rPr lang="en-IN" smtClean="0"/>
              <a:t>‹#›</a:t>
            </a:fld>
            <a:endParaRPr lang="en-IN"/>
          </a:p>
        </p:txBody>
      </p:sp>
    </p:spTree>
    <p:extLst>
      <p:ext uri="{BB962C8B-B14F-4D97-AF65-F5344CB8AC3E}">
        <p14:creationId xmlns:p14="http://schemas.microsoft.com/office/powerpoint/2010/main" val="898180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76356F-6026-4AFE-B4BD-134482D15368}" type="datetimeFigureOut">
              <a:rPr lang="en-IN" smtClean="0"/>
              <a:t>02-02-2021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61CB97-5B01-44C1-942B-41E9498C14C4}" type="slidenum">
              <a:rPr lang="en-IN" smtClean="0"/>
              <a:t>‹#›</a:t>
            </a:fld>
            <a:endParaRPr lang="en-IN"/>
          </a:p>
        </p:txBody>
      </p:sp>
    </p:spTree>
    <p:extLst>
      <p:ext uri="{BB962C8B-B14F-4D97-AF65-F5344CB8AC3E}">
        <p14:creationId xmlns:p14="http://schemas.microsoft.com/office/powerpoint/2010/main" val="1422322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76356F-6026-4AFE-B4BD-134482D15368}" type="datetimeFigureOut">
              <a:rPr lang="en-IN" smtClean="0"/>
              <a:t>02-02-2021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61CB97-5B01-44C1-942B-41E9498C14C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5985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E76356F-6026-4AFE-B4BD-134482D15368}" type="datetimeFigureOut">
              <a:rPr lang="en-IN" smtClean="0"/>
              <a:t>02-02-2021</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C61CB97-5B01-44C1-942B-41E9498C14C4}"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55758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A1B11-EBE1-4288-B0E1-D0DAC3BBE5F5}"/>
              </a:ext>
            </a:extLst>
          </p:cNvPr>
          <p:cNvSpPr>
            <a:spLocks noGrp="1"/>
          </p:cNvSpPr>
          <p:nvPr>
            <p:ph type="ctrTitle"/>
          </p:nvPr>
        </p:nvSpPr>
        <p:spPr/>
        <p:txBody>
          <a:bodyPr/>
          <a:lstStyle/>
          <a:p>
            <a:r>
              <a:rPr lang="en-IN" dirty="0"/>
              <a:t>Online Examination Portal</a:t>
            </a:r>
          </a:p>
        </p:txBody>
      </p:sp>
      <p:sp>
        <p:nvSpPr>
          <p:cNvPr id="3" name="Subtitle 2">
            <a:extLst>
              <a:ext uri="{FF2B5EF4-FFF2-40B4-BE49-F238E27FC236}">
                <a16:creationId xmlns:a16="http://schemas.microsoft.com/office/drawing/2014/main" id="{72109040-3A09-4D08-9293-7D36B387222E}"/>
              </a:ext>
            </a:extLst>
          </p:cNvPr>
          <p:cNvSpPr>
            <a:spLocks noGrp="1"/>
          </p:cNvSpPr>
          <p:nvPr>
            <p:ph type="subTitle" idx="1"/>
          </p:nvPr>
        </p:nvSpPr>
        <p:spPr/>
        <p:txBody>
          <a:bodyPr>
            <a:normAutofit/>
          </a:bodyPr>
          <a:lstStyle/>
          <a:p>
            <a:r>
              <a:rPr lang="en-IN" b="1" dirty="0"/>
              <a:t>Team member </a:t>
            </a:r>
          </a:p>
          <a:p>
            <a:r>
              <a:rPr lang="en-IN" dirty="0"/>
              <a:t>Adarsh </a:t>
            </a:r>
          </a:p>
          <a:p>
            <a:r>
              <a:rPr lang="en-IN" dirty="0"/>
              <a:t>Akash</a:t>
            </a:r>
          </a:p>
          <a:p>
            <a:r>
              <a:rPr lang="en-IN" dirty="0"/>
              <a:t>Faiz</a:t>
            </a:r>
          </a:p>
        </p:txBody>
      </p:sp>
    </p:spTree>
    <p:extLst>
      <p:ext uri="{BB962C8B-B14F-4D97-AF65-F5344CB8AC3E}">
        <p14:creationId xmlns:p14="http://schemas.microsoft.com/office/powerpoint/2010/main" val="2654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FD2EA-D3E1-4B35-B925-3FD9E72458DE}"/>
              </a:ext>
            </a:extLst>
          </p:cNvPr>
          <p:cNvSpPr>
            <a:spLocks noGrp="1"/>
          </p:cNvSpPr>
          <p:nvPr>
            <p:ph type="title"/>
          </p:nvPr>
        </p:nvSpPr>
        <p:spPr/>
        <p:txBody>
          <a:bodyPr/>
          <a:lstStyle/>
          <a:p>
            <a:r>
              <a:rPr lang="en-IN" dirty="0"/>
              <a:t>Adding Machine learning Concept</a:t>
            </a:r>
          </a:p>
        </p:txBody>
      </p:sp>
      <p:sp>
        <p:nvSpPr>
          <p:cNvPr id="3" name="Content Placeholder 2">
            <a:extLst>
              <a:ext uri="{FF2B5EF4-FFF2-40B4-BE49-F238E27FC236}">
                <a16:creationId xmlns:a16="http://schemas.microsoft.com/office/drawing/2014/main" id="{42C37C82-7EFE-4460-8D24-BD54FB05FF91}"/>
              </a:ext>
            </a:extLst>
          </p:cNvPr>
          <p:cNvSpPr>
            <a:spLocks noGrp="1"/>
          </p:cNvSpPr>
          <p:nvPr>
            <p:ph idx="1"/>
          </p:nvPr>
        </p:nvSpPr>
        <p:spPr>
          <a:xfrm>
            <a:off x="1024128" y="2424543"/>
            <a:ext cx="5524453" cy="4031673"/>
          </a:xfrm>
        </p:spPr>
        <p:txBody>
          <a:bodyPr>
            <a:normAutofit/>
          </a:bodyPr>
          <a:lstStyle/>
          <a:p>
            <a:pPr lvl="1"/>
            <a:r>
              <a:rPr lang="en-IN" sz="2800" dirty="0"/>
              <a:t>The Project consist of analysis of results from the score.</a:t>
            </a:r>
          </a:p>
          <a:p>
            <a:pPr lvl="1"/>
            <a:r>
              <a:rPr lang="en-IN" sz="2800" dirty="0"/>
              <a:t>KNN(k-Nearest Neighbour) can be best algorithm for this analysis.</a:t>
            </a:r>
          </a:p>
          <a:p>
            <a:pPr marL="128016" lvl="1" indent="0">
              <a:buNone/>
            </a:pPr>
            <a:endParaRPr lang="en-IN" sz="2800" dirty="0"/>
          </a:p>
        </p:txBody>
      </p:sp>
      <p:pic>
        <p:nvPicPr>
          <p:cNvPr id="2058" name="Picture 10" descr="Machine learning vector modern ... | Stock vector | Colourbox">
            <a:extLst>
              <a:ext uri="{FF2B5EF4-FFF2-40B4-BE49-F238E27FC236}">
                <a16:creationId xmlns:a16="http://schemas.microsoft.com/office/drawing/2014/main" id="{DAE27C6F-F95C-428C-B298-6A4F1A4217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8800" y="1927648"/>
            <a:ext cx="4424218" cy="2845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732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B2680-C03C-4168-91A1-59DB23606C62}"/>
              </a:ext>
            </a:extLst>
          </p:cNvPr>
          <p:cNvSpPr>
            <a:spLocks noGrp="1"/>
          </p:cNvSpPr>
          <p:nvPr>
            <p:ph type="title"/>
          </p:nvPr>
        </p:nvSpPr>
        <p:spPr/>
        <p:txBody>
          <a:bodyPr/>
          <a:lstStyle/>
          <a:p>
            <a:r>
              <a:rPr lang="en-IN" dirty="0"/>
              <a:t>K-Nearest neighbour</a:t>
            </a:r>
          </a:p>
        </p:txBody>
      </p:sp>
      <p:sp>
        <p:nvSpPr>
          <p:cNvPr id="3" name="Content Placeholder 2">
            <a:extLst>
              <a:ext uri="{FF2B5EF4-FFF2-40B4-BE49-F238E27FC236}">
                <a16:creationId xmlns:a16="http://schemas.microsoft.com/office/drawing/2014/main" id="{E496FB72-2CAA-4D1C-B838-F9261DBF2643}"/>
              </a:ext>
            </a:extLst>
          </p:cNvPr>
          <p:cNvSpPr>
            <a:spLocks noGrp="1"/>
          </p:cNvSpPr>
          <p:nvPr>
            <p:ph idx="1"/>
          </p:nvPr>
        </p:nvSpPr>
        <p:spPr/>
        <p:txBody>
          <a:bodyPr/>
          <a:lstStyle/>
          <a:p>
            <a:r>
              <a:rPr lang="en-GB" dirty="0"/>
              <a:t>K nearest neighbours is a simple algorithm that stores all available cases and classifies new cases based on a similarity measure (e.g., distance functions). KNN has been used in statistical estimation and pattern recognition already in the beginning of 1970's as a non-parametric technique.</a:t>
            </a:r>
            <a:endParaRPr lang="en-IN" dirty="0"/>
          </a:p>
        </p:txBody>
      </p:sp>
    </p:spTree>
    <p:extLst>
      <p:ext uri="{BB962C8B-B14F-4D97-AF65-F5344CB8AC3E}">
        <p14:creationId xmlns:p14="http://schemas.microsoft.com/office/powerpoint/2010/main" val="1969720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6D8C8-BAED-4A8A-961E-B4B62C7C102D}"/>
              </a:ext>
            </a:extLst>
          </p:cNvPr>
          <p:cNvSpPr>
            <a:spLocks noGrp="1"/>
          </p:cNvSpPr>
          <p:nvPr>
            <p:ph type="title"/>
          </p:nvPr>
        </p:nvSpPr>
        <p:spPr/>
        <p:txBody>
          <a:bodyPr/>
          <a:lstStyle/>
          <a:p>
            <a:r>
              <a:rPr lang="en-IN" dirty="0"/>
              <a:t>More on </a:t>
            </a:r>
            <a:r>
              <a:rPr lang="en-IN" dirty="0" err="1"/>
              <a:t>knn</a:t>
            </a:r>
            <a:r>
              <a:rPr lang="en-IN" dirty="0"/>
              <a:t> algorithm</a:t>
            </a:r>
          </a:p>
        </p:txBody>
      </p:sp>
      <p:sp>
        <p:nvSpPr>
          <p:cNvPr id="3" name="Content Placeholder 2">
            <a:extLst>
              <a:ext uri="{FF2B5EF4-FFF2-40B4-BE49-F238E27FC236}">
                <a16:creationId xmlns:a16="http://schemas.microsoft.com/office/drawing/2014/main" id="{BFD938CE-888C-4188-9B52-EDE61B213E3F}"/>
              </a:ext>
            </a:extLst>
          </p:cNvPr>
          <p:cNvSpPr>
            <a:spLocks noGrp="1"/>
          </p:cNvSpPr>
          <p:nvPr>
            <p:ph idx="1"/>
          </p:nvPr>
        </p:nvSpPr>
        <p:spPr>
          <a:xfrm>
            <a:off x="1024128" y="2286000"/>
            <a:ext cx="6115581" cy="3986784"/>
          </a:xfrm>
        </p:spPr>
        <p:txBody>
          <a:bodyPr/>
          <a:lstStyle/>
          <a:p>
            <a:r>
              <a:rPr lang="en-GB" dirty="0"/>
              <a:t>The k-nearest neighbours (KNN) algorithm is a simple, supervised machine learning algorithm that can be used to solve both classification and regression problems. It's easy to implement and understand, but has a major drawback of becoming significantly slows as the size of that data in use grows.</a:t>
            </a:r>
            <a:endParaRPr lang="en-IN" dirty="0"/>
          </a:p>
        </p:txBody>
      </p:sp>
      <p:pic>
        <p:nvPicPr>
          <p:cNvPr id="4" name="Picture 2" descr="k nearest neighbors computational complexity | by Jakub Adamczyk | Towards  Data Science">
            <a:extLst>
              <a:ext uri="{FF2B5EF4-FFF2-40B4-BE49-F238E27FC236}">
                <a16:creationId xmlns:a16="http://schemas.microsoft.com/office/drawing/2014/main" id="{AA145AF9-EB15-484A-86B0-67206F43D3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6511" y="1717934"/>
            <a:ext cx="3781361" cy="3422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131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A9A9-85A8-4C1E-A130-1844444105A4}"/>
              </a:ext>
            </a:extLst>
          </p:cNvPr>
          <p:cNvSpPr>
            <a:spLocks noGrp="1"/>
          </p:cNvSpPr>
          <p:nvPr>
            <p:ph type="title"/>
          </p:nvPr>
        </p:nvSpPr>
        <p:spPr/>
        <p:txBody>
          <a:bodyPr/>
          <a:lstStyle/>
          <a:p>
            <a:r>
              <a:rPr lang="en-IN" dirty="0"/>
              <a:t>KNN Program</a:t>
            </a:r>
          </a:p>
        </p:txBody>
      </p:sp>
      <p:pic>
        <p:nvPicPr>
          <p:cNvPr id="5" name="Content Placeholder 4">
            <a:extLst>
              <a:ext uri="{FF2B5EF4-FFF2-40B4-BE49-F238E27FC236}">
                <a16:creationId xmlns:a16="http://schemas.microsoft.com/office/drawing/2014/main" id="{B5DD6F11-E088-489F-98A3-070799C822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8313" y="2286000"/>
            <a:ext cx="7151511" cy="4022725"/>
          </a:xfrm>
        </p:spPr>
      </p:pic>
    </p:spTree>
    <p:extLst>
      <p:ext uri="{BB962C8B-B14F-4D97-AF65-F5344CB8AC3E}">
        <p14:creationId xmlns:p14="http://schemas.microsoft.com/office/powerpoint/2010/main" val="1027586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0C450-15DC-43DA-9CDE-E5A0BD7BB6CF}"/>
              </a:ext>
            </a:extLst>
          </p:cNvPr>
          <p:cNvSpPr>
            <a:spLocks noGrp="1"/>
          </p:cNvSpPr>
          <p:nvPr>
            <p:ph type="title"/>
          </p:nvPr>
        </p:nvSpPr>
        <p:spPr/>
        <p:txBody>
          <a:bodyPr/>
          <a:lstStyle/>
          <a:p>
            <a:r>
              <a:rPr lang="en-IN" dirty="0"/>
              <a:t>KNN Plotting</a:t>
            </a:r>
          </a:p>
        </p:txBody>
      </p:sp>
      <p:pic>
        <p:nvPicPr>
          <p:cNvPr id="5" name="Content Placeholder 4">
            <a:extLst>
              <a:ext uri="{FF2B5EF4-FFF2-40B4-BE49-F238E27FC236}">
                <a16:creationId xmlns:a16="http://schemas.microsoft.com/office/drawing/2014/main" id="{5C569ECB-0349-4E67-90D5-715C14B0CB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8313" y="2286000"/>
            <a:ext cx="7151511" cy="4022725"/>
          </a:xfrm>
        </p:spPr>
      </p:pic>
    </p:spTree>
    <p:extLst>
      <p:ext uri="{BB962C8B-B14F-4D97-AF65-F5344CB8AC3E}">
        <p14:creationId xmlns:p14="http://schemas.microsoft.com/office/powerpoint/2010/main" val="1160529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4074C-E8C1-4551-AADB-28FE37766BC3}"/>
              </a:ext>
            </a:extLst>
          </p:cNvPr>
          <p:cNvSpPr>
            <a:spLocks noGrp="1"/>
          </p:cNvSpPr>
          <p:nvPr>
            <p:ph type="title"/>
          </p:nvPr>
        </p:nvSpPr>
        <p:spPr/>
        <p:txBody>
          <a:bodyPr/>
          <a:lstStyle/>
          <a:p>
            <a:r>
              <a:rPr lang="en-IN" dirty="0"/>
              <a:t>Algo for Adding face (Overview)</a:t>
            </a:r>
          </a:p>
        </p:txBody>
      </p:sp>
      <p:sp>
        <p:nvSpPr>
          <p:cNvPr id="3" name="Content Placeholder 2">
            <a:extLst>
              <a:ext uri="{FF2B5EF4-FFF2-40B4-BE49-F238E27FC236}">
                <a16:creationId xmlns:a16="http://schemas.microsoft.com/office/drawing/2014/main" id="{343D869C-AE99-4895-87CE-50A4610B8574}"/>
              </a:ext>
            </a:extLst>
          </p:cNvPr>
          <p:cNvSpPr>
            <a:spLocks noGrp="1"/>
          </p:cNvSpPr>
          <p:nvPr>
            <p:ph idx="1"/>
          </p:nvPr>
        </p:nvSpPr>
        <p:spPr/>
        <p:txBody>
          <a:bodyPr/>
          <a:lstStyle/>
          <a:p>
            <a:r>
              <a:rPr lang="en-GB" dirty="0"/>
              <a:t>Step 1 : Import OpenCV, and </a:t>
            </a:r>
            <a:r>
              <a:rPr lang="en-GB" dirty="0" err="1"/>
              <a:t>numpy</a:t>
            </a:r>
            <a:endParaRPr lang="en-GB" dirty="0"/>
          </a:p>
          <a:p>
            <a:r>
              <a:rPr lang="en-GB" dirty="0"/>
              <a:t>Step 2 : Loading the Cascade File</a:t>
            </a:r>
          </a:p>
          <a:p>
            <a:r>
              <a:rPr lang="en-GB" dirty="0"/>
              <a:t>Step 3 : Now Enter the Name of person</a:t>
            </a:r>
          </a:p>
          <a:p>
            <a:r>
              <a:rPr lang="en-GB" dirty="0"/>
              <a:t>Step 4 : Using Cascade File use face Recognition for taking the data set of that person</a:t>
            </a:r>
          </a:p>
          <a:p>
            <a:r>
              <a:rPr lang="en-GB" dirty="0"/>
              <a:t>Step 5 : Now Add these </a:t>
            </a:r>
            <a:r>
              <a:rPr lang="en-GB" dirty="0" err="1"/>
              <a:t>these</a:t>
            </a:r>
            <a:r>
              <a:rPr lang="en-GB" dirty="0"/>
              <a:t> images in .</a:t>
            </a:r>
            <a:r>
              <a:rPr lang="en-GB" dirty="0" err="1"/>
              <a:t>npy</a:t>
            </a:r>
            <a:r>
              <a:rPr lang="en-GB" dirty="0"/>
              <a:t> file format</a:t>
            </a:r>
          </a:p>
          <a:p>
            <a:endParaRPr lang="en-IN" dirty="0"/>
          </a:p>
        </p:txBody>
      </p:sp>
    </p:spTree>
    <p:extLst>
      <p:ext uri="{BB962C8B-B14F-4D97-AF65-F5344CB8AC3E}">
        <p14:creationId xmlns:p14="http://schemas.microsoft.com/office/powerpoint/2010/main" val="468346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A149D-3B58-4BB6-9FCF-142400B01098}"/>
              </a:ext>
            </a:extLst>
          </p:cNvPr>
          <p:cNvSpPr>
            <a:spLocks noGrp="1"/>
          </p:cNvSpPr>
          <p:nvPr>
            <p:ph type="title"/>
          </p:nvPr>
        </p:nvSpPr>
        <p:spPr/>
        <p:txBody>
          <a:bodyPr/>
          <a:lstStyle/>
          <a:p>
            <a:r>
              <a:rPr lang="en-IN" dirty="0"/>
              <a:t>Adding face in details</a:t>
            </a:r>
          </a:p>
        </p:txBody>
      </p:sp>
      <p:sp>
        <p:nvSpPr>
          <p:cNvPr id="3" name="Content Placeholder 2">
            <a:extLst>
              <a:ext uri="{FF2B5EF4-FFF2-40B4-BE49-F238E27FC236}">
                <a16:creationId xmlns:a16="http://schemas.microsoft.com/office/drawing/2014/main" id="{879B3E57-73A4-446E-9DD5-09196CEE182A}"/>
              </a:ext>
            </a:extLst>
          </p:cNvPr>
          <p:cNvSpPr>
            <a:spLocks noGrp="1"/>
          </p:cNvSpPr>
          <p:nvPr>
            <p:ph idx="1"/>
          </p:nvPr>
        </p:nvSpPr>
        <p:spPr/>
        <p:txBody>
          <a:bodyPr>
            <a:normAutofit fontScale="47500" lnSpcReduction="20000"/>
          </a:bodyPr>
          <a:lstStyle/>
          <a:p>
            <a:r>
              <a:rPr lang="en-GB" dirty="0"/>
              <a:t>Step 1 : Importing all the important Modules which are required in running the Project</a:t>
            </a:r>
          </a:p>
          <a:p>
            <a:r>
              <a:rPr lang="en-GB" dirty="0"/>
              <a:t>Step 2 : Using OpenCV package cv2.VideoCapture we have to initialize the camera with some variable lets say cap</a:t>
            </a:r>
          </a:p>
          <a:p>
            <a:r>
              <a:rPr lang="en-GB" dirty="0"/>
              <a:t>Step 3 : Using the predefine cascade file named as "haarcascade_frontalface_alt.xml" with cv2.CascadeClassifier to be stored in variable lets say </a:t>
            </a:r>
            <a:r>
              <a:rPr lang="en-GB" dirty="0" err="1"/>
              <a:t>face_cascade</a:t>
            </a:r>
            <a:r>
              <a:rPr lang="en-GB" dirty="0"/>
              <a:t> for face detection</a:t>
            </a:r>
          </a:p>
          <a:p>
            <a:r>
              <a:rPr lang="en-GB" dirty="0"/>
              <a:t>Step 4 : Use While loop until it get terminate</a:t>
            </a:r>
          </a:p>
          <a:p>
            <a:r>
              <a:rPr lang="en-GB" dirty="0"/>
              <a:t>Step 5 : Enter the camera mode and make the image in cv2.COLOR_BGR2GRAY format which is basically grey format</a:t>
            </a:r>
          </a:p>
          <a:p>
            <a:r>
              <a:rPr lang="en-GB" dirty="0"/>
              <a:t>Step 6 : Check if there is face then Continue</a:t>
            </a:r>
          </a:p>
          <a:p>
            <a:r>
              <a:rPr lang="en-GB" dirty="0"/>
              <a:t>Step 7 : else jump to Step 12</a:t>
            </a:r>
          </a:p>
          <a:p>
            <a:r>
              <a:rPr lang="en-GB" dirty="0"/>
              <a:t>Step 8 : Set the Frame to 1.3 and save this image as the name given by the user</a:t>
            </a:r>
          </a:p>
          <a:p>
            <a:r>
              <a:rPr lang="en-GB" dirty="0"/>
              <a:t>Step 8 : Store this file in './data/' folder</a:t>
            </a:r>
          </a:p>
          <a:p>
            <a:r>
              <a:rPr lang="en-GB" dirty="0"/>
              <a:t>Step 9 : Inside this folder add the file which should be name as "User_name".</a:t>
            </a:r>
            <a:r>
              <a:rPr lang="en-GB" dirty="0" err="1"/>
              <a:t>npy</a:t>
            </a:r>
            <a:r>
              <a:rPr lang="en-GB" dirty="0"/>
              <a:t> format</a:t>
            </a:r>
          </a:p>
          <a:p>
            <a:r>
              <a:rPr lang="en-GB" dirty="0"/>
              <a:t>Step 10 : If the user click nothing then jump to Step 4 </a:t>
            </a:r>
          </a:p>
          <a:p>
            <a:r>
              <a:rPr lang="en-GB" dirty="0"/>
              <a:t>step 11 : If the user click q from the keyboard then jump to Step 12</a:t>
            </a:r>
          </a:p>
          <a:p>
            <a:r>
              <a:rPr lang="en-GB" dirty="0"/>
              <a:t>Step 12 : Terminate the Program</a:t>
            </a:r>
          </a:p>
          <a:p>
            <a:r>
              <a:rPr lang="en-GB" dirty="0"/>
              <a:t>Step 13 : Finish</a:t>
            </a:r>
            <a:endParaRPr lang="en-IN" dirty="0"/>
          </a:p>
        </p:txBody>
      </p:sp>
    </p:spTree>
    <p:extLst>
      <p:ext uri="{BB962C8B-B14F-4D97-AF65-F5344CB8AC3E}">
        <p14:creationId xmlns:p14="http://schemas.microsoft.com/office/powerpoint/2010/main" val="3755954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D5F03-F0D9-4228-B9E2-597C86375323}"/>
              </a:ext>
            </a:extLst>
          </p:cNvPr>
          <p:cNvSpPr>
            <a:spLocks noGrp="1"/>
          </p:cNvSpPr>
          <p:nvPr>
            <p:ph type="title"/>
          </p:nvPr>
        </p:nvSpPr>
        <p:spPr/>
        <p:txBody>
          <a:bodyPr/>
          <a:lstStyle/>
          <a:p>
            <a:r>
              <a:rPr lang="en-IN" dirty="0"/>
              <a:t>Detecting face (Overview)</a:t>
            </a:r>
          </a:p>
        </p:txBody>
      </p:sp>
      <p:sp>
        <p:nvSpPr>
          <p:cNvPr id="3" name="Content Placeholder 2">
            <a:extLst>
              <a:ext uri="{FF2B5EF4-FFF2-40B4-BE49-F238E27FC236}">
                <a16:creationId xmlns:a16="http://schemas.microsoft.com/office/drawing/2014/main" id="{2B12E044-8EB5-4711-9187-A0257F9EBB6D}"/>
              </a:ext>
            </a:extLst>
          </p:cNvPr>
          <p:cNvSpPr>
            <a:spLocks noGrp="1"/>
          </p:cNvSpPr>
          <p:nvPr>
            <p:ph idx="1"/>
          </p:nvPr>
        </p:nvSpPr>
        <p:spPr/>
        <p:txBody>
          <a:bodyPr/>
          <a:lstStyle/>
          <a:p>
            <a:r>
              <a:rPr lang="en-GB" dirty="0"/>
              <a:t>Step 1 : Import The OpenCV, </a:t>
            </a:r>
            <a:r>
              <a:rPr lang="en-GB" dirty="0" err="1"/>
              <a:t>numpy</a:t>
            </a:r>
            <a:r>
              <a:rPr lang="en-GB" dirty="0"/>
              <a:t>, and OS</a:t>
            </a:r>
          </a:p>
          <a:p>
            <a:r>
              <a:rPr lang="en-GB" dirty="0"/>
              <a:t>Step 2 : Now Run the Program</a:t>
            </a:r>
          </a:p>
          <a:p>
            <a:r>
              <a:rPr lang="en-GB" dirty="0"/>
              <a:t>Step 3 : Using KNN algorithm from the trained set of data Start check the matching of Face</a:t>
            </a:r>
          </a:p>
          <a:p>
            <a:r>
              <a:rPr lang="en-GB" dirty="0"/>
              <a:t>Step 4 : If the face matches the face available in data set, then start showing the face with name on the top</a:t>
            </a:r>
          </a:p>
          <a:p>
            <a:r>
              <a:rPr lang="en-GB" dirty="0"/>
              <a:t>Step 5 : Else name will not be able to show on the face</a:t>
            </a:r>
          </a:p>
          <a:p>
            <a:endParaRPr lang="en-IN" dirty="0"/>
          </a:p>
        </p:txBody>
      </p:sp>
    </p:spTree>
    <p:extLst>
      <p:ext uri="{BB962C8B-B14F-4D97-AF65-F5344CB8AC3E}">
        <p14:creationId xmlns:p14="http://schemas.microsoft.com/office/powerpoint/2010/main" val="2596751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FC99E-CAFD-48EB-9C73-1E8E11DEBD67}"/>
              </a:ext>
            </a:extLst>
          </p:cNvPr>
          <p:cNvSpPr>
            <a:spLocks noGrp="1"/>
          </p:cNvSpPr>
          <p:nvPr>
            <p:ph type="title"/>
          </p:nvPr>
        </p:nvSpPr>
        <p:spPr/>
        <p:txBody>
          <a:bodyPr/>
          <a:lstStyle/>
          <a:p>
            <a:r>
              <a:rPr lang="en-IN" dirty="0"/>
              <a:t>Detection Face using </a:t>
            </a:r>
            <a:r>
              <a:rPr lang="en-IN" dirty="0" err="1"/>
              <a:t>knn</a:t>
            </a:r>
            <a:endParaRPr lang="en-IN" dirty="0"/>
          </a:p>
        </p:txBody>
      </p:sp>
      <p:sp>
        <p:nvSpPr>
          <p:cNvPr id="3" name="Content Placeholder 2">
            <a:extLst>
              <a:ext uri="{FF2B5EF4-FFF2-40B4-BE49-F238E27FC236}">
                <a16:creationId xmlns:a16="http://schemas.microsoft.com/office/drawing/2014/main" id="{3E883B88-1CF5-4D6E-A7F9-39F1989BD8E2}"/>
              </a:ext>
            </a:extLst>
          </p:cNvPr>
          <p:cNvSpPr>
            <a:spLocks noGrp="1"/>
          </p:cNvSpPr>
          <p:nvPr>
            <p:ph idx="1"/>
          </p:nvPr>
        </p:nvSpPr>
        <p:spPr/>
        <p:txBody>
          <a:bodyPr>
            <a:normAutofit fontScale="47500" lnSpcReduction="20000"/>
          </a:bodyPr>
          <a:lstStyle/>
          <a:p>
            <a:r>
              <a:rPr lang="en-GB" dirty="0"/>
              <a:t>Step 1 : Importing all the important Modules which are required in running the Project</a:t>
            </a:r>
          </a:p>
          <a:p>
            <a:r>
              <a:rPr lang="en-GB" dirty="0"/>
              <a:t>Step 2 : Using OpenCV package cv2.VideoCapture we have to initialize the camera with some variable lets say cap</a:t>
            </a:r>
          </a:p>
          <a:p>
            <a:r>
              <a:rPr lang="en-GB" dirty="0"/>
              <a:t>Step 3 : Using the predefine cascade file named as "haarcascade_frontalface_alt.xml" with cv2.CascadeClassifier to be stored in variable lets say </a:t>
            </a:r>
            <a:r>
              <a:rPr lang="en-GB" dirty="0" err="1"/>
              <a:t>face_cascade</a:t>
            </a:r>
            <a:r>
              <a:rPr lang="en-GB" dirty="0"/>
              <a:t> for face detection</a:t>
            </a:r>
          </a:p>
          <a:p>
            <a:r>
              <a:rPr lang="en-GB" dirty="0"/>
              <a:t>Step 4 : Creating Datapath as string './data/' inside the variable </a:t>
            </a:r>
            <a:r>
              <a:rPr lang="en-GB" dirty="0" err="1"/>
              <a:t>dataset_path</a:t>
            </a:r>
            <a:endParaRPr lang="en-GB" dirty="0"/>
          </a:p>
          <a:p>
            <a:r>
              <a:rPr lang="en-GB" dirty="0"/>
              <a:t>Step 5 : Creating two empty list </a:t>
            </a:r>
            <a:r>
              <a:rPr lang="en-GB" dirty="0" err="1"/>
              <a:t>face_data</a:t>
            </a:r>
            <a:r>
              <a:rPr lang="en-GB" dirty="0"/>
              <a:t> and Labels and also initializing the variable </a:t>
            </a:r>
            <a:r>
              <a:rPr lang="en-GB" dirty="0" err="1"/>
              <a:t>class_id</a:t>
            </a:r>
            <a:r>
              <a:rPr lang="en-GB" dirty="0"/>
              <a:t> and name as an empty dictionary</a:t>
            </a:r>
          </a:p>
          <a:p>
            <a:r>
              <a:rPr lang="en-GB" dirty="0"/>
              <a:t>Step 6 : Starting for loop in </a:t>
            </a:r>
            <a:r>
              <a:rPr lang="en-GB" dirty="0" err="1"/>
              <a:t>dataset_path</a:t>
            </a:r>
            <a:endParaRPr lang="en-GB" dirty="0"/>
          </a:p>
          <a:p>
            <a:r>
              <a:rPr lang="en-GB" dirty="0"/>
              <a:t>Step 7 : Adding all the data in the data from that folder which ends with .</a:t>
            </a:r>
            <a:r>
              <a:rPr lang="en-GB" dirty="0" err="1"/>
              <a:t>npy</a:t>
            </a:r>
            <a:r>
              <a:rPr lang="en-GB" dirty="0"/>
              <a:t> and making a dictionary with key as incremental </a:t>
            </a:r>
            <a:r>
              <a:rPr lang="en-GB" dirty="0" err="1"/>
              <a:t>class_id</a:t>
            </a:r>
            <a:r>
              <a:rPr lang="en-GB" dirty="0"/>
              <a:t> and value as </a:t>
            </a:r>
            <a:r>
              <a:rPr lang="en-GB" dirty="0" err="1"/>
              <a:t>facedata</a:t>
            </a:r>
            <a:r>
              <a:rPr lang="en-GB" dirty="0"/>
              <a:t> of specific person</a:t>
            </a:r>
          </a:p>
          <a:p>
            <a:r>
              <a:rPr lang="en-GB" dirty="0"/>
              <a:t>Step 8 : Creating a labels for class</a:t>
            </a:r>
          </a:p>
          <a:p>
            <a:r>
              <a:rPr lang="en-GB" dirty="0"/>
              <a:t>Step 9 : End for loop</a:t>
            </a:r>
          </a:p>
          <a:p>
            <a:r>
              <a:rPr lang="en-GB" dirty="0"/>
              <a:t>Step 10 : Creating a function Distance(v1,v2)</a:t>
            </a:r>
          </a:p>
          <a:p>
            <a:r>
              <a:rPr lang="en-GB" dirty="0"/>
              <a:t>Step 11 : return </a:t>
            </a:r>
            <a:r>
              <a:rPr lang="en-GB" dirty="0" err="1"/>
              <a:t>Euclidien</a:t>
            </a:r>
            <a:r>
              <a:rPr lang="en-GB" dirty="0"/>
              <a:t> formula </a:t>
            </a:r>
            <a:r>
              <a:rPr lang="en-GB" dirty="0" err="1"/>
              <a:t>i.e</a:t>
            </a:r>
            <a:r>
              <a:rPr lang="en-GB" dirty="0"/>
              <a:t>  sqrt(((v1-v2)**2).sum())</a:t>
            </a:r>
          </a:p>
          <a:p>
            <a:r>
              <a:rPr lang="en-GB" dirty="0"/>
              <a:t>Step 12 : End of Step 10</a:t>
            </a:r>
          </a:p>
          <a:p>
            <a:r>
              <a:rPr lang="en-GB" dirty="0"/>
              <a:t>Step 13 : Creating Function KNN(train, </a:t>
            </a:r>
            <a:r>
              <a:rPr lang="en-GB" dirty="0" err="1"/>
              <a:t>test,k</a:t>
            </a:r>
            <a:r>
              <a:rPr lang="en-GB" dirty="0"/>
              <a:t> =5)</a:t>
            </a:r>
          </a:p>
          <a:p>
            <a:r>
              <a:rPr lang="en-GB" dirty="0"/>
              <a:t>Step 14 : </a:t>
            </a:r>
            <a:r>
              <a:rPr lang="en-GB" dirty="0" err="1"/>
              <a:t>Initilizing</a:t>
            </a:r>
            <a:r>
              <a:rPr lang="en-GB" dirty="0"/>
              <a:t> </a:t>
            </a:r>
            <a:r>
              <a:rPr lang="en-GB" dirty="0" err="1"/>
              <a:t>dist</a:t>
            </a:r>
            <a:r>
              <a:rPr lang="en-GB" dirty="0"/>
              <a:t> as empty list</a:t>
            </a:r>
            <a:endParaRPr lang="en-IN" dirty="0"/>
          </a:p>
        </p:txBody>
      </p:sp>
    </p:spTree>
    <p:extLst>
      <p:ext uri="{BB962C8B-B14F-4D97-AF65-F5344CB8AC3E}">
        <p14:creationId xmlns:p14="http://schemas.microsoft.com/office/powerpoint/2010/main" val="2217305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4A6A8-439B-478D-BECB-7C7E0FD0A191}"/>
              </a:ext>
            </a:extLst>
          </p:cNvPr>
          <p:cNvSpPr>
            <a:spLocks noGrp="1"/>
          </p:cNvSpPr>
          <p:nvPr>
            <p:ph type="title"/>
          </p:nvPr>
        </p:nvSpPr>
        <p:spPr/>
        <p:txBody>
          <a:bodyPr/>
          <a:lstStyle/>
          <a:p>
            <a:r>
              <a:rPr lang="en-IN" dirty="0"/>
              <a:t>Detection Face using </a:t>
            </a:r>
            <a:r>
              <a:rPr lang="en-IN" dirty="0" err="1"/>
              <a:t>knn</a:t>
            </a:r>
            <a:r>
              <a:rPr lang="en-IN" dirty="0"/>
              <a:t>(continue)</a:t>
            </a:r>
          </a:p>
        </p:txBody>
      </p:sp>
      <p:sp>
        <p:nvSpPr>
          <p:cNvPr id="3" name="Content Placeholder 2">
            <a:extLst>
              <a:ext uri="{FF2B5EF4-FFF2-40B4-BE49-F238E27FC236}">
                <a16:creationId xmlns:a16="http://schemas.microsoft.com/office/drawing/2014/main" id="{D682F7AB-7872-4CA7-BA05-7425B85312B7}"/>
              </a:ext>
            </a:extLst>
          </p:cNvPr>
          <p:cNvSpPr>
            <a:spLocks noGrp="1"/>
          </p:cNvSpPr>
          <p:nvPr>
            <p:ph idx="1"/>
          </p:nvPr>
        </p:nvSpPr>
        <p:spPr/>
        <p:txBody>
          <a:bodyPr>
            <a:normAutofit fontScale="92500"/>
          </a:bodyPr>
          <a:lstStyle/>
          <a:p>
            <a:r>
              <a:rPr lang="en-GB" dirty="0"/>
              <a:t>Step 15 : for </a:t>
            </a:r>
            <a:r>
              <a:rPr lang="en-GB" dirty="0" err="1"/>
              <a:t>i</a:t>
            </a:r>
            <a:r>
              <a:rPr lang="en-GB" dirty="0"/>
              <a:t> in range(</a:t>
            </a:r>
            <a:r>
              <a:rPr lang="en-GB" dirty="0" err="1"/>
              <a:t>train.shape</a:t>
            </a:r>
            <a:r>
              <a:rPr lang="en-GB" dirty="0"/>
              <a:t>[0]):</a:t>
            </a:r>
          </a:p>
          <a:p>
            <a:r>
              <a:rPr lang="en-GB" dirty="0"/>
              <a:t>Step 16 : Get the vector and label ix = train[</a:t>
            </a:r>
            <a:r>
              <a:rPr lang="en-GB" dirty="0" err="1"/>
              <a:t>i</a:t>
            </a:r>
            <a:r>
              <a:rPr lang="en-GB" dirty="0"/>
              <a:t>, :-1] </a:t>
            </a:r>
            <a:r>
              <a:rPr lang="en-GB" dirty="0" err="1"/>
              <a:t>iy</a:t>
            </a:r>
            <a:r>
              <a:rPr lang="en-GB" dirty="0"/>
              <a:t> = train[</a:t>
            </a:r>
            <a:r>
              <a:rPr lang="en-GB" dirty="0" err="1"/>
              <a:t>i</a:t>
            </a:r>
            <a:r>
              <a:rPr lang="en-GB" dirty="0"/>
              <a:t>, -1]</a:t>
            </a:r>
          </a:p>
          <a:p>
            <a:r>
              <a:rPr lang="en-GB" dirty="0"/>
              <a:t>Step 17 : Compute the distance from test point d = distance(test, ix) </a:t>
            </a:r>
            <a:r>
              <a:rPr lang="en-GB" dirty="0" err="1"/>
              <a:t>dist.append</a:t>
            </a:r>
            <a:r>
              <a:rPr lang="en-GB" dirty="0"/>
              <a:t>([d, </a:t>
            </a:r>
            <a:r>
              <a:rPr lang="en-GB" dirty="0" err="1"/>
              <a:t>iy</a:t>
            </a:r>
            <a:r>
              <a:rPr lang="en-GB" dirty="0"/>
              <a:t>])</a:t>
            </a:r>
          </a:p>
          <a:p>
            <a:r>
              <a:rPr lang="en-GB" dirty="0"/>
              <a:t>Step 18 : Sort based on distance and get top k dk = sorted(</a:t>
            </a:r>
            <a:r>
              <a:rPr lang="en-GB" dirty="0" err="1"/>
              <a:t>dist</a:t>
            </a:r>
            <a:r>
              <a:rPr lang="en-GB" dirty="0"/>
              <a:t>, key=lambda x: x[0])[:k]</a:t>
            </a:r>
          </a:p>
          <a:p>
            <a:r>
              <a:rPr lang="en-GB" dirty="0"/>
              <a:t>Step 19 : Retrieve only the labels </a:t>
            </a:r>
            <a:r>
              <a:rPr lang="en-GB" dirty="0" err="1"/>
              <a:t>labels</a:t>
            </a:r>
            <a:r>
              <a:rPr lang="en-GB" dirty="0"/>
              <a:t> = </a:t>
            </a:r>
            <a:r>
              <a:rPr lang="en-GB" dirty="0" err="1"/>
              <a:t>np.array</a:t>
            </a:r>
            <a:r>
              <a:rPr lang="en-GB" dirty="0"/>
              <a:t>(dk)[:, -1]</a:t>
            </a:r>
          </a:p>
          <a:p>
            <a:r>
              <a:rPr lang="en-GB" dirty="0"/>
              <a:t>Step 20 : Get frequencies of each label output = </a:t>
            </a:r>
            <a:r>
              <a:rPr lang="en-GB" dirty="0" err="1"/>
              <a:t>np.unique</a:t>
            </a:r>
            <a:r>
              <a:rPr lang="en-GB" dirty="0"/>
              <a:t>(labels, </a:t>
            </a:r>
            <a:r>
              <a:rPr lang="en-GB" dirty="0" err="1"/>
              <a:t>return_counts</a:t>
            </a:r>
            <a:r>
              <a:rPr lang="en-GB" dirty="0"/>
              <a:t>=True)</a:t>
            </a:r>
          </a:p>
          <a:p>
            <a:r>
              <a:rPr lang="en-GB" dirty="0"/>
              <a:t>Step 21 : Find max frequency and corresponding label index = </a:t>
            </a:r>
            <a:r>
              <a:rPr lang="en-GB" dirty="0" err="1"/>
              <a:t>np.argmax</a:t>
            </a:r>
            <a:r>
              <a:rPr lang="en-GB" dirty="0"/>
              <a:t>(output[1])</a:t>
            </a:r>
          </a:p>
          <a:p>
            <a:r>
              <a:rPr lang="en-GB" dirty="0"/>
              <a:t>Step 22 : return output[0][index]</a:t>
            </a:r>
          </a:p>
          <a:p>
            <a:r>
              <a:rPr lang="en-GB" dirty="0"/>
              <a:t>Step 23 : End of Step 13</a:t>
            </a:r>
            <a:endParaRPr lang="en-IN" dirty="0"/>
          </a:p>
        </p:txBody>
      </p:sp>
    </p:spTree>
    <p:extLst>
      <p:ext uri="{BB962C8B-B14F-4D97-AF65-F5344CB8AC3E}">
        <p14:creationId xmlns:p14="http://schemas.microsoft.com/office/powerpoint/2010/main" val="783617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2CD7E-6E77-4F39-8F72-87192A5B6C31}"/>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BF219277-2899-43CD-9A35-253D92BD4E77}"/>
              </a:ext>
            </a:extLst>
          </p:cNvPr>
          <p:cNvSpPr>
            <a:spLocks noGrp="1"/>
          </p:cNvSpPr>
          <p:nvPr>
            <p:ph idx="1"/>
          </p:nvPr>
        </p:nvSpPr>
        <p:spPr/>
        <p:txBody>
          <a:bodyPr/>
          <a:lstStyle/>
          <a:p>
            <a:r>
              <a:rPr lang="en-US" altLang="en-US" sz="2400" dirty="0"/>
              <a:t>Online examinations are an important method of evaluating the success potential  of students. This research effort the individuals under consideration were students who would be  enrolling in computer courses or Technologies Registrations. A prototype of a web-based placement  examination system is described from the standpoint of the research effort, end user, and software  development.</a:t>
            </a:r>
          </a:p>
          <a:p>
            <a:endParaRPr lang="en-IN" dirty="0"/>
          </a:p>
        </p:txBody>
      </p:sp>
    </p:spTree>
    <p:extLst>
      <p:ext uri="{BB962C8B-B14F-4D97-AF65-F5344CB8AC3E}">
        <p14:creationId xmlns:p14="http://schemas.microsoft.com/office/powerpoint/2010/main" val="1445908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C519C-2E01-48A3-B9E1-EDFD28815BC9}"/>
              </a:ext>
            </a:extLst>
          </p:cNvPr>
          <p:cNvSpPr>
            <a:spLocks noGrp="1"/>
          </p:cNvSpPr>
          <p:nvPr>
            <p:ph type="title"/>
          </p:nvPr>
        </p:nvSpPr>
        <p:spPr/>
        <p:txBody>
          <a:bodyPr/>
          <a:lstStyle/>
          <a:p>
            <a:r>
              <a:rPr lang="en-IN" dirty="0" err="1"/>
              <a:t>Labeling</a:t>
            </a:r>
            <a:r>
              <a:rPr lang="en-IN" dirty="0"/>
              <a:t> the name on image(continue)</a:t>
            </a:r>
          </a:p>
        </p:txBody>
      </p:sp>
      <p:sp>
        <p:nvSpPr>
          <p:cNvPr id="3" name="Content Placeholder 2">
            <a:extLst>
              <a:ext uri="{FF2B5EF4-FFF2-40B4-BE49-F238E27FC236}">
                <a16:creationId xmlns:a16="http://schemas.microsoft.com/office/drawing/2014/main" id="{43980D2E-9E20-4A32-8DDA-428562B0E1F6}"/>
              </a:ext>
            </a:extLst>
          </p:cNvPr>
          <p:cNvSpPr>
            <a:spLocks noGrp="1"/>
          </p:cNvSpPr>
          <p:nvPr>
            <p:ph idx="1"/>
          </p:nvPr>
        </p:nvSpPr>
        <p:spPr/>
        <p:txBody>
          <a:bodyPr/>
          <a:lstStyle/>
          <a:p>
            <a:r>
              <a:rPr lang="en-GB" dirty="0"/>
              <a:t>Step 24 : creating variable trainset = </a:t>
            </a:r>
            <a:r>
              <a:rPr lang="en-GB" dirty="0" err="1"/>
              <a:t>np.concatenate</a:t>
            </a:r>
            <a:r>
              <a:rPr lang="en-GB" dirty="0"/>
              <a:t>((</a:t>
            </a:r>
            <a:r>
              <a:rPr lang="en-GB" dirty="0" err="1"/>
              <a:t>face_dataset,face_labels</a:t>
            </a:r>
            <a:r>
              <a:rPr lang="en-GB" dirty="0"/>
              <a:t>),axis=1) for comparing the face for the dataset</a:t>
            </a:r>
          </a:p>
          <a:p>
            <a:r>
              <a:rPr lang="en-GB" dirty="0"/>
              <a:t>Step 24 : Using while loop until it get terminate</a:t>
            </a:r>
          </a:p>
          <a:p>
            <a:r>
              <a:rPr lang="en-GB" dirty="0"/>
              <a:t>Step 25 : If there is face on the screen then create for loop with the number of faces</a:t>
            </a:r>
          </a:p>
          <a:p>
            <a:r>
              <a:rPr lang="en-GB" dirty="0"/>
              <a:t>Step 26 : Else jump to Step 32</a:t>
            </a:r>
          </a:p>
          <a:p>
            <a:r>
              <a:rPr lang="en-GB" dirty="0"/>
              <a:t>Step 27 : Check the offset of the image for the cap from Step 2 </a:t>
            </a:r>
          </a:p>
          <a:p>
            <a:r>
              <a:rPr lang="en-GB" dirty="0"/>
              <a:t>Step 28 : Prediction Label jump to Step 13 with trainset and </a:t>
            </a:r>
            <a:r>
              <a:rPr lang="en-GB" dirty="0" err="1"/>
              <a:t>face_section</a:t>
            </a:r>
            <a:r>
              <a:rPr lang="en-GB" dirty="0"/>
              <a:t> as arguments</a:t>
            </a:r>
            <a:endParaRPr lang="en-IN" dirty="0"/>
          </a:p>
        </p:txBody>
      </p:sp>
    </p:spTree>
    <p:extLst>
      <p:ext uri="{BB962C8B-B14F-4D97-AF65-F5344CB8AC3E}">
        <p14:creationId xmlns:p14="http://schemas.microsoft.com/office/powerpoint/2010/main" val="1870427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624AD-159B-4EB3-95B5-E91AB6EC53F9}"/>
              </a:ext>
            </a:extLst>
          </p:cNvPr>
          <p:cNvSpPr>
            <a:spLocks noGrp="1"/>
          </p:cNvSpPr>
          <p:nvPr>
            <p:ph type="title"/>
          </p:nvPr>
        </p:nvSpPr>
        <p:spPr/>
        <p:txBody>
          <a:bodyPr/>
          <a:lstStyle/>
          <a:p>
            <a:r>
              <a:rPr lang="en-IN" dirty="0"/>
              <a:t>For displaying the name on rectangular box of image</a:t>
            </a:r>
          </a:p>
        </p:txBody>
      </p:sp>
      <p:sp>
        <p:nvSpPr>
          <p:cNvPr id="3" name="Content Placeholder 2">
            <a:extLst>
              <a:ext uri="{FF2B5EF4-FFF2-40B4-BE49-F238E27FC236}">
                <a16:creationId xmlns:a16="http://schemas.microsoft.com/office/drawing/2014/main" id="{59179725-961F-40F8-9D94-9919F26D66D3}"/>
              </a:ext>
            </a:extLst>
          </p:cNvPr>
          <p:cNvSpPr>
            <a:spLocks noGrp="1"/>
          </p:cNvSpPr>
          <p:nvPr>
            <p:ph idx="1"/>
          </p:nvPr>
        </p:nvSpPr>
        <p:spPr/>
        <p:txBody>
          <a:bodyPr/>
          <a:lstStyle/>
          <a:p>
            <a:r>
              <a:rPr lang="en-GB" dirty="0"/>
              <a:t>Step 29 : Display on the screen the name and rectangle around it </a:t>
            </a:r>
            <a:r>
              <a:rPr lang="en-GB" dirty="0" err="1"/>
              <a:t>pred_name</a:t>
            </a:r>
            <a:r>
              <a:rPr lang="en-GB" dirty="0"/>
              <a:t> = names[int(out)] cv2.putText(</a:t>
            </a:r>
            <a:r>
              <a:rPr lang="en-GB" dirty="0" err="1"/>
              <a:t>frame,pred_name</a:t>
            </a:r>
            <a:r>
              <a:rPr lang="en-GB" dirty="0"/>
              <a:t>,(x,y-10),cv2.FONT_HERSHEY_SIMPLEX,1,(255,0,0),2,cv2.LINE_AA) cv2.rectangle(frame,(</a:t>
            </a:r>
            <a:r>
              <a:rPr lang="en-GB" dirty="0" err="1"/>
              <a:t>x,y</a:t>
            </a:r>
            <a:r>
              <a:rPr lang="en-GB" dirty="0"/>
              <a:t>),(</a:t>
            </a:r>
            <a:r>
              <a:rPr lang="en-GB" dirty="0" err="1"/>
              <a:t>x+w,y+h</a:t>
            </a:r>
            <a:r>
              <a:rPr lang="en-GB" dirty="0"/>
              <a:t>),(0,255,255),2)</a:t>
            </a:r>
          </a:p>
          <a:p>
            <a:r>
              <a:rPr lang="en-GB" dirty="0"/>
              <a:t>Step 30 : If the user click nothing then jump to Step 24</a:t>
            </a:r>
          </a:p>
          <a:p>
            <a:r>
              <a:rPr lang="en-GB" dirty="0"/>
              <a:t>Step 31 : If the user click q from the keyboard then jump to Step 32</a:t>
            </a:r>
          </a:p>
          <a:p>
            <a:r>
              <a:rPr lang="en-GB" dirty="0"/>
              <a:t>Step 32 : Terminate the program</a:t>
            </a:r>
          </a:p>
          <a:p>
            <a:r>
              <a:rPr lang="en-GB" dirty="0"/>
              <a:t>Step 32 : Finish</a:t>
            </a:r>
          </a:p>
          <a:p>
            <a:endParaRPr lang="en-GB" dirty="0"/>
          </a:p>
          <a:p>
            <a:endParaRPr lang="en-IN" dirty="0"/>
          </a:p>
        </p:txBody>
      </p:sp>
    </p:spTree>
    <p:extLst>
      <p:ext uri="{BB962C8B-B14F-4D97-AF65-F5344CB8AC3E}">
        <p14:creationId xmlns:p14="http://schemas.microsoft.com/office/powerpoint/2010/main" val="2541527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86F16-6C82-4D5A-97A3-8A456634F1EF}"/>
              </a:ext>
            </a:extLst>
          </p:cNvPr>
          <p:cNvSpPr>
            <a:spLocks noGrp="1"/>
          </p:cNvSpPr>
          <p:nvPr>
            <p:ph type="title"/>
          </p:nvPr>
        </p:nvSpPr>
        <p:spPr/>
        <p:txBody>
          <a:bodyPr/>
          <a:lstStyle/>
          <a:p>
            <a:r>
              <a:rPr lang="en-IN" dirty="0"/>
              <a:t>Screenshot of working prototype</a:t>
            </a:r>
          </a:p>
        </p:txBody>
      </p:sp>
      <p:pic>
        <p:nvPicPr>
          <p:cNvPr id="5" name="Content Placeholder 4">
            <a:extLst>
              <a:ext uri="{FF2B5EF4-FFF2-40B4-BE49-F238E27FC236}">
                <a16:creationId xmlns:a16="http://schemas.microsoft.com/office/drawing/2014/main" id="{F590C1E3-6043-4B9B-B970-AAB63C6D91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8313" y="2286000"/>
            <a:ext cx="7151511" cy="4022725"/>
          </a:xfrm>
        </p:spPr>
      </p:pic>
    </p:spTree>
    <p:extLst>
      <p:ext uri="{BB962C8B-B14F-4D97-AF65-F5344CB8AC3E}">
        <p14:creationId xmlns:p14="http://schemas.microsoft.com/office/powerpoint/2010/main" val="2029008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42594-B210-4E24-B062-2377A24A3DDC}"/>
              </a:ext>
            </a:extLst>
          </p:cNvPr>
          <p:cNvSpPr>
            <a:spLocks noGrp="1"/>
          </p:cNvSpPr>
          <p:nvPr>
            <p:ph type="title"/>
          </p:nvPr>
        </p:nvSpPr>
        <p:spPr/>
        <p:txBody>
          <a:bodyPr/>
          <a:lstStyle/>
          <a:p>
            <a:r>
              <a:rPr lang="en-IN" dirty="0"/>
              <a:t>How it works!</a:t>
            </a:r>
          </a:p>
        </p:txBody>
      </p:sp>
      <p:pic>
        <p:nvPicPr>
          <p:cNvPr id="1026" name="Picture 2">
            <a:extLst>
              <a:ext uri="{FF2B5EF4-FFF2-40B4-BE49-F238E27FC236}">
                <a16:creationId xmlns:a16="http://schemas.microsoft.com/office/drawing/2014/main" id="{8814A18A-207D-4938-B3F1-9F5969DFDA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7564" y="2558474"/>
            <a:ext cx="5444441" cy="3304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1041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9DC76-85AF-4C7B-8D56-874FCEB12552}"/>
              </a:ext>
            </a:extLst>
          </p:cNvPr>
          <p:cNvSpPr>
            <a:spLocks noGrp="1"/>
          </p:cNvSpPr>
          <p:nvPr>
            <p:ph type="title"/>
          </p:nvPr>
        </p:nvSpPr>
        <p:spPr/>
        <p:txBody>
          <a:bodyPr/>
          <a:lstStyle/>
          <a:p>
            <a:r>
              <a:rPr lang="en-IN" dirty="0"/>
              <a:t>Use of ML in our project</a:t>
            </a:r>
          </a:p>
        </p:txBody>
      </p:sp>
      <p:sp>
        <p:nvSpPr>
          <p:cNvPr id="3" name="Content Placeholder 2">
            <a:extLst>
              <a:ext uri="{FF2B5EF4-FFF2-40B4-BE49-F238E27FC236}">
                <a16:creationId xmlns:a16="http://schemas.microsoft.com/office/drawing/2014/main" id="{680A44D6-0CFB-4E43-85E5-FF9316DB8DB5}"/>
              </a:ext>
            </a:extLst>
          </p:cNvPr>
          <p:cNvSpPr>
            <a:spLocks noGrp="1"/>
          </p:cNvSpPr>
          <p:nvPr>
            <p:ph idx="1"/>
          </p:nvPr>
        </p:nvSpPr>
        <p:spPr/>
        <p:txBody>
          <a:bodyPr>
            <a:normAutofit/>
          </a:bodyPr>
          <a:lstStyle/>
          <a:p>
            <a:pPr lvl="1"/>
            <a:r>
              <a:rPr lang="en-IN" sz="2800" dirty="0"/>
              <a:t>For Report Analysis</a:t>
            </a:r>
          </a:p>
          <a:p>
            <a:pPr lvl="1"/>
            <a:r>
              <a:rPr lang="en-IN" sz="2800" dirty="0"/>
              <a:t>For Web Proctored using Face Recognition System</a:t>
            </a:r>
          </a:p>
          <a:p>
            <a:pPr lvl="1"/>
            <a:endParaRPr lang="en-IN" sz="2800" dirty="0"/>
          </a:p>
        </p:txBody>
      </p:sp>
    </p:spTree>
    <p:extLst>
      <p:ext uri="{BB962C8B-B14F-4D97-AF65-F5344CB8AC3E}">
        <p14:creationId xmlns:p14="http://schemas.microsoft.com/office/powerpoint/2010/main" val="4199703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9066-3B93-4833-AB57-BE5363469F07}"/>
              </a:ext>
            </a:extLst>
          </p:cNvPr>
          <p:cNvSpPr>
            <a:spLocks noGrp="1"/>
          </p:cNvSpPr>
          <p:nvPr>
            <p:ph type="title"/>
          </p:nvPr>
        </p:nvSpPr>
        <p:spPr/>
        <p:txBody>
          <a:bodyPr/>
          <a:lstStyle/>
          <a:p>
            <a:r>
              <a:rPr lang="en-IN" dirty="0"/>
              <a:t>Face Recognition System</a:t>
            </a:r>
          </a:p>
        </p:txBody>
      </p:sp>
      <p:sp>
        <p:nvSpPr>
          <p:cNvPr id="3" name="Content Placeholder 2">
            <a:extLst>
              <a:ext uri="{FF2B5EF4-FFF2-40B4-BE49-F238E27FC236}">
                <a16:creationId xmlns:a16="http://schemas.microsoft.com/office/drawing/2014/main" id="{CFFC7BF6-A53C-4E6D-B9C1-64221B9FB706}"/>
              </a:ext>
            </a:extLst>
          </p:cNvPr>
          <p:cNvSpPr>
            <a:spLocks noGrp="1"/>
          </p:cNvSpPr>
          <p:nvPr>
            <p:ph idx="1"/>
          </p:nvPr>
        </p:nvSpPr>
        <p:spPr/>
        <p:txBody>
          <a:bodyPr>
            <a:normAutofit/>
          </a:bodyPr>
          <a:lstStyle/>
          <a:p>
            <a:pPr lvl="1"/>
            <a:r>
              <a:rPr lang="en-IN" sz="2800" dirty="0"/>
              <a:t>This will help us to detect the authenticity of the person</a:t>
            </a:r>
          </a:p>
          <a:p>
            <a:pPr lvl="1"/>
            <a:r>
              <a:rPr lang="en-IN" sz="2800" dirty="0"/>
              <a:t>Will help in real time check of person whether he/she is sitting in the examination of not</a:t>
            </a:r>
          </a:p>
          <a:p>
            <a:pPr lvl="1"/>
            <a:r>
              <a:rPr lang="en-IN" sz="2800" dirty="0"/>
              <a:t>Help use in detecting the person whether he/she is trying to cheat or not.</a:t>
            </a:r>
          </a:p>
        </p:txBody>
      </p:sp>
    </p:spTree>
    <p:extLst>
      <p:ext uri="{BB962C8B-B14F-4D97-AF65-F5344CB8AC3E}">
        <p14:creationId xmlns:p14="http://schemas.microsoft.com/office/powerpoint/2010/main" val="333826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9B013-5C1D-481D-8EA5-F2C3C47121F6}"/>
              </a:ext>
            </a:extLst>
          </p:cNvPr>
          <p:cNvSpPr>
            <a:spLocks noGrp="1"/>
          </p:cNvSpPr>
          <p:nvPr>
            <p:ph type="title"/>
          </p:nvPr>
        </p:nvSpPr>
        <p:spPr/>
        <p:txBody>
          <a:bodyPr/>
          <a:lstStyle/>
          <a:p>
            <a:r>
              <a:rPr lang="en-IN" dirty="0"/>
              <a:t>Advantages of Online Examination</a:t>
            </a:r>
          </a:p>
        </p:txBody>
      </p:sp>
      <p:sp>
        <p:nvSpPr>
          <p:cNvPr id="3" name="Content Placeholder 2">
            <a:extLst>
              <a:ext uri="{FF2B5EF4-FFF2-40B4-BE49-F238E27FC236}">
                <a16:creationId xmlns:a16="http://schemas.microsoft.com/office/drawing/2014/main" id="{05226C0F-AF4F-4582-ACB7-9FBCC2DC0C0F}"/>
              </a:ext>
            </a:extLst>
          </p:cNvPr>
          <p:cNvSpPr>
            <a:spLocks noGrp="1"/>
          </p:cNvSpPr>
          <p:nvPr>
            <p:ph idx="1"/>
          </p:nvPr>
        </p:nvSpPr>
        <p:spPr/>
        <p:txBody>
          <a:bodyPr>
            <a:normAutofit fontScale="70000" lnSpcReduction="20000"/>
          </a:bodyPr>
          <a:lstStyle/>
          <a:p>
            <a:r>
              <a:rPr lang="en-GB" b="1" dirty="0"/>
              <a:t>It saves paper. </a:t>
            </a:r>
            <a:br>
              <a:rPr lang="en-GB" dirty="0"/>
            </a:br>
            <a:r>
              <a:rPr lang="en-GB" dirty="0"/>
              <a:t>You never have to print an exam for your students and hand them out. Saves paper. Saves trees. Everybody happy. </a:t>
            </a:r>
          </a:p>
          <a:p>
            <a:r>
              <a:rPr lang="en-GB" b="1" dirty="0"/>
              <a:t>It saves time.</a:t>
            </a:r>
            <a:r>
              <a:rPr lang="en-GB" dirty="0"/>
              <a:t> </a:t>
            </a:r>
            <a:br>
              <a:rPr lang="en-GB" dirty="0"/>
            </a:br>
            <a:r>
              <a:rPr lang="en-GB" dirty="0"/>
              <a:t>You can setup an exam in such a way that it will auto-grade itself. If you only use multiple choice questions you never have to check an exam again. The online exam system will take care of that hassle. Completely automated. </a:t>
            </a:r>
          </a:p>
          <a:p>
            <a:r>
              <a:rPr lang="en-GB" b="1" dirty="0"/>
              <a:t>It saves more time.</a:t>
            </a:r>
            <a:br>
              <a:rPr lang="en-GB" b="1" dirty="0"/>
            </a:br>
            <a:r>
              <a:rPr lang="en-GB" dirty="0"/>
              <a:t>The distribution of the exam doesn't take you any time. Just upload the email addresses of your students and send them an invite. And after the exam they get their result instantly. </a:t>
            </a:r>
          </a:p>
          <a:p>
            <a:r>
              <a:rPr lang="en-GB" b="1" dirty="0"/>
              <a:t>It saves you money.</a:t>
            </a:r>
            <a:br>
              <a:rPr lang="en-GB" dirty="0"/>
            </a:br>
            <a:r>
              <a:rPr lang="en-GB" dirty="0"/>
              <a:t>You don't need to buy any paper. Sending an email is free. On top of that you save on the logistics: your students don't have to assemble in classroom to take the exam. They can do it within a given time frame from their own device. You don't have to rent a classroom. You don't have to hire someone to check the students taking the exam. </a:t>
            </a:r>
          </a:p>
          <a:p>
            <a:r>
              <a:rPr lang="en-GB" b="1" dirty="0"/>
              <a:t>It saves the student money. </a:t>
            </a:r>
            <a:br>
              <a:rPr lang="en-GB" dirty="0"/>
            </a:br>
            <a:r>
              <a:rPr lang="en-GB" dirty="0"/>
              <a:t>Students don't have to travel to a specific location to conduct the exam. So even for students from remote area's it's possible to take the exam. </a:t>
            </a:r>
          </a:p>
          <a:p>
            <a:r>
              <a:rPr lang="en-GB" b="1" dirty="0"/>
              <a:t>It's more secure.</a:t>
            </a:r>
            <a:br>
              <a:rPr lang="en-GB" b="1" dirty="0"/>
            </a:br>
            <a:r>
              <a:rPr lang="en-GB" dirty="0"/>
              <a:t>You can make a big Question Bank with a lot of questions. Every student gets a random selection from that question bank. So it's of little use to share the questions among the exam takers to give them a head start. Try that on paper ;)</a:t>
            </a:r>
          </a:p>
          <a:p>
            <a:pPr lvl="1"/>
            <a:endParaRPr lang="en-IN" dirty="0"/>
          </a:p>
        </p:txBody>
      </p:sp>
    </p:spTree>
    <p:extLst>
      <p:ext uri="{BB962C8B-B14F-4D97-AF65-F5344CB8AC3E}">
        <p14:creationId xmlns:p14="http://schemas.microsoft.com/office/powerpoint/2010/main" val="6992735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38FFB-1A75-4658-85FB-2BD136B89003}"/>
              </a:ext>
            </a:extLst>
          </p:cNvPr>
          <p:cNvSpPr>
            <a:spLocks noGrp="1"/>
          </p:cNvSpPr>
          <p:nvPr>
            <p:ph type="title"/>
          </p:nvPr>
        </p:nvSpPr>
        <p:spPr/>
        <p:txBody>
          <a:bodyPr/>
          <a:lstStyle/>
          <a:p>
            <a:r>
              <a:rPr lang="en-IN" dirty="0" err="1"/>
              <a:t>Comparision</a:t>
            </a:r>
            <a:r>
              <a:rPr lang="en-IN" dirty="0"/>
              <a:t> with other Projects</a:t>
            </a:r>
          </a:p>
        </p:txBody>
      </p:sp>
      <p:sp>
        <p:nvSpPr>
          <p:cNvPr id="3" name="Content Placeholder 2">
            <a:extLst>
              <a:ext uri="{FF2B5EF4-FFF2-40B4-BE49-F238E27FC236}">
                <a16:creationId xmlns:a16="http://schemas.microsoft.com/office/drawing/2014/main" id="{63B921B8-3986-487C-98B5-13015CB85961}"/>
              </a:ext>
            </a:extLst>
          </p:cNvPr>
          <p:cNvSpPr>
            <a:spLocks noGrp="1"/>
          </p:cNvSpPr>
          <p:nvPr>
            <p:ph idx="1"/>
          </p:nvPr>
        </p:nvSpPr>
        <p:spPr/>
        <p:txBody>
          <a:bodyPr/>
          <a:lstStyle/>
          <a:p>
            <a:pPr lvl="1"/>
            <a:r>
              <a:rPr lang="en-IN" dirty="0"/>
              <a:t>Online Proctored System using face recognition</a:t>
            </a:r>
          </a:p>
          <a:p>
            <a:pPr lvl="1"/>
            <a:r>
              <a:rPr lang="en-IN" dirty="0"/>
              <a:t>Analysis of Students using KNN</a:t>
            </a:r>
          </a:p>
          <a:p>
            <a:pPr lvl="1"/>
            <a:r>
              <a:rPr lang="en-IN" dirty="0"/>
              <a:t>Screen Sharing Enable to secure the cheating process made by student</a:t>
            </a:r>
          </a:p>
        </p:txBody>
      </p:sp>
    </p:spTree>
    <p:extLst>
      <p:ext uri="{BB962C8B-B14F-4D97-AF65-F5344CB8AC3E}">
        <p14:creationId xmlns:p14="http://schemas.microsoft.com/office/powerpoint/2010/main" val="2573689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56C25-31FC-430A-B5D5-D2647E0612A0}"/>
              </a:ext>
            </a:extLst>
          </p:cNvPr>
          <p:cNvSpPr>
            <a:spLocks noGrp="1"/>
          </p:cNvSpPr>
          <p:nvPr>
            <p:ph type="title"/>
          </p:nvPr>
        </p:nvSpPr>
        <p:spPr/>
        <p:txBody>
          <a:bodyPr/>
          <a:lstStyle/>
          <a:p>
            <a:r>
              <a:rPr lang="en-IN" dirty="0"/>
              <a:t>Future plans</a:t>
            </a:r>
          </a:p>
        </p:txBody>
      </p:sp>
      <p:sp>
        <p:nvSpPr>
          <p:cNvPr id="3" name="Content Placeholder 2">
            <a:extLst>
              <a:ext uri="{FF2B5EF4-FFF2-40B4-BE49-F238E27FC236}">
                <a16:creationId xmlns:a16="http://schemas.microsoft.com/office/drawing/2014/main" id="{46FD01F1-5481-4A64-982D-25AC5CD4E41C}"/>
              </a:ext>
            </a:extLst>
          </p:cNvPr>
          <p:cNvSpPr>
            <a:spLocks noGrp="1"/>
          </p:cNvSpPr>
          <p:nvPr>
            <p:ph idx="1"/>
          </p:nvPr>
        </p:nvSpPr>
        <p:spPr/>
        <p:txBody>
          <a:bodyPr/>
          <a:lstStyle/>
          <a:p>
            <a:pPr lvl="1"/>
            <a:r>
              <a:rPr lang="en-IN" dirty="0"/>
              <a:t>Adding the Non changeable page to make sure the user cannot see from other windows</a:t>
            </a:r>
          </a:p>
          <a:p>
            <a:pPr lvl="1"/>
            <a:r>
              <a:rPr lang="en-IN" dirty="0"/>
              <a:t>Integration of audio and video to increase the protection from cheating</a:t>
            </a:r>
          </a:p>
          <a:p>
            <a:pPr lvl="1"/>
            <a:r>
              <a:rPr lang="en-IN" dirty="0"/>
              <a:t>Integration of adding the force close of all the apps through command prompt to make sure that the services which we are running in background should not interrupt the test </a:t>
            </a:r>
            <a:r>
              <a:rPr lang="en-IN"/>
              <a:t>and student. </a:t>
            </a:r>
            <a:endParaRPr lang="en-IN" dirty="0"/>
          </a:p>
        </p:txBody>
      </p:sp>
    </p:spTree>
    <p:extLst>
      <p:ext uri="{BB962C8B-B14F-4D97-AF65-F5344CB8AC3E}">
        <p14:creationId xmlns:p14="http://schemas.microsoft.com/office/powerpoint/2010/main" val="3262840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2BBD0-D712-46E6-80FD-95DDBAE6D2F9}"/>
              </a:ext>
            </a:extLst>
          </p:cNvPr>
          <p:cNvSpPr>
            <a:spLocks noGrp="1"/>
          </p:cNvSpPr>
          <p:nvPr>
            <p:ph type="title"/>
          </p:nvPr>
        </p:nvSpPr>
        <p:spPr/>
        <p:txBody>
          <a:bodyPr/>
          <a:lstStyle/>
          <a:p>
            <a:r>
              <a:rPr lang="en-IN" dirty="0"/>
              <a:t>Analysis	</a:t>
            </a:r>
          </a:p>
        </p:txBody>
      </p:sp>
      <p:sp>
        <p:nvSpPr>
          <p:cNvPr id="3" name="Content Placeholder 2">
            <a:extLst>
              <a:ext uri="{FF2B5EF4-FFF2-40B4-BE49-F238E27FC236}">
                <a16:creationId xmlns:a16="http://schemas.microsoft.com/office/drawing/2014/main" id="{23EF27BF-F10E-4749-AF2A-6D80F399ABB1}"/>
              </a:ext>
            </a:extLst>
          </p:cNvPr>
          <p:cNvSpPr>
            <a:spLocks noGrp="1"/>
          </p:cNvSpPr>
          <p:nvPr>
            <p:ph idx="1"/>
          </p:nvPr>
        </p:nvSpPr>
        <p:spPr/>
        <p:txBody>
          <a:bodyPr/>
          <a:lstStyle/>
          <a:p>
            <a:endParaRPr lang="en-IN" dirty="0"/>
          </a:p>
          <a:p>
            <a:endParaRPr lang="en-IN" dirty="0"/>
          </a:p>
          <a:p>
            <a:pPr marL="0" indent="0">
              <a:buNone/>
            </a:pPr>
            <a:r>
              <a:rPr lang="en-IN" dirty="0"/>
              <a:t> 1.1  System Analysis</a:t>
            </a:r>
          </a:p>
          <a:p>
            <a:r>
              <a:rPr lang="en-IN" dirty="0"/>
              <a:t>1.2 System Specification</a:t>
            </a:r>
          </a:p>
        </p:txBody>
      </p:sp>
    </p:spTree>
    <p:extLst>
      <p:ext uri="{BB962C8B-B14F-4D97-AF65-F5344CB8AC3E}">
        <p14:creationId xmlns:p14="http://schemas.microsoft.com/office/powerpoint/2010/main" val="3403377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057CC-CB79-4F1C-92F2-7DD164164E9A}"/>
              </a:ext>
            </a:extLst>
          </p:cNvPr>
          <p:cNvSpPr>
            <a:spLocks noGrp="1"/>
          </p:cNvSpPr>
          <p:nvPr>
            <p:ph type="title"/>
          </p:nvPr>
        </p:nvSpPr>
        <p:spPr/>
        <p:txBody>
          <a:bodyPr/>
          <a:lstStyle/>
          <a:p>
            <a:r>
              <a:rPr lang="en-IN" dirty="0"/>
              <a:t>1.1 System Analysis	</a:t>
            </a:r>
          </a:p>
        </p:txBody>
      </p:sp>
      <p:sp>
        <p:nvSpPr>
          <p:cNvPr id="3" name="Content Placeholder 2">
            <a:extLst>
              <a:ext uri="{FF2B5EF4-FFF2-40B4-BE49-F238E27FC236}">
                <a16:creationId xmlns:a16="http://schemas.microsoft.com/office/drawing/2014/main" id="{16896A5D-89B5-49BF-8542-BF16D773F5BA}"/>
              </a:ext>
            </a:extLst>
          </p:cNvPr>
          <p:cNvSpPr>
            <a:spLocks noGrp="1"/>
          </p:cNvSpPr>
          <p:nvPr>
            <p:ph idx="1"/>
          </p:nvPr>
        </p:nvSpPr>
        <p:spPr/>
        <p:txBody>
          <a:bodyPr/>
          <a:lstStyle/>
          <a:p>
            <a:r>
              <a:rPr lang="en-IN" dirty="0"/>
              <a:t>Existing System:</a:t>
            </a:r>
          </a:p>
          <a:p>
            <a:r>
              <a:rPr lang="en-IN" sz="1600" b="1" dirty="0"/>
              <a:t> </a:t>
            </a:r>
            <a:r>
              <a:rPr lang="en-US" sz="1600" dirty="0"/>
              <a:t>Existing system is a manual one in which users are maintaining books to store the information like Student Details, Instructor Details, Schedule Details and feedbacks about students who attempted exam as per schedule.. It is very difficult to maintain historical data. </a:t>
            </a:r>
            <a:endParaRPr lang="en-IN" sz="1600" dirty="0"/>
          </a:p>
          <a:p>
            <a:r>
              <a:rPr lang="en-IN" dirty="0"/>
              <a:t>Disadvantages:</a:t>
            </a:r>
          </a:p>
          <a:p>
            <a:r>
              <a:rPr lang="en-IN" sz="1600" dirty="0"/>
              <a:t>Lots of copies of questions have to be made, lots of corrections, hence delays the result time and last is lots of tabulation for each subject</a:t>
            </a:r>
          </a:p>
          <a:p>
            <a:endParaRPr lang="en-IN" dirty="0"/>
          </a:p>
        </p:txBody>
      </p:sp>
    </p:spTree>
    <p:extLst>
      <p:ext uri="{BB962C8B-B14F-4D97-AF65-F5344CB8AC3E}">
        <p14:creationId xmlns:p14="http://schemas.microsoft.com/office/powerpoint/2010/main" val="47315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F4F66-4E59-4DE7-92DA-9A486E766C9F}"/>
              </a:ext>
            </a:extLst>
          </p:cNvPr>
          <p:cNvSpPr>
            <a:spLocks noGrp="1"/>
          </p:cNvSpPr>
          <p:nvPr>
            <p:ph type="title"/>
          </p:nvPr>
        </p:nvSpPr>
        <p:spPr/>
        <p:txBody>
          <a:bodyPr/>
          <a:lstStyle/>
          <a:p>
            <a:r>
              <a:rPr lang="en-IN" dirty="0"/>
              <a:t>1.2 System Specifications</a:t>
            </a:r>
          </a:p>
        </p:txBody>
      </p:sp>
      <p:sp>
        <p:nvSpPr>
          <p:cNvPr id="3" name="Content Placeholder 2">
            <a:extLst>
              <a:ext uri="{FF2B5EF4-FFF2-40B4-BE49-F238E27FC236}">
                <a16:creationId xmlns:a16="http://schemas.microsoft.com/office/drawing/2014/main" id="{E9796AD3-57D3-4194-9180-24E19082D7F1}"/>
              </a:ext>
            </a:extLst>
          </p:cNvPr>
          <p:cNvSpPr>
            <a:spLocks noGrp="1"/>
          </p:cNvSpPr>
          <p:nvPr>
            <p:ph idx="1"/>
          </p:nvPr>
        </p:nvSpPr>
        <p:spPr/>
        <p:txBody>
          <a:bodyPr>
            <a:normAutofit fontScale="92500" lnSpcReduction="10000"/>
          </a:bodyPr>
          <a:lstStyle/>
          <a:p>
            <a:r>
              <a:rPr lang="en-IN" dirty="0"/>
              <a:t>Hardware Requirements:</a:t>
            </a:r>
          </a:p>
          <a:p>
            <a:pPr lvl="1"/>
            <a:r>
              <a:rPr lang="en-IN" dirty="0"/>
              <a:t>Pentium 4(processor)</a:t>
            </a:r>
          </a:p>
          <a:p>
            <a:pPr lvl="1"/>
            <a:r>
              <a:rPr lang="en-IN" dirty="0"/>
              <a:t>256mb RAM</a:t>
            </a:r>
          </a:p>
          <a:p>
            <a:pPr lvl="1"/>
            <a:r>
              <a:rPr lang="en-IN" dirty="0"/>
              <a:t>512 kb cache memory</a:t>
            </a:r>
          </a:p>
          <a:p>
            <a:pPr lvl="1"/>
            <a:r>
              <a:rPr lang="en-IN" dirty="0"/>
              <a:t>Hard disk 10 GB </a:t>
            </a:r>
          </a:p>
          <a:p>
            <a:pPr lvl="1"/>
            <a:r>
              <a:rPr lang="en-IN" dirty="0"/>
              <a:t>Microsoft Compatibility</a:t>
            </a:r>
          </a:p>
          <a:p>
            <a:r>
              <a:rPr lang="en-IN" dirty="0"/>
              <a:t>Software Requirements:</a:t>
            </a:r>
          </a:p>
          <a:p>
            <a:pPr lvl="1"/>
            <a:r>
              <a:rPr lang="en-IN" dirty="0"/>
              <a:t>OS : Windows</a:t>
            </a:r>
          </a:p>
          <a:p>
            <a:pPr lvl="1"/>
            <a:r>
              <a:rPr lang="en-IN" dirty="0"/>
              <a:t>Web technology  : PHP</a:t>
            </a:r>
          </a:p>
          <a:p>
            <a:pPr lvl="1"/>
            <a:r>
              <a:rPr lang="en-IN" dirty="0"/>
              <a:t>Front End : HTML, CSS, JavaScript</a:t>
            </a:r>
          </a:p>
          <a:p>
            <a:pPr lvl="1"/>
            <a:r>
              <a:rPr lang="en-IN" dirty="0"/>
              <a:t>Back End : MySQL, Python</a:t>
            </a:r>
          </a:p>
          <a:p>
            <a:pPr lvl="1"/>
            <a:r>
              <a:rPr lang="en-IN" dirty="0"/>
              <a:t>Web Server : Apache Server, </a:t>
            </a:r>
            <a:r>
              <a:rPr lang="en-IN" dirty="0" err="1"/>
              <a:t>jupyter</a:t>
            </a:r>
            <a:r>
              <a:rPr lang="en-IN" dirty="0"/>
              <a:t> server</a:t>
            </a:r>
          </a:p>
          <a:p>
            <a:pPr lvl="1"/>
            <a:r>
              <a:rPr lang="en-IN" dirty="0"/>
              <a:t>Modules : OpenCV, </a:t>
            </a:r>
            <a:r>
              <a:rPr lang="en-IN" dirty="0" err="1"/>
              <a:t>Numpy</a:t>
            </a:r>
            <a:r>
              <a:rPr lang="en-IN" dirty="0"/>
              <a:t>, Panda, </a:t>
            </a:r>
            <a:r>
              <a:rPr lang="en-IN" dirty="0" err="1"/>
              <a:t>Scikitlearn</a:t>
            </a:r>
            <a:r>
              <a:rPr lang="en-IN" dirty="0"/>
              <a:t>, </a:t>
            </a:r>
          </a:p>
        </p:txBody>
      </p:sp>
    </p:spTree>
    <p:extLst>
      <p:ext uri="{BB962C8B-B14F-4D97-AF65-F5344CB8AC3E}">
        <p14:creationId xmlns:p14="http://schemas.microsoft.com/office/powerpoint/2010/main" val="2868345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C3754-6CCA-4174-8217-09DFFDFC7D1E}"/>
              </a:ext>
            </a:extLst>
          </p:cNvPr>
          <p:cNvSpPr>
            <a:spLocks noGrp="1"/>
          </p:cNvSpPr>
          <p:nvPr>
            <p:ph type="title"/>
          </p:nvPr>
        </p:nvSpPr>
        <p:spPr/>
        <p:txBody>
          <a:bodyPr/>
          <a:lstStyle/>
          <a:p>
            <a:r>
              <a:rPr lang="en-IN" dirty="0"/>
              <a:t>Modules in portal</a:t>
            </a:r>
          </a:p>
        </p:txBody>
      </p:sp>
      <p:sp>
        <p:nvSpPr>
          <p:cNvPr id="3" name="Content Placeholder 2">
            <a:extLst>
              <a:ext uri="{FF2B5EF4-FFF2-40B4-BE49-F238E27FC236}">
                <a16:creationId xmlns:a16="http://schemas.microsoft.com/office/drawing/2014/main" id="{69CC6D3E-A849-4E95-83FB-512EFB669892}"/>
              </a:ext>
            </a:extLst>
          </p:cNvPr>
          <p:cNvSpPr>
            <a:spLocks noGrp="1"/>
          </p:cNvSpPr>
          <p:nvPr>
            <p:ph idx="1"/>
          </p:nvPr>
        </p:nvSpPr>
        <p:spPr/>
        <p:txBody>
          <a:bodyPr>
            <a:normAutofit/>
          </a:bodyPr>
          <a:lstStyle/>
          <a:p>
            <a:r>
              <a:rPr lang="en-IN" sz="2400" dirty="0"/>
              <a:t>There will be three types of modules in this system:</a:t>
            </a:r>
          </a:p>
          <a:p>
            <a:pPr lvl="1"/>
            <a:r>
              <a:rPr lang="en-IN" sz="2400" dirty="0"/>
              <a:t>Student Module</a:t>
            </a:r>
          </a:p>
          <a:p>
            <a:pPr lvl="1"/>
            <a:r>
              <a:rPr lang="en-IN" sz="2400" dirty="0"/>
              <a:t>Teacher Module</a:t>
            </a:r>
          </a:p>
          <a:p>
            <a:pPr lvl="1"/>
            <a:r>
              <a:rPr lang="en-IN" sz="2400" dirty="0"/>
              <a:t>Admin Module</a:t>
            </a:r>
          </a:p>
        </p:txBody>
      </p:sp>
    </p:spTree>
    <p:extLst>
      <p:ext uri="{BB962C8B-B14F-4D97-AF65-F5344CB8AC3E}">
        <p14:creationId xmlns:p14="http://schemas.microsoft.com/office/powerpoint/2010/main" val="1227792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60D0E-769C-4B29-B0B5-4E2A6068D4B5}"/>
              </a:ext>
            </a:extLst>
          </p:cNvPr>
          <p:cNvSpPr>
            <a:spLocks noGrp="1"/>
          </p:cNvSpPr>
          <p:nvPr>
            <p:ph type="title"/>
          </p:nvPr>
        </p:nvSpPr>
        <p:spPr/>
        <p:txBody>
          <a:bodyPr/>
          <a:lstStyle/>
          <a:p>
            <a:r>
              <a:rPr lang="en-IN" dirty="0"/>
              <a:t>Student’s module</a:t>
            </a:r>
          </a:p>
        </p:txBody>
      </p:sp>
      <p:sp>
        <p:nvSpPr>
          <p:cNvPr id="3" name="Content Placeholder 2">
            <a:extLst>
              <a:ext uri="{FF2B5EF4-FFF2-40B4-BE49-F238E27FC236}">
                <a16:creationId xmlns:a16="http://schemas.microsoft.com/office/drawing/2014/main" id="{61189FD8-7A44-4898-AD4B-27B9817DE4D3}"/>
              </a:ext>
            </a:extLst>
          </p:cNvPr>
          <p:cNvSpPr>
            <a:spLocks noGrp="1"/>
          </p:cNvSpPr>
          <p:nvPr>
            <p:ph idx="1"/>
          </p:nvPr>
        </p:nvSpPr>
        <p:spPr/>
        <p:txBody>
          <a:bodyPr>
            <a:normAutofit/>
          </a:bodyPr>
          <a:lstStyle/>
          <a:p>
            <a:r>
              <a:rPr lang="en-IN" sz="2400" dirty="0"/>
              <a:t>This module contain:</a:t>
            </a:r>
          </a:p>
          <a:p>
            <a:pPr lvl="1"/>
            <a:r>
              <a:rPr lang="en-IN" sz="2400" dirty="0"/>
              <a:t>Registration : To authenticate first you have to be registered.</a:t>
            </a:r>
          </a:p>
          <a:p>
            <a:pPr lvl="1"/>
            <a:r>
              <a:rPr lang="en-IN" sz="2400" dirty="0"/>
              <a:t>Login : Registered user need to authenticate to see the inner details.</a:t>
            </a:r>
          </a:p>
          <a:p>
            <a:pPr lvl="1"/>
            <a:r>
              <a:rPr lang="en-IN" sz="2400" dirty="0"/>
              <a:t>Take Exam : Multiple Choice Question(MCQS), True/ False. Where student is required to take the examination</a:t>
            </a:r>
          </a:p>
          <a:p>
            <a:pPr lvl="1"/>
            <a:r>
              <a:rPr lang="en-IN" sz="2400" dirty="0"/>
              <a:t>Result of Exam : Can see the result after examination. </a:t>
            </a:r>
          </a:p>
          <a:p>
            <a:pPr lvl="1"/>
            <a:r>
              <a:rPr lang="en-IN" sz="2400" dirty="0"/>
              <a:t>Logout : Logout the authentication after examination or some work.</a:t>
            </a:r>
          </a:p>
        </p:txBody>
      </p:sp>
    </p:spTree>
    <p:extLst>
      <p:ext uri="{BB962C8B-B14F-4D97-AF65-F5344CB8AC3E}">
        <p14:creationId xmlns:p14="http://schemas.microsoft.com/office/powerpoint/2010/main" val="2283607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B0377-3269-4B81-B2FB-14B73E521F63}"/>
              </a:ext>
            </a:extLst>
          </p:cNvPr>
          <p:cNvSpPr>
            <a:spLocks noGrp="1"/>
          </p:cNvSpPr>
          <p:nvPr>
            <p:ph type="title"/>
          </p:nvPr>
        </p:nvSpPr>
        <p:spPr/>
        <p:txBody>
          <a:bodyPr/>
          <a:lstStyle/>
          <a:p>
            <a:r>
              <a:rPr lang="en-IN" dirty="0"/>
              <a:t>Teacher’s Panel</a:t>
            </a:r>
          </a:p>
        </p:txBody>
      </p:sp>
      <p:sp>
        <p:nvSpPr>
          <p:cNvPr id="3" name="Content Placeholder 2">
            <a:extLst>
              <a:ext uri="{FF2B5EF4-FFF2-40B4-BE49-F238E27FC236}">
                <a16:creationId xmlns:a16="http://schemas.microsoft.com/office/drawing/2014/main" id="{D259A599-D0C8-4A3E-B22F-3DCAA7434366}"/>
              </a:ext>
            </a:extLst>
          </p:cNvPr>
          <p:cNvSpPr>
            <a:spLocks noGrp="1"/>
          </p:cNvSpPr>
          <p:nvPr>
            <p:ph idx="1"/>
          </p:nvPr>
        </p:nvSpPr>
        <p:spPr/>
        <p:txBody>
          <a:bodyPr>
            <a:noAutofit/>
          </a:bodyPr>
          <a:lstStyle/>
          <a:p>
            <a:pPr marL="0" indent="0">
              <a:buNone/>
            </a:pPr>
            <a:r>
              <a:rPr lang="en-US" sz="1600" b="1" dirty="0">
                <a:effectLst>
                  <a:innerShdw blurRad="63500" dist="50800">
                    <a:prstClr val="black">
                      <a:alpha val="50000"/>
                    </a:prstClr>
                  </a:innerShdw>
                </a:effectLst>
              </a:rPr>
              <a:t>1.REGISTER </a:t>
            </a:r>
            <a:r>
              <a:rPr lang="en-US" sz="1600" dirty="0">
                <a:effectLst>
                  <a:innerShdw blurRad="63500" dist="50800">
                    <a:prstClr val="black">
                      <a:alpha val="50000"/>
                    </a:prstClr>
                  </a:innerShdw>
                </a:effectLst>
              </a:rPr>
              <a:t>: To be authenticated first have to be registered.</a:t>
            </a:r>
            <a:endParaRPr lang="en-IN" sz="1600" dirty="0"/>
          </a:p>
          <a:p>
            <a:pPr marL="0" indent="0">
              <a:buNone/>
            </a:pPr>
            <a:r>
              <a:rPr lang="en-US" sz="1600" b="1" dirty="0">
                <a:effectLst>
                  <a:innerShdw blurRad="63500" dist="50800">
                    <a:prstClr val="black">
                      <a:alpha val="50000"/>
                    </a:prstClr>
                  </a:innerShdw>
                </a:effectLst>
              </a:rPr>
              <a:t>2.LOGIN : </a:t>
            </a:r>
            <a:r>
              <a:rPr lang="en-US" sz="1600" dirty="0">
                <a:effectLst>
                  <a:innerShdw blurRad="63500" dist="50800">
                    <a:prstClr val="black">
                      <a:alpha val="50000"/>
                    </a:prstClr>
                  </a:innerShdw>
                </a:effectLst>
              </a:rPr>
              <a:t>The Registered User Can be Allowed to view inner details for which he Permitted </a:t>
            </a:r>
            <a:endParaRPr lang="en-IN" sz="1600" dirty="0"/>
          </a:p>
          <a:p>
            <a:pPr marL="0" indent="0">
              <a:buNone/>
            </a:pPr>
            <a:r>
              <a:rPr lang="en-US" sz="1600" b="1" dirty="0">
                <a:effectLst>
                  <a:innerShdw blurRad="63500" dist="50800">
                    <a:prstClr val="black">
                      <a:alpha val="50000"/>
                    </a:prstClr>
                  </a:innerShdw>
                </a:effectLst>
              </a:rPr>
              <a:t>3.CHANGE PASSWORD : </a:t>
            </a:r>
            <a:r>
              <a:rPr lang="en-US" sz="1600" dirty="0">
                <a:effectLst>
                  <a:innerShdw blurRad="63500" dist="50800">
                    <a:prstClr val="black">
                      <a:alpha val="50000"/>
                    </a:prstClr>
                  </a:innerShdw>
                </a:effectLst>
              </a:rPr>
              <a:t>User has rights to modify his logging details&amp; also be informed through mails if he is unable to login</a:t>
            </a:r>
            <a:endParaRPr lang="en-IN" sz="1600" dirty="0"/>
          </a:p>
          <a:p>
            <a:pPr marL="0" indent="0">
              <a:buNone/>
            </a:pPr>
            <a:r>
              <a:rPr lang="en-US" sz="1600" b="1" dirty="0">
                <a:effectLst>
                  <a:innerShdw blurRad="63500" dist="50800">
                    <a:prstClr val="black">
                      <a:alpha val="50000"/>
                    </a:prstClr>
                  </a:innerShdw>
                </a:effectLst>
              </a:rPr>
              <a:t>4.ADD QUESTIONS-DEPARTMENTS VERIFING : </a:t>
            </a:r>
            <a:r>
              <a:rPr lang="en-US" sz="1600" dirty="0">
                <a:effectLst>
                  <a:innerShdw blurRad="63500" dist="50800">
                    <a:prstClr val="black">
                      <a:alpha val="50000"/>
                    </a:prstClr>
                  </a:innerShdw>
                </a:effectLst>
              </a:rPr>
              <a:t>According to flow of questions &amp; Technology he can add questions into the database.</a:t>
            </a:r>
            <a:endParaRPr lang="en-IN" sz="1600" dirty="0"/>
          </a:p>
          <a:p>
            <a:pPr marL="0" indent="0">
              <a:buNone/>
            </a:pPr>
            <a:r>
              <a:rPr lang="en-US" sz="1600" b="1" dirty="0">
                <a:effectLst>
                  <a:innerShdw blurRad="63500" dist="50800">
                    <a:prstClr val="black">
                      <a:alpha val="50000"/>
                    </a:prstClr>
                  </a:innerShdw>
                </a:effectLst>
              </a:rPr>
              <a:t>5.UPDATE QUESTIONS -DEPARTMENTS VERIFING : </a:t>
            </a:r>
            <a:r>
              <a:rPr lang="en-US" sz="1600" dirty="0">
                <a:effectLst>
                  <a:innerShdw blurRad="63500" dist="50800">
                    <a:prstClr val="black">
                      <a:alpha val="50000"/>
                    </a:prstClr>
                  </a:innerShdw>
                </a:effectLst>
              </a:rPr>
              <a:t>If any corrections in data of questions he can modify them</a:t>
            </a:r>
            <a:endParaRPr lang="en-IN" sz="1600" dirty="0"/>
          </a:p>
          <a:p>
            <a:pPr marL="0" indent="0">
              <a:buNone/>
            </a:pPr>
            <a:r>
              <a:rPr lang="en-US" sz="1600" b="1" dirty="0">
                <a:effectLst>
                  <a:innerShdw blurRad="63500" dist="50800">
                    <a:prstClr val="black">
                      <a:alpha val="50000"/>
                    </a:prstClr>
                  </a:innerShdw>
                </a:effectLst>
              </a:rPr>
              <a:t>6.CREATE EXAMS </a:t>
            </a:r>
            <a:r>
              <a:rPr lang="en-US" sz="1600" dirty="0">
                <a:effectLst>
                  <a:innerShdw blurRad="63500" dist="50800">
                    <a:prstClr val="black">
                      <a:alpha val="50000"/>
                    </a:prstClr>
                  </a:innerShdw>
                </a:effectLst>
              </a:rPr>
              <a:t>: He will be prepared schedule for exams periodically.</a:t>
            </a:r>
            <a:endParaRPr lang="en-IN" sz="1600" dirty="0"/>
          </a:p>
          <a:p>
            <a:pPr marL="0" indent="0">
              <a:buNone/>
            </a:pPr>
            <a:r>
              <a:rPr lang="en-US" sz="1600" b="1" dirty="0">
                <a:effectLst>
                  <a:innerShdw blurRad="63500" dist="50800">
                    <a:prstClr val="black">
                      <a:alpha val="50000"/>
                    </a:prstClr>
                  </a:innerShdw>
                </a:effectLst>
              </a:rPr>
              <a:t>7.UPDATE EXAMS : </a:t>
            </a:r>
            <a:r>
              <a:rPr lang="en-US" sz="1600" dirty="0">
                <a:effectLst>
                  <a:innerShdw blurRad="63500" dist="50800">
                    <a:prstClr val="black">
                      <a:alpha val="50000"/>
                    </a:prstClr>
                  </a:innerShdw>
                </a:effectLst>
              </a:rPr>
              <a:t>He has rights to modify exam schedule.</a:t>
            </a:r>
            <a:endParaRPr lang="en-IN" sz="1600" dirty="0"/>
          </a:p>
          <a:p>
            <a:pPr marL="0" indent="0">
              <a:buNone/>
            </a:pPr>
            <a:r>
              <a:rPr lang="en-US" sz="1600" b="1" dirty="0">
                <a:effectLst>
                  <a:innerShdw blurRad="63500" dist="50800">
                    <a:prstClr val="black">
                      <a:alpha val="50000"/>
                    </a:prstClr>
                  </a:innerShdw>
                </a:effectLst>
              </a:rPr>
              <a:t>8.VIEW  EXAM DETAILS : </a:t>
            </a:r>
            <a:r>
              <a:rPr lang="en-US" sz="1600" dirty="0">
                <a:effectLst>
                  <a:innerShdw blurRad="63500" dist="50800">
                    <a:prstClr val="black">
                      <a:alpha val="50000"/>
                    </a:prstClr>
                  </a:innerShdw>
                </a:effectLst>
              </a:rPr>
              <a:t>VIEW NO OF REGISTERED STUDENTS, VIEW NO OF ATTENDED STUDENTS</a:t>
            </a:r>
            <a:endParaRPr lang="en-IN" sz="1600" dirty="0"/>
          </a:p>
          <a:p>
            <a:pPr marL="0" indent="0">
              <a:buNone/>
            </a:pPr>
            <a:r>
              <a:rPr lang="en-US" sz="1600" b="1" dirty="0">
                <a:effectLst>
                  <a:innerShdw blurRad="63500" dist="50800">
                    <a:prstClr val="black">
                      <a:alpha val="50000"/>
                    </a:prstClr>
                  </a:innerShdw>
                </a:effectLst>
              </a:rPr>
              <a:t>9.EVALUATE QUESTION:</a:t>
            </a:r>
            <a:r>
              <a:rPr lang="en-US" sz="1600" dirty="0">
                <a:effectLst>
                  <a:innerShdw blurRad="63500" dist="50800">
                    <a:prstClr val="black">
                      <a:alpha val="50000"/>
                    </a:prstClr>
                  </a:innerShdw>
                </a:effectLst>
              </a:rPr>
              <a:t>MULTIPLE CHOICE</a:t>
            </a:r>
            <a:r>
              <a:rPr lang="en-IN" sz="1600" dirty="0"/>
              <a:t> </a:t>
            </a:r>
            <a:r>
              <a:rPr lang="en-US" sz="1600" dirty="0">
                <a:effectLst>
                  <a:innerShdw blurRad="63500" dist="50800">
                    <a:prstClr val="black">
                      <a:alpha val="50000"/>
                    </a:prstClr>
                  </a:innerShdw>
                </a:effectLst>
              </a:rPr>
              <a:t>TRUE/FALSE : Evaluation of marks based on his initiations when adding questions. </a:t>
            </a:r>
            <a:endParaRPr lang="en-IN" sz="1600" dirty="0"/>
          </a:p>
          <a:p>
            <a:endParaRPr lang="en-IN" sz="1600" dirty="0"/>
          </a:p>
        </p:txBody>
      </p:sp>
    </p:spTree>
    <p:extLst>
      <p:ext uri="{BB962C8B-B14F-4D97-AF65-F5344CB8AC3E}">
        <p14:creationId xmlns:p14="http://schemas.microsoft.com/office/powerpoint/2010/main" val="518561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6833-AEF5-46F7-83F5-0C05C784637C}"/>
              </a:ext>
            </a:extLst>
          </p:cNvPr>
          <p:cNvSpPr>
            <a:spLocks noGrp="1"/>
          </p:cNvSpPr>
          <p:nvPr>
            <p:ph type="title"/>
          </p:nvPr>
        </p:nvSpPr>
        <p:spPr/>
        <p:txBody>
          <a:bodyPr/>
          <a:lstStyle/>
          <a:p>
            <a:r>
              <a:rPr lang="en-IN" dirty="0"/>
              <a:t>Admin Panel</a:t>
            </a:r>
          </a:p>
        </p:txBody>
      </p:sp>
      <p:sp>
        <p:nvSpPr>
          <p:cNvPr id="3" name="Content Placeholder 2">
            <a:extLst>
              <a:ext uri="{FF2B5EF4-FFF2-40B4-BE49-F238E27FC236}">
                <a16:creationId xmlns:a16="http://schemas.microsoft.com/office/drawing/2014/main" id="{278F7230-5FE2-42AA-8095-AB035294DD6E}"/>
              </a:ext>
            </a:extLst>
          </p:cNvPr>
          <p:cNvSpPr>
            <a:spLocks noGrp="1"/>
          </p:cNvSpPr>
          <p:nvPr>
            <p:ph idx="1"/>
          </p:nvPr>
        </p:nvSpPr>
        <p:spPr/>
        <p:txBody>
          <a:bodyPr>
            <a:normAutofit lnSpcReduction="10000"/>
          </a:bodyPr>
          <a:lstStyle/>
          <a:p>
            <a:pPr marL="0" indent="0">
              <a:buNone/>
            </a:pPr>
            <a:r>
              <a:rPr lang="en-US" b="1" dirty="0">
                <a:effectLst>
                  <a:innerShdw blurRad="63500" dist="50800">
                    <a:prstClr val="black">
                      <a:alpha val="50000"/>
                    </a:prstClr>
                  </a:innerShdw>
                </a:effectLst>
              </a:rPr>
              <a:t>1.REGISTER </a:t>
            </a:r>
            <a:r>
              <a:rPr lang="en-US" dirty="0">
                <a:effectLst>
                  <a:innerShdw blurRad="63500" dist="50800">
                    <a:prstClr val="black">
                      <a:alpha val="50000"/>
                    </a:prstClr>
                  </a:innerShdw>
                </a:effectLst>
              </a:rPr>
              <a:t>: To be authenticated first have to be registered.</a:t>
            </a:r>
          </a:p>
          <a:p>
            <a:pPr marL="0" indent="0">
              <a:buNone/>
            </a:pPr>
            <a:r>
              <a:rPr lang="en-US" b="1" dirty="0">
                <a:effectLst>
                  <a:innerShdw blurRad="63500" dist="50800">
                    <a:prstClr val="black">
                      <a:alpha val="50000"/>
                    </a:prstClr>
                  </a:innerShdw>
                </a:effectLst>
              </a:rPr>
              <a:t>2.LOGIN : </a:t>
            </a:r>
            <a:r>
              <a:rPr lang="en-US" dirty="0">
                <a:effectLst>
                  <a:innerShdw blurRad="63500" dist="50800">
                    <a:prstClr val="black">
                      <a:alpha val="50000"/>
                    </a:prstClr>
                  </a:innerShdw>
                </a:effectLst>
              </a:rPr>
              <a:t>The Registered User Can be Allowed to view inner details for which he Permitted </a:t>
            </a:r>
            <a:endParaRPr lang="en-IN" dirty="0"/>
          </a:p>
          <a:p>
            <a:pPr marL="0" indent="0">
              <a:buNone/>
            </a:pPr>
            <a:r>
              <a:rPr lang="en-US" b="1" dirty="0">
                <a:effectLst>
                  <a:innerShdw blurRad="63500" dist="50800">
                    <a:prstClr val="black">
                      <a:alpha val="50000"/>
                    </a:prstClr>
                  </a:innerShdw>
                </a:effectLst>
              </a:rPr>
              <a:t>3.CHANGE PASSWORD : </a:t>
            </a:r>
            <a:r>
              <a:rPr lang="en-US" dirty="0">
                <a:effectLst>
                  <a:innerShdw blurRad="63500" dist="50800">
                    <a:prstClr val="black">
                      <a:alpha val="50000"/>
                    </a:prstClr>
                  </a:innerShdw>
                </a:effectLst>
              </a:rPr>
              <a:t>User has rights to modify his login details &amp; also be informed through mails if he is unable to login.   </a:t>
            </a:r>
            <a:endParaRPr lang="en-IN" dirty="0"/>
          </a:p>
          <a:p>
            <a:pPr marL="0" indent="0">
              <a:buNone/>
            </a:pPr>
            <a:r>
              <a:rPr lang="en-US" b="1" dirty="0">
                <a:effectLst>
                  <a:innerShdw blurRad="63500" dist="50800">
                    <a:prstClr val="black">
                      <a:alpha val="50000"/>
                    </a:prstClr>
                  </a:innerShdw>
                </a:effectLst>
              </a:rPr>
              <a:t>4.STUDENT -MODIFING DETAILS : </a:t>
            </a:r>
            <a:r>
              <a:rPr lang="en-US" dirty="0">
                <a:effectLst>
                  <a:innerShdw blurRad="63500" dist="50800">
                    <a:prstClr val="black">
                      <a:alpha val="50000"/>
                    </a:prstClr>
                  </a:innerShdw>
                </a:effectLst>
              </a:rPr>
              <a:t>User can be modified to change status of each User.</a:t>
            </a:r>
          </a:p>
          <a:p>
            <a:pPr marL="0" indent="0">
              <a:buNone/>
            </a:pPr>
            <a:r>
              <a:rPr lang="en-US" b="1" dirty="0">
                <a:effectLst>
                  <a:innerShdw blurRad="63500" dist="50800">
                    <a:prstClr val="black">
                      <a:alpha val="50000"/>
                    </a:prstClr>
                  </a:innerShdw>
                </a:effectLst>
              </a:rPr>
              <a:t>5.DEPARTMENTS-ENTERING/MODIFYING DETAILS </a:t>
            </a:r>
            <a:r>
              <a:rPr lang="en-US" dirty="0">
                <a:effectLst>
                  <a:innerShdw blurRad="63500" dist="50800">
                    <a:prstClr val="black">
                      <a:alpha val="50000"/>
                    </a:prstClr>
                  </a:innerShdw>
                </a:effectLst>
              </a:rPr>
              <a:t>: New departments adding and old department deletions are spend by this user</a:t>
            </a:r>
          </a:p>
          <a:p>
            <a:pPr marL="0" indent="0">
              <a:buNone/>
            </a:pPr>
            <a:r>
              <a:rPr lang="en-US" b="1" dirty="0">
                <a:effectLst>
                  <a:innerShdw blurRad="63500" dist="50800">
                    <a:prstClr val="black">
                      <a:alpha val="50000"/>
                    </a:prstClr>
                  </a:innerShdw>
                </a:effectLst>
              </a:rPr>
              <a:t>6.INSTRUCTOR DETAILS-MODIFYING DETAILS : </a:t>
            </a:r>
            <a:r>
              <a:rPr lang="en-US" dirty="0">
                <a:effectLst>
                  <a:innerShdw blurRad="63500" dist="50800">
                    <a:prstClr val="black">
                      <a:alpha val="50000"/>
                    </a:prstClr>
                  </a:innerShdw>
                </a:effectLst>
              </a:rPr>
              <a:t>According to staff he can add or delete Instructors for specific platforms.</a:t>
            </a:r>
            <a:endParaRPr lang="en-IN" dirty="0"/>
          </a:p>
        </p:txBody>
      </p:sp>
    </p:spTree>
    <p:extLst>
      <p:ext uri="{BB962C8B-B14F-4D97-AF65-F5344CB8AC3E}">
        <p14:creationId xmlns:p14="http://schemas.microsoft.com/office/powerpoint/2010/main" val="6823952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462</TotalTime>
  <Words>2195</Words>
  <Application>Microsoft Office PowerPoint</Application>
  <PresentationFormat>Widescreen</PresentationFormat>
  <Paragraphs>158</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Tw Cen MT</vt:lpstr>
      <vt:lpstr>Tw Cen MT Condensed</vt:lpstr>
      <vt:lpstr>Wingdings 3</vt:lpstr>
      <vt:lpstr>Integral</vt:lpstr>
      <vt:lpstr>Online Examination Portal</vt:lpstr>
      <vt:lpstr>Introduction</vt:lpstr>
      <vt:lpstr>Analysis </vt:lpstr>
      <vt:lpstr>1.1 System Analysis </vt:lpstr>
      <vt:lpstr>1.2 System Specifications</vt:lpstr>
      <vt:lpstr>Modules in portal</vt:lpstr>
      <vt:lpstr>Student’s module</vt:lpstr>
      <vt:lpstr>Teacher’s Panel</vt:lpstr>
      <vt:lpstr>Admin Panel</vt:lpstr>
      <vt:lpstr>Adding Machine learning Concept</vt:lpstr>
      <vt:lpstr>K-Nearest neighbour</vt:lpstr>
      <vt:lpstr>More on knn algorithm</vt:lpstr>
      <vt:lpstr>KNN Program</vt:lpstr>
      <vt:lpstr>KNN Plotting</vt:lpstr>
      <vt:lpstr>Algo for Adding face (Overview)</vt:lpstr>
      <vt:lpstr>Adding face in details</vt:lpstr>
      <vt:lpstr>Detecting face (Overview)</vt:lpstr>
      <vt:lpstr>Detection Face using knn</vt:lpstr>
      <vt:lpstr>Detection Face using knn(continue)</vt:lpstr>
      <vt:lpstr>Labeling the name on image(continue)</vt:lpstr>
      <vt:lpstr>For displaying the name on rectangular box of image</vt:lpstr>
      <vt:lpstr>Screenshot of working prototype</vt:lpstr>
      <vt:lpstr>How it works!</vt:lpstr>
      <vt:lpstr>Use of ML in our project</vt:lpstr>
      <vt:lpstr>Face Recognition System</vt:lpstr>
      <vt:lpstr>Advantages of Online Examination</vt:lpstr>
      <vt:lpstr>Comparision with other Projects</vt:lpstr>
      <vt:lpstr>Future plans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Examination Portal</dc:title>
  <dc:creator>Faiz Ahmad</dc:creator>
  <cp:lastModifiedBy>Faiz Ahmad</cp:lastModifiedBy>
  <cp:revision>19</cp:revision>
  <dcterms:created xsi:type="dcterms:W3CDTF">2021-01-27T14:22:08Z</dcterms:created>
  <dcterms:modified xsi:type="dcterms:W3CDTF">2021-02-02T06:04:04Z</dcterms:modified>
</cp:coreProperties>
</file>