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268" r:id="rId4"/>
    <p:sldId id="285" r:id="rId5"/>
    <p:sldId id="287" r:id="rId6"/>
    <p:sldId id="288" r:id="rId7"/>
    <p:sldId id="289" r:id="rId8"/>
    <p:sldId id="281" r:id="rId9"/>
    <p:sldId id="282" r:id="rId10"/>
    <p:sldId id="283" r:id="rId11"/>
    <p:sldId id="270" r:id="rId12"/>
    <p:sldId id="286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315C4-ADB5-44CF-A3C7-436F9A653A20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A15F7-BFA5-43BE-96CF-37F35C79E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68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15F7-BFA5-43BE-96CF-37F35C79EBA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94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1C5C-F5CD-382D-5A6B-44E73C8C5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E242E-5C18-9AA0-E81C-3A84D7BAD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5880C-5DEE-147F-47E2-3C1FA61C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CDBA-E2EE-49C5-9997-CEA3A41BDD96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64A59-871D-8B82-8F4F-CABD9B87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8F44-9587-62B3-0EB5-C13C4B2C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E2E-BA72-4846-B6F9-ADF430C3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8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48AC-BD60-2668-8866-D3915874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99D4A-281D-B28F-EBFF-2EE95A1E1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9B2D7-5677-DE4A-0A61-5E6BE5E0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CDBA-E2EE-49C5-9997-CEA3A41BDD96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CB413-03FA-5278-6DFA-0117C32D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C89C-BFE4-F0F1-17E1-A6406925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E2E-BA72-4846-B6F9-ADF430C3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4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6FE55-3D42-1901-6140-0DD87F9E9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B85F7-4B7F-8521-4435-D984B8117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CD94D-E08B-5AA6-50DA-41187CCF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CDBA-E2EE-49C5-9997-CEA3A41BDD96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D08B-CF5C-05D9-5366-E6E09847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E1718-6B19-F125-025F-118BFDC1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E2E-BA72-4846-B6F9-ADF430C3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24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4EB9-0C89-5983-89A5-6059AEDD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3426-A5C6-F468-33D5-B7D07585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035B-B258-8651-766F-B85149C7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CDBA-E2EE-49C5-9997-CEA3A41BDD96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D298-6642-6358-0297-984A4A33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A7EF9-A8E1-5776-FF9B-FA4BB766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E2E-BA72-4846-B6F9-ADF430C3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74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7312-1036-4D99-7867-AE610BBF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57858-532E-C4D1-D4D3-E3C28D06D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E9AE6-23EB-6BF5-EB9A-B78B53BF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CDBA-E2EE-49C5-9997-CEA3A41BDD96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F9E10-B992-C7FD-E607-22350B11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BD998-7BBF-4398-8910-65235501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E2E-BA72-4846-B6F9-ADF430C3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70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6C91-5276-C483-F84F-36D7F17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7975-5297-59DB-3950-E309FDBB9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5CCE3-738E-3516-9939-9A2A7C78A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B1831-8F3D-3E4C-13CE-FE0459E4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CDBA-E2EE-49C5-9997-CEA3A41BDD96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17D42-4D0A-A4BF-2EB3-500671C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29368-8C5F-4533-A216-FAA5CCA1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E2E-BA72-4846-B6F9-ADF430C3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74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259B-5061-A9CA-5A6A-7B60F92E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22B08-78AE-BF3A-0AAC-DFBAD52D6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A5324-CE08-3668-BC5F-5AA85FB2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37941-CC2A-43FD-BF9E-40C4F6A1B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46978-4747-0058-C261-E1D03323A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98E96-88E2-1574-F9ED-62F5A1AC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CDBA-E2EE-49C5-9997-CEA3A41BDD96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CD34C-1B0B-C00D-EB5F-BF3DBA48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3CA13-34DA-0796-0E61-F32DC886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E2E-BA72-4846-B6F9-ADF430C3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1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5D23-AB5F-54D7-A08F-322BAEC9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9E0B3-7018-9942-7F56-0A0DF415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CDBA-E2EE-49C5-9997-CEA3A41BDD96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C9FD2-CCE3-1F28-0269-6CD40D58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EA193-E200-0992-13EF-033BF107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E2E-BA72-4846-B6F9-ADF430C3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6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26FAD-09EB-7E18-667D-9492C06E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CDBA-E2EE-49C5-9997-CEA3A41BDD96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778F-F8D7-2579-1B7C-955FA95B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746BC-E6AC-A986-BFA6-70F34BC0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E2E-BA72-4846-B6F9-ADF430C3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2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DF4E-4184-5FBA-29AC-C08296CC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4C43-BE6A-7AE4-9780-0BA1B0146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432C3-AFA6-D67C-C8A1-A6AA93A5E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844AC-E6A1-D942-A1FC-DA38F4AD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CDBA-E2EE-49C5-9997-CEA3A41BDD96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93B6A-A727-7CFB-33D8-D91C66CC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076CF-9841-6DB8-F996-7E063A95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E2E-BA72-4846-B6F9-ADF430C3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68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2A0E-9D11-DAC2-52BC-EC91C1E7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2B16E-08C1-9DC4-C4B5-60580B10D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4518E-B9AA-B633-534B-854384B86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67E5F-F49D-86E1-6ED8-C3D27647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CDBA-E2EE-49C5-9997-CEA3A41BDD96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695DB-1EA7-8A52-E888-043F6666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5187B-E745-8EE6-47AC-AF7544A5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E2E-BA72-4846-B6F9-ADF430C3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0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AD875-F079-94AC-E4D6-21C0957D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13D5C-58FD-F218-62FB-9BDA26697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6B22F-ED15-D82F-5765-0FCCCDCB3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CDBA-E2EE-49C5-9997-CEA3A41BDD96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02EBE-64C1-27EE-C07E-A96560161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42FF-C73C-6F39-20F9-C69B13D64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ACE2E-BA72-4846-B6F9-ADF430C36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580D-7A90-AB95-C2FD-BDB955424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Lead Conversion Analysis Using Logistic Regression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092CE-3D93-6AE5-EEC3-481F961B4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Predicting Lead Conversion Likelihood with Data Insights</a:t>
            </a:r>
          </a:p>
          <a:p>
            <a:r>
              <a:rPr lang="en-US" b="1" dirty="0"/>
              <a:t>Adarsh M Shetty B</a:t>
            </a:r>
          </a:p>
          <a:p>
            <a:r>
              <a:rPr lang="en-US" b="1" dirty="0"/>
              <a:t>Arnab Biswas</a:t>
            </a:r>
          </a:p>
          <a:p>
            <a:r>
              <a:rPr lang="en-US" b="1" dirty="0"/>
              <a:t>Bhavya Jain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7219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B4FEC-7480-478F-9778-96686848F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FBD0-2B95-03D6-AB60-1CDBA894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Implications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46CD0-B366-B8E2-0597-FD20F931204E}"/>
              </a:ext>
            </a:extLst>
          </p:cNvPr>
          <p:cNvSpPr txBox="1"/>
          <p:nvPr/>
        </p:nvSpPr>
        <p:spPr>
          <a:xfrm>
            <a:off x="672860" y="1543997"/>
            <a:ext cx="1120283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Scoring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Assigning lead scores (0-100) for prioritization.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 Leads with scores &gt;70 are "hot" and should be prioritized.</a:t>
            </a:r>
          </a:p>
          <a:p>
            <a:pPr marL="742950" lvl="1" indent="-285750"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Actionable Insights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Tags_Ringing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Indicates less promising leads; adjust follow-up strategies.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Time Spent on Website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Key metric for identifying engaged leads.</a:t>
            </a:r>
          </a:p>
          <a:p>
            <a:pPr marL="742950" lvl="1" indent="-285750"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Campaign Optimization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Reallocate resources to effective lead sources and Tags categories.</a:t>
            </a:r>
          </a:p>
        </p:txBody>
      </p:sp>
    </p:spTree>
    <p:extLst>
      <p:ext uri="{BB962C8B-B14F-4D97-AF65-F5344CB8AC3E}">
        <p14:creationId xmlns:p14="http://schemas.microsoft.com/office/powerpoint/2010/main" val="254594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FC51-5E38-48F2-DDA6-1D5D832B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38" y="370876"/>
            <a:ext cx="10515600" cy="1325563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Key Insights after using prediction Model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8056F0-9A06-9C8F-9D81-2A0B9B036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2" y="1386121"/>
            <a:ext cx="11578086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Predictors (Numerical)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Time Spent on Website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Positively correlated with conversion (Coefficient: 1.35).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Predictors (Categorical)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Tags_Ringing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Strong negative impact on conversion (Coefficient: -1.71).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Tags_Will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revert after reading the email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Positive correlation with conversion (Coefficient: 1.59).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Tags_Lost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EINS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Positive impact (Coefficient: 0.93).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29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92B2-8FC2-4D85-0656-1B86A0AA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and 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7D416-6EC2-20E3-4422-9BC959D5FAC2}"/>
              </a:ext>
            </a:extLst>
          </p:cNvPr>
          <p:cNvSpPr txBox="1"/>
          <p:nvPr/>
        </p:nvSpPr>
        <p:spPr>
          <a:xfrm>
            <a:off x="838200" y="1512409"/>
            <a:ext cx="1113526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of Findings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model achieved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91% accuracy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0.958 ROC-AUC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providing actionable insights.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predictors (numerical and categorical) were identified to guide lead prioritization.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leads with high scores for conversion campaigns.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Adjust follow-up intensity based on thresholds (e.g., aggressive vs. focused strategy).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Regularly retrain the model with new data to adapt to changing trends.</a:t>
            </a:r>
          </a:p>
        </p:txBody>
      </p:sp>
    </p:spTree>
    <p:extLst>
      <p:ext uri="{BB962C8B-B14F-4D97-AF65-F5344CB8AC3E}">
        <p14:creationId xmlns:p14="http://schemas.microsoft.com/office/powerpoint/2010/main" val="422704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06421-EB0A-DCB9-5C11-B350681F6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0718-2BE7-EA38-6C11-59B32325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283" y="2582188"/>
            <a:ext cx="2652622" cy="1325563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4197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67724-5997-45F3-14E6-62DD14672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7926-5C9C-DB72-D841-580A62AF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38" y="370876"/>
            <a:ext cx="10515600" cy="1325563"/>
          </a:xfrm>
        </p:spPr>
        <p:txBody>
          <a:bodyPr/>
          <a:lstStyle/>
          <a:p>
            <a: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E34D-6BD2-9458-B193-C73F88ECF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70" y="1627427"/>
            <a:ext cx="6068683" cy="448052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Objective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predict the likelihood of lead conversion based on historical data, enabling efficient lead prioritization and better resource allocation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Expected Key Challenges After Initial Data Analysis</a:t>
            </a:r>
            <a:r>
              <a:rPr lang="en-US" dirty="0"/>
              <a:t>: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missing data in key features like Lead Quality and Last Activity.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 class imbalance with a conversion rate of 38.5%.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meaningful predictors from numerous features, including categorical variables.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3D63F-C1D0-E516-FDE7-BF44C89B0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140" y="1098430"/>
            <a:ext cx="4590690" cy="492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88D1-64CB-F305-EACF-1D9D319D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 Overview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FFCDA67-10F8-D529-13A7-7255AFE2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92" y="1766001"/>
            <a:ext cx="1139261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Understanding and Quality Checks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Addressed missing values, ensured data consistency, and removed redundant columns.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Analyzed conversion trends and identified key predictors.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Imputed missing values, created dummy variables, and scaled numerical features.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Selected features based on logistic regression coefficients and domain-specific insights.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 and 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Developed a logistic regression model and evaluated using metrics like accuracy, precision, recall, and ROC-AUC.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 Scoring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Assigned a lead score (0-100) to each lead based on the predicted probability of conversion. </a:t>
            </a:r>
          </a:p>
        </p:txBody>
      </p:sp>
    </p:spTree>
    <p:extLst>
      <p:ext uri="{BB962C8B-B14F-4D97-AF65-F5344CB8AC3E}">
        <p14:creationId xmlns:p14="http://schemas.microsoft.com/office/powerpoint/2010/main" val="296093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CC89-71AE-23CF-0DCE-8F1E4ADB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B4595D-5CDB-E49E-A5DE-9434B0A8C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591" y="1508646"/>
            <a:ext cx="1137049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Value Treatment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Quality and Last Activity were imputed with mode and placeholder values, respectively.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"Not Available" placeholders for categorical null values.</a:t>
            </a:r>
            <a:endParaRPr lang="en-US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Transformation: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Dummy variables were created for categorical features like Lead Source and Tags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 columns like Total Time Spent on Website were scaled for model compatibility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15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118B-0D5D-2F6B-867C-50936C52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Insights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3ED54-4397-E550-DDFD-9CC002E3D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7736"/>
            <a:ext cx="5390822" cy="4468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FE9F1B-8799-037D-E12D-2EBAB4CCC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316" y="1196196"/>
            <a:ext cx="5390822" cy="47100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8EA27C-AA8A-E3CD-FB61-F49E83E3A6E0}"/>
              </a:ext>
            </a:extLst>
          </p:cNvPr>
          <p:cNvSpPr txBox="1"/>
          <p:nvPr/>
        </p:nvSpPr>
        <p:spPr>
          <a:xfrm>
            <a:off x="770627" y="62040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 rate = 38.5% (3561 out of 9240 leads).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C4C57-592D-F23D-FAF6-1082A6C60C43}"/>
              </a:ext>
            </a:extLst>
          </p:cNvPr>
          <p:cNvSpPr txBox="1"/>
          <p:nvPr/>
        </p:nvSpPr>
        <p:spPr>
          <a:xfrm>
            <a:off x="6380327" y="6184955"/>
            <a:ext cx="5638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significant linear correlation between selected features</a:t>
            </a:r>
          </a:p>
        </p:txBody>
      </p:sp>
    </p:spTree>
    <p:extLst>
      <p:ext uri="{BB962C8B-B14F-4D97-AF65-F5344CB8AC3E}">
        <p14:creationId xmlns:p14="http://schemas.microsoft.com/office/powerpoint/2010/main" val="189377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17A7-DCAC-079D-FA4C-6FF8B8A7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[Categorical Features]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3D41E-8A14-DE99-CCF8-6794B22F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2755"/>
            <a:ext cx="6327475" cy="5138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AB30E-1669-8537-9EBC-53CEC271A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810" y="1486637"/>
            <a:ext cx="4843370" cy="47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2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75D9-1718-AFE1-8434-CCC5146D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Visualizations[Numerical Features]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0A3DE-186D-1228-6E5E-5006B04F3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1" y="1834699"/>
            <a:ext cx="5002652" cy="4689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4069EC-E61C-7AAC-CB15-B6C7D729E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568" y="1592825"/>
            <a:ext cx="5344815" cy="485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2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D37A-5D6D-CBAC-4176-FDFE883C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Development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563696F-17BC-2555-09CE-E290B468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3541" y="1459390"/>
            <a:ext cx="10564213" cy="499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was chosen for interpretability and efficiency.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imbalance addressed using weighted loss functions.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scores were computed as: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lead_scores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y_pred_prob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* 100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data_test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['Lead Score']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lead_scores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Thresholds adjusted for specific </a:t>
            </a:r>
            <a:r>
              <a:rPr lang="en-US" dirty="0" err="1"/>
              <a:t>strategies:Aggressive</a:t>
            </a:r>
            <a:r>
              <a:rPr lang="en-US" dirty="0"/>
              <a:t> conversion: Threshold = 0.3 (Targeted leads = 1123).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Minimized calls: Threshold = 0.7 (Targeted leads = 967).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5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C9F56-4882-408E-6C05-52CD0DD1E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3025-CDCE-70AB-67F0-544DE8F3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13" y="250106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58FA54-E6B5-F811-6513-087F843F30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3913" y="1207184"/>
            <a:ext cx="11099650" cy="571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[[1571  133] 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[ 118  950]]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Report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91%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(Converted Leads):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88%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(Converted Leads):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89%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Score (Converted Leads):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88%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ROC-AUC 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0.958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b="1" dirty="0"/>
              <a:t>Threshold Impact (Customize on Need Basis)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Threshold = 0.3: Higher sensitivity for aggressive conversion.</a:t>
            </a:r>
          </a:p>
          <a:p>
            <a:pPr lvl="1"/>
            <a:r>
              <a:rPr lang="en-US" dirty="0"/>
              <a:t>Threshold = 0.7: Focused targeting with minimized waste.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A883E-D5A8-809D-7076-F4783DCF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18" y="960408"/>
            <a:ext cx="4768970" cy="429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6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675</Words>
  <Application>Microsoft Office PowerPoint</Application>
  <PresentationFormat>Widescreen</PresentationFormat>
  <Paragraphs>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Wingdings</vt:lpstr>
      <vt:lpstr>Office Theme</vt:lpstr>
      <vt:lpstr>Lead Conversion Analysis Using Logistic Regression</vt:lpstr>
      <vt:lpstr>Problem Statement</vt:lpstr>
      <vt:lpstr>Approach Overview </vt:lpstr>
      <vt:lpstr>Data Preparation</vt:lpstr>
      <vt:lpstr>EDA Insights</vt:lpstr>
      <vt:lpstr>Visualizations [Categorical Features]</vt:lpstr>
      <vt:lpstr>Visualizations[Numerical Features]</vt:lpstr>
      <vt:lpstr>Model Development</vt:lpstr>
      <vt:lpstr>Model Evaluation</vt:lpstr>
      <vt:lpstr>Business Implications</vt:lpstr>
      <vt:lpstr>Business Key Insights after using prediction Model</vt:lpstr>
      <vt:lpstr>Conclusion and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Adarsh M Shetty B</dc:creator>
  <cp:lastModifiedBy>Adarsh M Shetty B</cp:lastModifiedBy>
  <cp:revision>9</cp:revision>
  <dcterms:created xsi:type="dcterms:W3CDTF">2024-10-07T18:10:28Z</dcterms:created>
  <dcterms:modified xsi:type="dcterms:W3CDTF">2025-01-19T14:46:26Z</dcterms:modified>
</cp:coreProperties>
</file>